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3"/>
  </p:notesMasterIdLst>
  <p:sldIdLst>
    <p:sldId id="259" r:id="rId2"/>
    <p:sldId id="258" r:id="rId3"/>
    <p:sldId id="265" r:id="rId4"/>
    <p:sldId id="257" r:id="rId5"/>
    <p:sldId id="279" r:id="rId6"/>
    <p:sldId id="278" r:id="rId7"/>
    <p:sldId id="280" r:id="rId8"/>
    <p:sldId id="285" r:id="rId9"/>
    <p:sldId id="277" r:id="rId10"/>
    <p:sldId id="286" r:id="rId11"/>
    <p:sldId id="281" r:id="rId12"/>
    <p:sldId id="288" r:id="rId13"/>
    <p:sldId id="283" r:id="rId14"/>
    <p:sldId id="289" r:id="rId15"/>
    <p:sldId id="284" r:id="rId16"/>
    <p:sldId id="290" r:id="rId17"/>
    <p:sldId id="291" r:id="rId18"/>
    <p:sldId id="292" r:id="rId19"/>
    <p:sldId id="272" r:id="rId20"/>
    <p:sldId id="271" r:id="rId21"/>
    <p:sldId id="273"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4660"/>
  </p:normalViewPr>
  <p:slideViewPr>
    <p:cSldViewPr snapToGrid="0">
      <p:cViewPr varScale="1">
        <p:scale>
          <a:sx n="111" d="100"/>
          <a:sy n="111" d="100"/>
        </p:scale>
        <p:origin x="40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017C4-1F8E-4C44-B4D1-BC38C8DFCBD5}" type="doc">
      <dgm:prSet loTypeId="urn:microsoft.com/office/officeart/2005/8/layout/hierarchy3" loCatId="relationship" qsTypeId="urn:microsoft.com/office/officeart/2005/8/quickstyle/simple1" qsCatId="simple" csTypeId="urn:microsoft.com/office/officeart/2005/8/colors/colorful5" csCatId="colorful" phldr="1"/>
      <dgm:spPr/>
      <dgm:t>
        <a:bodyPr/>
        <a:lstStyle/>
        <a:p>
          <a:endParaRPr lang="fr-FR"/>
        </a:p>
      </dgm:t>
    </dgm:pt>
    <dgm:pt modelId="{B0183ABC-3191-4A7A-8B96-5FD55C147C56}">
      <dgm:prSet phldrT="[Texte]" custT="1"/>
      <dgm:spPr/>
      <dgm:t>
        <a:bodyPr/>
        <a:lstStyle/>
        <a:p>
          <a:r>
            <a:rPr lang="ar-MA" sz="2800" b="1" dirty="0" smtClean="0"/>
            <a:t>المحاكم المالية</a:t>
          </a:r>
        </a:p>
        <a:p>
          <a:r>
            <a:rPr lang="ar-MA" sz="2800" b="1" dirty="0" smtClean="0"/>
            <a:t>(مؤسسة دستورية)</a:t>
          </a:r>
          <a:endParaRPr lang="fr-FR" sz="2800" b="1" dirty="0"/>
        </a:p>
      </dgm:t>
    </dgm:pt>
    <dgm:pt modelId="{FF077DDC-F11F-4630-BAFF-6D407FD58FA2}" type="parTrans" cxnId="{1C14ADB8-6F39-4527-9D4D-2A06D97DE135}">
      <dgm:prSet/>
      <dgm:spPr/>
      <dgm:t>
        <a:bodyPr/>
        <a:lstStyle/>
        <a:p>
          <a:endParaRPr lang="fr-FR"/>
        </a:p>
      </dgm:t>
    </dgm:pt>
    <dgm:pt modelId="{AD5D53D8-CB31-4A5C-B4DD-B3136BA5F5C2}" type="sibTrans" cxnId="{1C14ADB8-6F39-4527-9D4D-2A06D97DE135}">
      <dgm:prSet/>
      <dgm:spPr/>
      <dgm:t>
        <a:bodyPr/>
        <a:lstStyle/>
        <a:p>
          <a:endParaRPr lang="fr-FR"/>
        </a:p>
      </dgm:t>
    </dgm:pt>
    <dgm:pt modelId="{A96FE086-797B-404F-96F9-14D70373C893}">
      <dgm:prSet phldrT="[Texte]" custT="1"/>
      <dgm:spPr/>
      <dgm:t>
        <a:bodyPr/>
        <a:lstStyle/>
        <a:p>
          <a:r>
            <a:rPr lang="ar-MA" sz="2800" b="1" dirty="0" smtClean="0"/>
            <a:t>المفتشية العامة للإدارة التربية (جهاز إداري للمراقبة)</a:t>
          </a:r>
          <a:endParaRPr lang="fr-FR" sz="2800" b="1" dirty="0"/>
        </a:p>
      </dgm:t>
    </dgm:pt>
    <dgm:pt modelId="{DD316AF9-0E1C-4197-9DCF-A6DBAC3D4D92}" type="parTrans" cxnId="{EBC099A3-3899-4F8D-8D83-8E735B4BCF28}">
      <dgm:prSet/>
      <dgm:spPr/>
      <dgm:t>
        <a:bodyPr/>
        <a:lstStyle/>
        <a:p>
          <a:endParaRPr lang="fr-FR"/>
        </a:p>
      </dgm:t>
    </dgm:pt>
    <dgm:pt modelId="{2D0AA590-29C5-4A11-AC45-107D5A1707F7}" type="sibTrans" cxnId="{EBC099A3-3899-4F8D-8D83-8E735B4BCF28}">
      <dgm:prSet/>
      <dgm:spPr/>
      <dgm:t>
        <a:bodyPr/>
        <a:lstStyle/>
        <a:p>
          <a:endParaRPr lang="fr-FR"/>
        </a:p>
      </dgm:t>
    </dgm:pt>
    <dgm:pt modelId="{5E5EE830-76BF-4470-B034-52E314E0E6B9}" type="pres">
      <dgm:prSet presAssocID="{FE9017C4-1F8E-4C44-B4D1-BC38C8DFCBD5}" presName="diagram" presStyleCnt="0">
        <dgm:presLayoutVars>
          <dgm:chPref val="1"/>
          <dgm:dir/>
          <dgm:animOne val="branch"/>
          <dgm:animLvl val="lvl"/>
          <dgm:resizeHandles/>
        </dgm:presLayoutVars>
      </dgm:prSet>
      <dgm:spPr/>
      <dgm:t>
        <a:bodyPr/>
        <a:lstStyle/>
        <a:p>
          <a:endParaRPr lang="fr-FR"/>
        </a:p>
      </dgm:t>
    </dgm:pt>
    <dgm:pt modelId="{58C232CF-8709-440E-9701-868A43B08208}" type="pres">
      <dgm:prSet presAssocID="{B0183ABC-3191-4A7A-8B96-5FD55C147C56}" presName="root" presStyleCnt="0"/>
      <dgm:spPr/>
    </dgm:pt>
    <dgm:pt modelId="{7451C464-9A28-433A-BB04-CFB17C43924E}" type="pres">
      <dgm:prSet presAssocID="{B0183ABC-3191-4A7A-8B96-5FD55C147C56}" presName="rootComposite" presStyleCnt="0"/>
      <dgm:spPr/>
    </dgm:pt>
    <dgm:pt modelId="{683A2EA8-95A9-47CF-835D-ED7147F4CCB9}" type="pres">
      <dgm:prSet presAssocID="{B0183ABC-3191-4A7A-8B96-5FD55C147C56}" presName="rootText" presStyleLbl="node1" presStyleIdx="0" presStyleCnt="2"/>
      <dgm:spPr/>
      <dgm:t>
        <a:bodyPr/>
        <a:lstStyle/>
        <a:p>
          <a:endParaRPr lang="fr-FR"/>
        </a:p>
      </dgm:t>
    </dgm:pt>
    <dgm:pt modelId="{B9CB53E7-6B86-40A4-A2E6-754548983039}" type="pres">
      <dgm:prSet presAssocID="{B0183ABC-3191-4A7A-8B96-5FD55C147C56}" presName="rootConnector" presStyleLbl="node1" presStyleIdx="0" presStyleCnt="2"/>
      <dgm:spPr/>
      <dgm:t>
        <a:bodyPr/>
        <a:lstStyle/>
        <a:p>
          <a:endParaRPr lang="fr-FR"/>
        </a:p>
      </dgm:t>
    </dgm:pt>
    <dgm:pt modelId="{B3F94C93-E675-4DAC-9B22-5755B516D45A}" type="pres">
      <dgm:prSet presAssocID="{B0183ABC-3191-4A7A-8B96-5FD55C147C56}" presName="childShape" presStyleCnt="0"/>
      <dgm:spPr/>
    </dgm:pt>
    <dgm:pt modelId="{556DFE35-E9F9-4CE1-9D4A-6639315DB96A}" type="pres">
      <dgm:prSet presAssocID="{A96FE086-797B-404F-96F9-14D70373C893}" presName="root" presStyleCnt="0"/>
      <dgm:spPr/>
    </dgm:pt>
    <dgm:pt modelId="{C28EAF90-5A45-432C-99A2-57F8B3EC0164}" type="pres">
      <dgm:prSet presAssocID="{A96FE086-797B-404F-96F9-14D70373C893}" presName="rootComposite" presStyleCnt="0"/>
      <dgm:spPr/>
    </dgm:pt>
    <dgm:pt modelId="{B95AD29D-3FA8-4385-BBE9-FE0126E0E426}" type="pres">
      <dgm:prSet presAssocID="{A96FE086-797B-404F-96F9-14D70373C893}" presName="rootText" presStyleLbl="node1" presStyleIdx="1" presStyleCnt="2"/>
      <dgm:spPr/>
      <dgm:t>
        <a:bodyPr/>
        <a:lstStyle/>
        <a:p>
          <a:endParaRPr lang="fr-FR"/>
        </a:p>
      </dgm:t>
    </dgm:pt>
    <dgm:pt modelId="{A64C09D8-E6FD-4A42-BB31-18C3044542A6}" type="pres">
      <dgm:prSet presAssocID="{A96FE086-797B-404F-96F9-14D70373C893}" presName="rootConnector" presStyleLbl="node1" presStyleIdx="1" presStyleCnt="2"/>
      <dgm:spPr/>
      <dgm:t>
        <a:bodyPr/>
        <a:lstStyle/>
        <a:p>
          <a:endParaRPr lang="fr-FR"/>
        </a:p>
      </dgm:t>
    </dgm:pt>
    <dgm:pt modelId="{CE66983D-29A6-406D-AC4C-AC286757D869}" type="pres">
      <dgm:prSet presAssocID="{A96FE086-797B-404F-96F9-14D70373C893}" presName="childShape" presStyleCnt="0"/>
      <dgm:spPr/>
    </dgm:pt>
  </dgm:ptLst>
  <dgm:cxnLst>
    <dgm:cxn modelId="{1C14ADB8-6F39-4527-9D4D-2A06D97DE135}" srcId="{FE9017C4-1F8E-4C44-B4D1-BC38C8DFCBD5}" destId="{B0183ABC-3191-4A7A-8B96-5FD55C147C56}" srcOrd="0" destOrd="0" parTransId="{FF077DDC-F11F-4630-BAFF-6D407FD58FA2}" sibTransId="{AD5D53D8-CB31-4A5C-B4DD-B3136BA5F5C2}"/>
    <dgm:cxn modelId="{FFB252AB-30B0-4600-A792-E8AA12949964}" type="presOf" srcId="{B0183ABC-3191-4A7A-8B96-5FD55C147C56}" destId="{683A2EA8-95A9-47CF-835D-ED7147F4CCB9}" srcOrd="0" destOrd="0" presId="urn:microsoft.com/office/officeart/2005/8/layout/hierarchy3"/>
    <dgm:cxn modelId="{8B4ABD05-51EF-48A2-923A-528F1256F4F3}" type="presOf" srcId="{FE9017C4-1F8E-4C44-B4D1-BC38C8DFCBD5}" destId="{5E5EE830-76BF-4470-B034-52E314E0E6B9}" srcOrd="0" destOrd="0" presId="urn:microsoft.com/office/officeart/2005/8/layout/hierarchy3"/>
    <dgm:cxn modelId="{6BB9695B-1700-449B-8C55-6E9C1A1F4A7E}" type="presOf" srcId="{B0183ABC-3191-4A7A-8B96-5FD55C147C56}" destId="{B9CB53E7-6B86-40A4-A2E6-754548983039}" srcOrd="1" destOrd="0" presId="urn:microsoft.com/office/officeart/2005/8/layout/hierarchy3"/>
    <dgm:cxn modelId="{0E845B51-5991-4D0E-9810-DC42E23F0BBB}" type="presOf" srcId="{A96FE086-797B-404F-96F9-14D70373C893}" destId="{B95AD29D-3FA8-4385-BBE9-FE0126E0E426}" srcOrd="0" destOrd="0" presId="urn:microsoft.com/office/officeart/2005/8/layout/hierarchy3"/>
    <dgm:cxn modelId="{EBC099A3-3899-4F8D-8D83-8E735B4BCF28}" srcId="{FE9017C4-1F8E-4C44-B4D1-BC38C8DFCBD5}" destId="{A96FE086-797B-404F-96F9-14D70373C893}" srcOrd="1" destOrd="0" parTransId="{DD316AF9-0E1C-4197-9DCF-A6DBAC3D4D92}" sibTransId="{2D0AA590-29C5-4A11-AC45-107D5A1707F7}"/>
    <dgm:cxn modelId="{2B952351-7546-49F8-BE3F-A4F560329D7D}" type="presOf" srcId="{A96FE086-797B-404F-96F9-14D70373C893}" destId="{A64C09D8-E6FD-4A42-BB31-18C3044542A6}" srcOrd="1" destOrd="0" presId="urn:microsoft.com/office/officeart/2005/8/layout/hierarchy3"/>
    <dgm:cxn modelId="{302311C3-ED4D-4D08-96A7-73DB68BC54EA}" type="presParOf" srcId="{5E5EE830-76BF-4470-B034-52E314E0E6B9}" destId="{58C232CF-8709-440E-9701-868A43B08208}" srcOrd="0" destOrd="0" presId="urn:microsoft.com/office/officeart/2005/8/layout/hierarchy3"/>
    <dgm:cxn modelId="{840A9AE0-35CF-48FC-99E9-74716A6B88A6}" type="presParOf" srcId="{58C232CF-8709-440E-9701-868A43B08208}" destId="{7451C464-9A28-433A-BB04-CFB17C43924E}" srcOrd="0" destOrd="0" presId="urn:microsoft.com/office/officeart/2005/8/layout/hierarchy3"/>
    <dgm:cxn modelId="{6B5363C6-5E27-4D9B-86CA-CC81436303FD}" type="presParOf" srcId="{7451C464-9A28-433A-BB04-CFB17C43924E}" destId="{683A2EA8-95A9-47CF-835D-ED7147F4CCB9}" srcOrd="0" destOrd="0" presId="urn:microsoft.com/office/officeart/2005/8/layout/hierarchy3"/>
    <dgm:cxn modelId="{AEA4B20E-C05B-4B59-B00C-DB8BB24A40FE}" type="presParOf" srcId="{7451C464-9A28-433A-BB04-CFB17C43924E}" destId="{B9CB53E7-6B86-40A4-A2E6-754548983039}" srcOrd="1" destOrd="0" presId="urn:microsoft.com/office/officeart/2005/8/layout/hierarchy3"/>
    <dgm:cxn modelId="{9FFEE9C1-762D-41B9-A06F-FC0EDF11EF82}" type="presParOf" srcId="{58C232CF-8709-440E-9701-868A43B08208}" destId="{B3F94C93-E675-4DAC-9B22-5755B516D45A}" srcOrd="1" destOrd="0" presId="urn:microsoft.com/office/officeart/2005/8/layout/hierarchy3"/>
    <dgm:cxn modelId="{CF9A789C-5471-4EB0-9C59-017F492A36D9}" type="presParOf" srcId="{5E5EE830-76BF-4470-B034-52E314E0E6B9}" destId="{556DFE35-E9F9-4CE1-9D4A-6639315DB96A}" srcOrd="1" destOrd="0" presId="urn:microsoft.com/office/officeart/2005/8/layout/hierarchy3"/>
    <dgm:cxn modelId="{E02F9A2F-DEC5-4D58-9634-D5BE2F0A23FF}" type="presParOf" srcId="{556DFE35-E9F9-4CE1-9D4A-6639315DB96A}" destId="{C28EAF90-5A45-432C-99A2-57F8B3EC0164}" srcOrd="0" destOrd="0" presId="urn:microsoft.com/office/officeart/2005/8/layout/hierarchy3"/>
    <dgm:cxn modelId="{CC5BDAFC-B1DB-4B7A-88A1-9BD15E8F81F4}" type="presParOf" srcId="{C28EAF90-5A45-432C-99A2-57F8B3EC0164}" destId="{B95AD29D-3FA8-4385-BBE9-FE0126E0E426}" srcOrd="0" destOrd="0" presId="urn:microsoft.com/office/officeart/2005/8/layout/hierarchy3"/>
    <dgm:cxn modelId="{1884D75D-B8F4-4AC7-9A87-28C8451B15E9}" type="presParOf" srcId="{C28EAF90-5A45-432C-99A2-57F8B3EC0164}" destId="{A64C09D8-E6FD-4A42-BB31-18C3044542A6}" srcOrd="1" destOrd="0" presId="urn:microsoft.com/office/officeart/2005/8/layout/hierarchy3"/>
    <dgm:cxn modelId="{F5A94F93-C021-4A15-8AD7-480D1FDEE93B}" type="presParOf" srcId="{556DFE35-E9F9-4CE1-9D4A-6639315DB96A}" destId="{CE66983D-29A6-406D-AC4C-AC286757D86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FC651-CDF3-4493-99A8-FA659882FD88}"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fr-FR"/>
        </a:p>
      </dgm:t>
    </dgm:pt>
    <dgm:pt modelId="{659D6630-F301-4098-9146-2BDA50F81FDF}">
      <dgm:prSet phldrT="[Texte]" custT="1"/>
      <dgm:spPr/>
      <dgm:t>
        <a:bodyPr/>
        <a:lstStyle/>
        <a:p>
          <a:r>
            <a:rPr lang="ar-MA" sz="2000" b="1" dirty="0" smtClean="0"/>
            <a:t>الماء</a:t>
          </a:r>
          <a:endParaRPr lang="fr-FR" sz="2000" b="1" dirty="0"/>
        </a:p>
      </dgm:t>
    </dgm:pt>
    <dgm:pt modelId="{B5B13049-61A6-4DDD-B1DF-EA40B235126C}" type="parTrans" cxnId="{85C895EC-0BF8-4192-B9D0-9830E63782D7}">
      <dgm:prSet/>
      <dgm:spPr/>
      <dgm:t>
        <a:bodyPr/>
        <a:lstStyle/>
        <a:p>
          <a:endParaRPr lang="fr-FR"/>
        </a:p>
      </dgm:t>
    </dgm:pt>
    <dgm:pt modelId="{E72B4264-CE09-438A-AF33-BDB6A209F837}" type="sibTrans" cxnId="{85C895EC-0BF8-4192-B9D0-9830E63782D7}">
      <dgm:prSet custT="1"/>
      <dgm:spPr/>
      <dgm:t>
        <a:bodyPr/>
        <a:lstStyle/>
        <a:p>
          <a:r>
            <a:rPr lang="ar-MA" sz="1600" b="1" dirty="0" smtClean="0"/>
            <a:t>الكهرباء</a:t>
          </a:r>
          <a:endParaRPr lang="fr-FR" sz="1600" b="1" dirty="0"/>
        </a:p>
      </dgm:t>
    </dgm:pt>
    <dgm:pt modelId="{8C43A38B-8F01-4416-A46F-36683B12838F}">
      <dgm:prSet phldrT="[Texte]" custT="1"/>
      <dgm:spPr/>
      <dgm:t>
        <a:bodyPr/>
        <a:lstStyle/>
        <a:p>
          <a:r>
            <a:rPr lang="ar-MA" sz="1800" b="1" dirty="0" smtClean="0"/>
            <a:t>مرفق التوزيع</a:t>
          </a:r>
          <a:endParaRPr lang="fr-FR" sz="1800" b="1" dirty="0"/>
        </a:p>
      </dgm:t>
    </dgm:pt>
    <dgm:pt modelId="{3BAE36DC-50C5-4AC3-A2DC-A6D1AE471ADA}" type="parTrans" cxnId="{AB38EB3B-2F49-4CAC-AC9F-E10949994EF7}">
      <dgm:prSet/>
      <dgm:spPr/>
      <dgm:t>
        <a:bodyPr/>
        <a:lstStyle/>
        <a:p>
          <a:endParaRPr lang="fr-FR"/>
        </a:p>
      </dgm:t>
    </dgm:pt>
    <dgm:pt modelId="{F906D42B-8929-4728-BBA4-B73F01AC41CA}" type="sibTrans" cxnId="{AB38EB3B-2F49-4CAC-AC9F-E10949994EF7}">
      <dgm:prSet/>
      <dgm:spPr/>
      <dgm:t>
        <a:bodyPr/>
        <a:lstStyle/>
        <a:p>
          <a:endParaRPr lang="fr-FR"/>
        </a:p>
      </dgm:t>
    </dgm:pt>
    <dgm:pt modelId="{2406F7F1-C85E-4356-BFDE-9386B466C358}">
      <dgm:prSet phldrT="[Texte]" custT="1"/>
      <dgm:spPr/>
      <dgm:t>
        <a:bodyPr/>
        <a:lstStyle/>
        <a:p>
          <a:r>
            <a:rPr lang="ar-MA" sz="1600" dirty="0" smtClean="0"/>
            <a:t>ا</a:t>
          </a:r>
          <a:r>
            <a:rPr lang="ar-MA" sz="1600" b="1" dirty="0" smtClean="0"/>
            <a:t>لتنظيف</a:t>
          </a:r>
          <a:endParaRPr lang="fr-FR" sz="1600" b="1" dirty="0"/>
        </a:p>
      </dgm:t>
    </dgm:pt>
    <dgm:pt modelId="{97512175-3A8A-4C67-BF0A-E626323F59E8}" type="parTrans" cxnId="{50FF3333-6CA9-42DC-B579-270C6E017A34}">
      <dgm:prSet/>
      <dgm:spPr/>
      <dgm:t>
        <a:bodyPr/>
        <a:lstStyle/>
        <a:p>
          <a:endParaRPr lang="fr-FR"/>
        </a:p>
      </dgm:t>
    </dgm:pt>
    <dgm:pt modelId="{CBFB4EA9-FE83-4B00-A0F1-72E3C7E48101}" type="sibTrans" cxnId="{50FF3333-6CA9-42DC-B579-270C6E017A34}">
      <dgm:prSet custT="1"/>
      <dgm:spPr/>
      <dgm:t>
        <a:bodyPr/>
        <a:lstStyle/>
        <a:p>
          <a:r>
            <a:rPr lang="ar-MA" sz="1800" b="1" dirty="0" smtClean="0"/>
            <a:t>جمع النفايات</a:t>
          </a:r>
          <a:endParaRPr lang="fr-FR" sz="1800" b="1" dirty="0"/>
        </a:p>
      </dgm:t>
    </dgm:pt>
    <dgm:pt modelId="{8CB3D31A-95A6-414D-916C-809BD1837A82}">
      <dgm:prSet phldrT="[Texte]" custT="1"/>
      <dgm:spPr/>
      <dgm:t>
        <a:bodyPr/>
        <a:lstStyle/>
        <a:p>
          <a:r>
            <a:rPr lang="ar-MA" sz="1800" b="1" dirty="0" smtClean="0"/>
            <a:t>مرفق النظافة</a:t>
          </a:r>
          <a:endParaRPr lang="fr-FR" sz="1800" b="1" dirty="0"/>
        </a:p>
      </dgm:t>
    </dgm:pt>
    <dgm:pt modelId="{68568ED9-4ED3-487D-8330-8D692E138323}" type="parTrans" cxnId="{EEF5EF29-7748-4110-B3AF-7B52C813F913}">
      <dgm:prSet/>
      <dgm:spPr/>
      <dgm:t>
        <a:bodyPr/>
        <a:lstStyle/>
        <a:p>
          <a:endParaRPr lang="fr-FR"/>
        </a:p>
      </dgm:t>
    </dgm:pt>
    <dgm:pt modelId="{24C50253-8043-4AB0-99D4-A6ACFC4E0BC7}" type="sibTrans" cxnId="{EEF5EF29-7748-4110-B3AF-7B52C813F913}">
      <dgm:prSet/>
      <dgm:spPr/>
      <dgm:t>
        <a:bodyPr/>
        <a:lstStyle/>
        <a:p>
          <a:endParaRPr lang="fr-FR"/>
        </a:p>
      </dgm:t>
    </dgm:pt>
    <dgm:pt modelId="{9B1AB356-5B09-4BAC-B8CE-DE15A2709847}">
      <dgm:prSet phldrT="[Texte]" custT="1"/>
      <dgm:spPr/>
      <dgm:t>
        <a:bodyPr/>
        <a:lstStyle/>
        <a:p>
          <a:r>
            <a:rPr lang="ar-MA" sz="1600" b="1" dirty="0" smtClean="0"/>
            <a:t>النقل والوقوف</a:t>
          </a:r>
          <a:endParaRPr lang="fr-FR" sz="1600" b="1" dirty="0"/>
        </a:p>
      </dgm:t>
    </dgm:pt>
    <dgm:pt modelId="{3B50E9C1-43C0-407E-A24A-857E7ACA696F}" type="parTrans" cxnId="{201B0AC7-BF10-47AF-9BE7-E7923AB48362}">
      <dgm:prSet/>
      <dgm:spPr/>
      <dgm:t>
        <a:bodyPr/>
        <a:lstStyle/>
        <a:p>
          <a:endParaRPr lang="fr-FR"/>
        </a:p>
      </dgm:t>
    </dgm:pt>
    <dgm:pt modelId="{1631965D-F144-4A05-AD94-942CE17C770F}" type="sibTrans" cxnId="{201B0AC7-BF10-47AF-9BE7-E7923AB48362}">
      <dgm:prSet/>
      <dgm:spPr/>
      <dgm:t>
        <a:bodyPr/>
        <a:lstStyle/>
        <a:p>
          <a:r>
            <a:rPr lang="ar-MA" b="1" dirty="0" smtClean="0"/>
            <a:t>المجازر</a:t>
          </a:r>
          <a:endParaRPr lang="fr-FR" b="1" dirty="0"/>
        </a:p>
      </dgm:t>
    </dgm:pt>
    <dgm:pt modelId="{A9E97F32-6848-48A4-8384-1D0DCAF3C864}">
      <dgm:prSet phldrT="[Texte]" custT="1"/>
      <dgm:spPr/>
      <dgm:t>
        <a:bodyPr/>
        <a:lstStyle/>
        <a:p>
          <a:pPr algn="r" rtl="1"/>
          <a:r>
            <a:rPr lang="ar-MA" sz="1800" b="1" dirty="0" smtClean="0"/>
            <a:t>مرفق النقل والوقوف</a:t>
          </a:r>
          <a:endParaRPr lang="fr-FR" sz="1800" b="1" dirty="0"/>
        </a:p>
      </dgm:t>
    </dgm:pt>
    <dgm:pt modelId="{D2E43DA6-4206-4340-8E3A-BEE86D56B696}" type="parTrans" cxnId="{DA5726C5-EB6C-4F8E-879D-00F1D9523936}">
      <dgm:prSet/>
      <dgm:spPr/>
      <dgm:t>
        <a:bodyPr/>
        <a:lstStyle/>
        <a:p>
          <a:endParaRPr lang="fr-FR"/>
        </a:p>
      </dgm:t>
    </dgm:pt>
    <dgm:pt modelId="{200772D5-9861-4A7A-9DAC-F41AD5051759}" type="sibTrans" cxnId="{DA5726C5-EB6C-4F8E-879D-00F1D9523936}">
      <dgm:prSet/>
      <dgm:spPr/>
      <dgm:t>
        <a:bodyPr/>
        <a:lstStyle/>
        <a:p>
          <a:endParaRPr lang="fr-FR"/>
        </a:p>
      </dgm:t>
    </dgm:pt>
    <dgm:pt modelId="{33D561D5-50CF-4B78-BD59-4E43BF5D6E79}">
      <dgm:prSet custT="1"/>
      <dgm:spPr/>
      <dgm:t>
        <a:bodyPr/>
        <a:lstStyle/>
        <a:p>
          <a:r>
            <a:rPr lang="ar-MA" sz="1600" b="1" dirty="0" smtClean="0"/>
            <a:t>أسواق الجملة</a:t>
          </a:r>
          <a:endParaRPr lang="fr-FR" sz="1600" b="1" dirty="0"/>
        </a:p>
      </dgm:t>
    </dgm:pt>
    <dgm:pt modelId="{FECCF5C5-B14B-49A7-8A8B-B630DED76DA5}" type="parTrans" cxnId="{8B4DB435-2DB0-4B1C-8115-DFA5F36643A8}">
      <dgm:prSet/>
      <dgm:spPr/>
      <dgm:t>
        <a:bodyPr/>
        <a:lstStyle/>
        <a:p>
          <a:endParaRPr lang="fr-FR"/>
        </a:p>
      </dgm:t>
    </dgm:pt>
    <dgm:pt modelId="{FBD01FCA-E1D4-4C28-8A43-0114D3A957B9}" type="sibTrans" cxnId="{8B4DB435-2DB0-4B1C-8115-DFA5F36643A8}">
      <dgm:prSet custT="1"/>
      <dgm:spPr/>
      <dgm:t>
        <a:bodyPr/>
        <a:lstStyle/>
        <a:p>
          <a:r>
            <a:rPr lang="ar-MA" sz="1800" b="1" dirty="0" smtClean="0"/>
            <a:t>التطهير السائل</a:t>
          </a:r>
          <a:endParaRPr lang="fr-FR" sz="1800" b="1" dirty="0"/>
        </a:p>
      </dgm:t>
    </dgm:pt>
    <dgm:pt modelId="{FD38519D-53D2-4B7A-AD50-5FC9471AB76B}">
      <dgm:prSet custT="1"/>
      <dgm:spPr/>
      <dgm:t>
        <a:bodyPr/>
        <a:lstStyle/>
        <a:p>
          <a:r>
            <a:rPr lang="ar-MA" sz="1400" b="1" dirty="0" smtClean="0"/>
            <a:t>المطارح</a:t>
          </a:r>
          <a:endParaRPr lang="fr-FR" sz="1400" b="1" dirty="0"/>
        </a:p>
      </dgm:t>
    </dgm:pt>
    <dgm:pt modelId="{E998C5E1-8787-49DD-B43B-785D033857A5}" type="parTrans" cxnId="{41B2AD95-DD5F-454F-94BC-C21CDCA649A2}">
      <dgm:prSet/>
      <dgm:spPr/>
      <dgm:t>
        <a:bodyPr/>
        <a:lstStyle/>
        <a:p>
          <a:endParaRPr lang="fr-FR"/>
        </a:p>
      </dgm:t>
    </dgm:pt>
    <dgm:pt modelId="{8AA3227F-EFCC-446B-8E7D-D53E3DCC33B3}" type="sibTrans" cxnId="{41B2AD95-DD5F-454F-94BC-C21CDCA649A2}">
      <dgm:prSet/>
      <dgm:spPr/>
      <dgm:t>
        <a:bodyPr/>
        <a:lstStyle/>
        <a:p>
          <a:r>
            <a:rPr lang="ar-MA" b="1" dirty="0" smtClean="0"/>
            <a:t>الأسواق</a:t>
          </a:r>
          <a:endParaRPr lang="fr-FR" b="1" dirty="0"/>
        </a:p>
      </dgm:t>
    </dgm:pt>
    <dgm:pt modelId="{5EE5EB84-930C-498B-A91C-12BA644BD89F}" type="pres">
      <dgm:prSet presAssocID="{A5DFC651-CDF3-4493-99A8-FA659882FD88}" presName="Name0" presStyleCnt="0">
        <dgm:presLayoutVars>
          <dgm:chMax/>
          <dgm:chPref/>
          <dgm:dir/>
          <dgm:animLvl val="lvl"/>
        </dgm:presLayoutVars>
      </dgm:prSet>
      <dgm:spPr/>
      <dgm:t>
        <a:bodyPr/>
        <a:lstStyle/>
        <a:p>
          <a:endParaRPr lang="fr-FR"/>
        </a:p>
      </dgm:t>
    </dgm:pt>
    <dgm:pt modelId="{63DA572E-91DE-45BB-86C8-5C13A5E99C14}" type="pres">
      <dgm:prSet presAssocID="{659D6630-F301-4098-9146-2BDA50F81FDF}" presName="composite" presStyleCnt="0"/>
      <dgm:spPr/>
    </dgm:pt>
    <dgm:pt modelId="{79619E85-89A2-4C64-B7C2-59FE818D4C9B}" type="pres">
      <dgm:prSet presAssocID="{659D6630-F301-4098-9146-2BDA50F81FDF}" presName="Parent1" presStyleLbl="node1" presStyleIdx="0" presStyleCnt="10">
        <dgm:presLayoutVars>
          <dgm:chMax val="1"/>
          <dgm:chPref val="1"/>
          <dgm:bulletEnabled val="1"/>
        </dgm:presLayoutVars>
      </dgm:prSet>
      <dgm:spPr/>
      <dgm:t>
        <a:bodyPr/>
        <a:lstStyle/>
        <a:p>
          <a:endParaRPr lang="fr-FR"/>
        </a:p>
      </dgm:t>
    </dgm:pt>
    <dgm:pt modelId="{75B75DD0-62B5-4F6E-8114-0967367440D9}" type="pres">
      <dgm:prSet presAssocID="{659D6630-F301-4098-9146-2BDA50F81FDF}" presName="Childtext1" presStyleLbl="revTx" presStyleIdx="0" presStyleCnt="5">
        <dgm:presLayoutVars>
          <dgm:chMax val="0"/>
          <dgm:chPref val="0"/>
          <dgm:bulletEnabled val="1"/>
        </dgm:presLayoutVars>
      </dgm:prSet>
      <dgm:spPr/>
      <dgm:t>
        <a:bodyPr/>
        <a:lstStyle/>
        <a:p>
          <a:endParaRPr lang="fr-FR"/>
        </a:p>
      </dgm:t>
    </dgm:pt>
    <dgm:pt modelId="{0B17B3FE-B9BF-42C0-B847-3FEC2348F0C3}" type="pres">
      <dgm:prSet presAssocID="{659D6630-F301-4098-9146-2BDA50F81FDF}" presName="BalanceSpacing" presStyleCnt="0"/>
      <dgm:spPr/>
    </dgm:pt>
    <dgm:pt modelId="{8A3A6C56-D711-42AA-A68F-F587CC66113E}" type="pres">
      <dgm:prSet presAssocID="{659D6630-F301-4098-9146-2BDA50F81FDF}" presName="BalanceSpacing1" presStyleCnt="0"/>
      <dgm:spPr/>
    </dgm:pt>
    <dgm:pt modelId="{CF82BB58-832F-40A7-AC0A-8D36A43CE68C}" type="pres">
      <dgm:prSet presAssocID="{E72B4264-CE09-438A-AF33-BDB6A209F837}" presName="Accent1Text" presStyleLbl="node1" presStyleIdx="1" presStyleCnt="10"/>
      <dgm:spPr/>
      <dgm:t>
        <a:bodyPr/>
        <a:lstStyle/>
        <a:p>
          <a:endParaRPr lang="fr-FR"/>
        </a:p>
      </dgm:t>
    </dgm:pt>
    <dgm:pt modelId="{4BA14830-CE76-487E-92EB-DF34DF9CC606}" type="pres">
      <dgm:prSet presAssocID="{E72B4264-CE09-438A-AF33-BDB6A209F837}" presName="spaceBetweenRectangles" presStyleCnt="0"/>
      <dgm:spPr/>
    </dgm:pt>
    <dgm:pt modelId="{74F8C045-2F11-4A84-BE60-A400C84F0AA3}" type="pres">
      <dgm:prSet presAssocID="{2406F7F1-C85E-4356-BFDE-9386B466C358}" presName="composite" presStyleCnt="0"/>
      <dgm:spPr/>
    </dgm:pt>
    <dgm:pt modelId="{A135D932-59C1-4A19-ACCC-92797F06CEB4}" type="pres">
      <dgm:prSet presAssocID="{2406F7F1-C85E-4356-BFDE-9386B466C358}" presName="Parent1" presStyleLbl="node1" presStyleIdx="2" presStyleCnt="10" custScaleX="114649" custLinFactNeighborX="-4005" custLinFactNeighborY="2202">
        <dgm:presLayoutVars>
          <dgm:chMax val="1"/>
          <dgm:chPref val="1"/>
          <dgm:bulletEnabled val="1"/>
        </dgm:presLayoutVars>
      </dgm:prSet>
      <dgm:spPr/>
      <dgm:t>
        <a:bodyPr/>
        <a:lstStyle/>
        <a:p>
          <a:endParaRPr lang="fr-FR"/>
        </a:p>
      </dgm:t>
    </dgm:pt>
    <dgm:pt modelId="{40A17FA6-AD32-4958-A7A1-875933E163F0}" type="pres">
      <dgm:prSet presAssocID="{2406F7F1-C85E-4356-BFDE-9386B466C358}" presName="Childtext1" presStyleLbl="revTx" presStyleIdx="1" presStyleCnt="5" custLinFactNeighborX="-12900">
        <dgm:presLayoutVars>
          <dgm:chMax val="0"/>
          <dgm:chPref val="0"/>
          <dgm:bulletEnabled val="1"/>
        </dgm:presLayoutVars>
      </dgm:prSet>
      <dgm:spPr/>
      <dgm:t>
        <a:bodyPr/>
        <a:lstStyle/>
        <a:p>
          <a:endParaRPr lang="fr-FR"/>
        </a:p>
      </dgm:t>
    </dgm:pt>
    <dgm:pt modelId="{3323204B-142A-4E78-ADCF-716CC96FDF84}" type="pres">
      <dgm:prSet presAssocID="{2406F7F1-C85E-4356-BFDE-9386B466C358}" presName="BalanceSpacing" presStyleCnt="0"/>
      <dgm:spPr/>
    </dgm:pt>
    <dgm:pt modelId="{6A0DFCF9-590C-448E-8DD1-6BA730A47C30}" type="pres">
      <dgm:prSet presAssocID="{2406F7F1-C85E-4356-BFDE-9386B466C358}" presName="BalanceSpacing1" presStyleCnt="0"/>
      <dgm:spPr/>
    </dgm:pt>
    <dgm:pt modelId="{FFD35230-7767-4816-8E73-8FE5F560DDBE}" type="pres">
      <dgm:prSet presAssocID="{CBFB4EA9-FE83-4B00-A0F1-72E3C7E48101}" presName="Accent1Text" presStyleLbl="node1" presStyleIdx="3" presStyleCnt="10"/>
      <dgm:spPr/>
      <dgm:t>
        <a:bodyPr/>
        <a:lstStyle/>
        <a:p>
          <a:endParaRPr lang="fr-FR"/>
        </a:p>
      </dgm:t>
    </dgm:pt>
    <dgm:pt modelId="{32EAE360-40FB-4C4C-8568-523C3C05B440}" type="pres">
      <dgm:prSet presAssocID="{CBFB4EA9-FE83-4B00-A0F1-72E3C7E48101}" presName="spaceBetweenRectangles" presStyleCnt="0"/>
      <dgm:spPr/>
    </dgm:pt>
    <dgm:pt modelId="{9EFDFF7E-6CD8-4CE7-8C6E-E06E6D88E0A4}" type="pres">
      <dgm:prSet presAssocID="{9B1AB356-5B09-4BAC-B8CE-DE15A2709847}" presName="composite" presStyleCnt="0"/>
      <dgm:spPr/>
    </dgm:pt>
    <dgm:pt modelId="{E7AFD6CC-DD2B-4025-8567-EA17425FBF68}" type="pres">
      <dgm:prSet presAssocID="{9B1AB356-5B09-4BAC-B8CE-DE15A2709847}" presName="Parent1" presStyleLbl="node1" presStyleIdx="4" presStyleCnt="10" custScaleX="130255" custLinFactNeighborX="15600" custLinFactNeighborY="1131">
        <dgm:presLayoutVars>
          <dgm:chMax val="1"/>
          <dgm:chPref val="1"/>
          <dgm:bulletEnabled val="1"/>
        </dgm:presLayoutVars>
      </dgm:prSet>
      <dgm:spPr/>
      <dgm:t>
        <a:bodyPr/>
        <a:lstStyle/>
        <a:p>
          <a:endParaRPr lang="fr-FR"/>
        </a:p>
      </dgm:t>
    </dgm:pt>
    <dgm:pt modelId="{C20213A2-D3C3-41A8-873C-B5D82227B765}" type="pres">
      <dgm:prSet presAssocID="{9B1AB356-5B09-4BAC-B8CE-DE15A2709847}" presName="Childtext1" presStyleLbl="revTx" presStyleIdx="2" presStyleCnt="5" custScaleX="156056" custScaleY="56699" custLinFactNeighborX="42653" custLinFactNeighborY="1935">
        <dgm:presLayoutVars>
          <dgm:chMax val="0"/>
          <dgm:chPref val="0"/>
          <dgm:bulletEnabled val="1"/>
        </dgm:presLayoutVars>
      </dgm:prSet>
      <dgm:spPr/>
      <dgm:t>
        <a:bodyPr/>
        <a:lstStyle/>
        <a:p>
          <a:endParaRPr lang="fr-FR"/>
        </a:p>
      </dgm:t>
    </dgm:pt>
    <dgm:pt modelId="{3FF2E84C-666C-427F-983A-35ACC3D6ECB9}" type="pres">
      <dgm:prSet presAssocID="{9B1AB356-5B09-4BAC-B8CE-DE15A2709847}" presName="BalanceSpacing" presStyleCnt="0"/>
      <dgm:spPr/>
    </dgm:pt>
    <dgm:pt modelId="{1EC0F1FF-1147-447F-8386-BDDEF0AC1BDE}" type="pres">
      <dgm:prSet presAssocID="{9B1AB356-5B09-4BAC-B8CE-DE15A2709847}" presName="BalanceSpacing1" presStyleCnt="0"/>
      <dgm:spPr/>
    </dgm:pt>
    <dgm:pt modelId="{AE50ED32-E2F6-433A-AE5E-3AD4B175891F}" type="pres">
      <dgm:prSet presAssocID="{1631965D-F144-4A05-AD94-942CE17C770F}" presName="Accent1Text" presStyleLbl="node1" presStyleIdx="5" presStyleCnt="10" custLinFactX="79907" custLinFactNeighborX="100000" custLinFactNeighborY="85365"/>
      <dgm:spPr/>
      <dgm:t>
        <a:bodyPr/>
        <a:lstStyle/>
        <a:p>
          <a:endParaRPr lang="fr-FR"/>
        </a:p>
      </dgm:t>
    </dgm:pt>
    <dgm:pt modelId="{E3B1B961-0DE4-4721-A6D3-C1CBE1099A62}" type="pres">
      <dgm:prSet presAssocID="{1631965D-F144-4A05-AD94-942CE17C770F}" presName="spaceBetweenRectangles" presStyleCnt="0"/>
      <dgm:spPr/>
    </dgm:pt>
    <dgm:pt modelId="{8D001160-C2F7-4398-A52B-D8BF5E56373F}" type="pres">
      <dgm:prSet presAssocID="{33D561D5-50CF-4B78-BD59-4E43BF5D6E79}" presName="composite" presStyleCnt="0"/>
      <dgm:spPr/>
    </dgm:pt>
    <dgm:pt modelId="{96E455CB-10B8-4E71-98AB-D5C09D4D959B}" type="pres">
      <dgm:prSet presAssocID="{33D561D5-50CF-4B78-BD59-4E43BF5D6E79}" presName="Parent1" presStyleLbl="node1" presStyleIdx="6" presStyleCnt="10" custScaleX="120979" custLinFactNeighborX="-13515" custLinFactNeighborY="629">
        <dgm:presLayoutVars>
          <dgm:chMax val="1"/>
          <dgm:chPref val="1"/>
          <dgm:bulletEnabled val="1"/>
        </dgm:presLayoutVars>
      </dgm:prSet>
      <dgm:spPr/>
      <dgm:t>
        <a:bodyPr/>
        <a:lstStyle/>
        <a:p>
          <a:endParaRPr lang="fr-FR"/>
        </a:p>
      </dgm:t>
    </dgm:pt>
    <dgm:pt modelId="{370E5643-4BBC-4336-BE85-33D30A6F57CC}" type="pres">
      <dgm:prSet presAssocID="{33D561D5-50CF-4B78-BD59-4E43BF5D6E79}" presName="Childtext1" presStyleLbl="revTx" presStyleIdx="3" presStyleCnt="5">
        <dgm:presLayoutVars>
          <dgm:chMax val="0"/>
          <dgm:chPref val="0"/>
          <dgm:bulletEnabled val="1"/>
        </dgm:presLayoutVars>
      </dgm:prSet>
      <dgm:spPr/>
    </dgm:pt>
    <dgm:pt modelId="{A956BA7A-EB17-449F-BA9C-E7088328AE68}" type="pres">
      <dgm:prSet presAssocID="{33D561D5-50CF-4B78-BD59-4E43BF5D6E79}" presName="BalanceSpacing" presStyleCnt="0"/>
      <dgm:spPr/>
    </dgm:pt>
    <dgm:pt modelId="{245B082F-DC02-4C41-97B8-8FC197F2543A}" type="pres">
      <dgm:prSet presAssocID="{33D561D5-50CF-4B78-BD59-4E43BF5D6E79}" presName="BalanceSpacing1" presStyleCnt="0"/>
      <dgm:spPr/>
    </dgm:pt>
    <dgm:pt modelId="{85D775E0-9D6D-4A43-80C3-E4B1723DC90A}" type="pres">
      <dgm:prSet presAssocID="{FBD01FCA-E1D4-4C28-8A43-0114D3A957B9}" presName="Accent1Text" presStyleLbl="node1" presStyleIdx="7" presStyleCnt="10" custScaleX="106688" custLinFactX="-100000" custLinFactY="-100000" custLinFactNeighborX="-170245" custLinFactNeighborY="-155358"/>
      <dgm:spPr/>
      <dgm:t>
        <a:bodyPr/>
        <a:lstStyle/>
        <a:p>
          <a:endParaRPr lang="fr-FR"/>
        </a:p>
      </dgm:t>
    </dgm:pt>
    <dgm:pt modelId="{903F9BD3-EBBE-4D08-BF63-64EE90F5053B}" type="pres">
      <dgm:prSet presAssocID="{FBD01FCA-E1D4-4C28-8A43-0114D3A957B9}" presName="spaceBetweenRectangles" presStyleCnt="0"/>
      <dgm:spPr/>
    </dgm:pt>
    <dgm:pt modelId="{11FE8336-3FFB-4852-AC40-28869BC262F1}" type="pres">
      <dgm:prSet presAssocID="{FD38519D-53D2-4B7A-AD50-5FC9471AB76B}" presName="composite" presStyleCnt="0"/>
      <dgm:spPr/>
    </dgm:pt>
    <dgm:pt modelId="{BFC0BDEB-C9AC-4B2F-86DC-BCB98D877C49}" type="pres">
      <dgm:prSet presAssocID="{FD38519D-53D2-4B7A-AD50-5FC9471AB76B}" presName="Parent1" presStyleLbl="node1" presStyleIdx="8" presStyleCnt="10" custLinFactX="58265" custLinFactY="-100000" custLinFactNeighborX="100000" custLinFactNeighborY="-157797">
        <dgm:presLayoutVars>
          <dgm:chMax val="1"/>
          <dgm:chPref val="1"/>
          <dgm:bulletEnabled val="1"/>
        </dgm:presLayoutVars>
      </dgm:prSet>
      <dgm:spPr/>
      <dgm:t>
        <a:bodyPr/>
        <a:lstStyle/>
        <a:p>
          <a:endParaRPr lang="fr-FR"/>
        </a:p>
      </dgm:t>
    </dgm:pt>
    <dgm:pt modelId="{6112C116-38FA-44E9-95BA-3FFC1CA03EB0}" type="pres">
      <dgm:prSet presAssocID="{FD38519D-53D2-4B7A-AD50-5FC9471AB76B}" presName="Childtext1" presStyleLbl="revTx" presStyleIdx="4" presStyleCnt="5">
        <dgm:presLayoutVars>
          <dgm:chMax val="0"/>
          <dgm:chPref val="0"/>
          <dgm:bulletEnabled val="1"/>
        </dgm:presLayoutVars>
      </dgm:prSet>
      <dgm:spPr/>
    </dgm:pt>
    <dgm:pt modelId="{08C586A8-C594-4C5E-A67D-F763986146C8}" type="pres">
      <dgm:prSet presAssocID="{FD38519D-53D2-4B7A-AD50-5FC9471AB76B}" presName="BalanceSpacing" presStyleCnt="0"/>
      <dgm:spPr/>
    </dgm:pt>
    <dgm:pt modelId="{4770EA0A-04B0-491B-95D7-C1CFC21A08CE}" type="pres">
      <dgm:prSet presAssocID="{FD38519D-53D2-4B7A-AD50-5FC9471AB76B}" presName="BalanceSpacing1" presStyleCnt="0"/>
      <dgm:spPr/>
    </dgm:pt>
    <dgm:pt modelId="{680D1965-1D6E-47F7-B7D6-E95A99306DA2}" type="pres">
      <dgm:prSet presAssocID="{8AA3227F-EFCC-446B-8E7D-D53E3DCC33B3}" presName="Accent1Text" presStyleLbl="node1" presStyleIdx="9" presStyleCnt="10" custLinFactX="100000" custLinFactNeighborX="167177" custLinFactNeighborY="-88214"/>
      <dgm:spPr/>
      <dgm:t>
        <a:bodyPr/>
        <a:lstStyle/>
        <a:p>
          <a:endParaRPr lang="fr-FR"/>
        </a:p>
      </dgm:t>
    </dgm:pt>
  </dgm:ptLst>
  <dgm:cxnLst>
    <dgm:cxn modelId="{53355D32-6220-41D9-AF86-A36A44AB4CF5}" type="presOf" srcId="{8C43A38B-8F01-4416-A46F-36683B12838F}" destId="{75B75DD0-62B5-4F6E-8114-0967367440D9}" srcOrd="0" destOrd="0" presId="urn:microsoft.com/office/officeart/2008/layout/AlternatingHexagons"/>
    <dgm:cxn modelId="{EEF5EF29-7748-4110-B3AF-7B52C813F913}" srcId="{2406F7F1-C85E-4356-BFDE-9386B466C358}" destId="{8CB3D31A-95A6-414D-916C-809BD1837A82}" srcOrd="0" destOrd="0" parTransId="{68568ED9-4ED3-487D-8330-8D692E138323}" sibTransId="{24C50253-8043-4AB0-99D4-A6ACFC4E0BC7}"/>
    <dgm:cxn modelId="{201B0AC7-BF10-47AF-9BE7-E7923AB48362}" srcId="{A5DFC651-CDF3-4493-99A8-FA659882FD88}" destId="{9B1AB356-5B09-4BAC-B8CE-DE15A2709847}" srcOrd="2" destOrd="0" parTransId="{3B50E9C1-43C0-407E-A24A-857E7ACA696F}" sibTransId="{1631965D-F144-4A05-AD94-942CE17C770F}"/>
    <dgm:cxn modelId="{F3498BAD-717A-4CC3-99C6-87D4E58C2946}" type="presOf" srcId="{659D6630-F301-4098-9146-2BDA50F81FDF}" destId="{79619E85-89A2-4C64-B7C2-59FE818D4C9B}" srcOrd="0" destOrd="0" presId="urn:microsoft.com/office/officeart/2008/layout/AlternatingHexagons"/>
    <dgm:cxn modelId="{AB38EB3B-2F49-4CAC-AC9F-E10949994EF7}" srcId="{659D6630-F301-4098-9146-2BDA50F81FDF}" destId="{8C43A38B-8F01-4416-A46F-36683B12838F}" srcOrd="0" destOrd="0" parTransId="{3BAE36DC-50C5-4AC3-A2DC-A6D1AE471ADA}" sibTransId="{F906D42B-8929-4728-BBA4-B73F01AC41CA}"/>
    <dgm:cxn modelId="{DCF958C1-8298-404E-B02B-25BE1B30D385}" type="presOf" srcId="{CBFB4EA9-FE83-4B00-A0F1-72E3C7E48101}" destId="{FFD35230-7767-4816-8E73-8FE5F560DDBE}" srcOrd="0" destOrd="0" presId="urn:microsoft.com/office/officeart/2008/layout/AlternatingHexagons"/>
    <dgm:cxn modelId="{41952FAF-E26F-444E-82AE-20903458AA6F}" type="presOf" srcId="{A9E97F32-6848-48A4-8384-1D0DCAF3C864}" destId="{C20213A2-D3C3-41A8-873C-B5D82227B765}" srcOrd="0" destOrd="0" presId="urn:microsoft.com/office/officeart/2008/layout/AlternatingHexagons"/>
    <dgm:cxn modelId="{B1179765-C6C6-4527-8D4B-4F71EBC2C951}" type="presOf" srcId="{2406F7F1-C85E-4356-BFDE-9386B466C358}" destId="{A135D932-59C1-4A19-ACCC-92797F06CEB4}" srcOrd="0" destOrd="0" presId="urn:microsoft.com/office/officeart/2008/layout/AlternatingHexagons"/>
    <dgm:cxn modelId="{41B2AD95-DD5F-454F-94BC-C21CDCA649A2}" srcId="{A5DFC651-CDF3-4493-99A8-FA659882FD88}" destId="{FD38519D-53D2-4B7A-AD50-5FC9471AB76B}" srcOrd="4" destOrd="0" parTransId="{E998C5E1-8787-49DD-B43B-785D033857A5}" sibTransId="{8AA3227F-EFCC-446B-8E7D-D53E3DCC33B3}"/>
    <dgm:cxn modelId="{16115E40-F5C5-4C73-9AFD-58C81E6F6395}" type="presOf" srcId="{9B1AB356-5B09-4BAC-B8CE-DE15A2709847}" destId="{E7AFD6CC-DD2B-4025-8567-EA17425FBF68}" srcOrd="0" destOrd="0" presId="urn:microsoft.com/office/officeart/2008/layout/AlternatingHexagons"/>
    <dgm:cxn modelId="{DA5726C5-EB6C-4F8E-879D-00F1D9523936}" srcId="{9B1AB356-5B09-4BAC-B8CE-DE15A2709847}" destId="{A9E97F32-6848-48A4-8384-1D0DCAF3C864}" srcOrd="0" destOrd="0" parTransId="{D2E43DA6-4206-4340-8E3A-BEE86D56B696}" sibTransId="{200772D5-9861-4A7A-9DAC-F41AD5051759}"/>
    <dgm:cxn modelId="{3FBC47DF-BEA5-437E-B39B-7516130AD823}" type="presOf" srcId="{FD38519D-53D2-4B7A-AD50-5FC9471AB76B}" destId="{BFC0BDEB-C9AC-4B2F-86DC-BCB98D877C49}" srcOrd="0" destOrd="0" presId="urn:microsoft.com/office/officeart/2008/layout/AlternatingHexagons"/>
    <dgm:cxn modelId="{8B4DB435-2DB0-4B1C-8115-DFA5F36643A8}" srcId="{A5DFC651-CDF3-4493-99A8-FA659882FD88}" destId="{33D561D5-50CF-4B78-BD59-4E43BF5D6E79}" srcOrd="3" destOrd="0" parTransId="{FECCF5C5-B14B-49A7-8A8B-B630DED76DA5}" sibTransId="{FBD01FCA-E1D4-4C28-8A43-0114D3A957B9}"/>
    <dgm:cxn modelId="{363B6E18-1BDE-4D81-87FD-5F48FE8B9A4A}" type="presOf" srcId="{E72B4264-CE09-438A-AF33-BDB6A209F837}" destId="{CF82BB58-832F-40A7-AC0A-8D36A43CE68C}" srcOrd="0" destOrd="0" presId="urn:microsoft.com/office/officeart/2008/layout/AlternatingHexagons"/>
    <dgm:cxn modelId="{3D707B6D-0909-4860-A12D-DE37F69FEA11}" type="presOf" srcId="{33D561D5-50CF-4B78-BD59-4E43BF5D6E79}" destId="{96E455CB-10B8-4E71-98AB-D5C09D4D959B}" srcOrd="0" destOrd="0" presId="urn:microsoft.com/office/officeart/2008/layout/AlternatingHexagons"/>
    <dgm:cxn modelId="{B7A9EC03-860F-4DAE-956D-9E43B1D99147}" type="presOf" srcId="{FBD01FCA-E1D4-4C28-8A43-0114D3A957B9}" destId="{85D775E0-9D6D-4A43-80C3-E4B1723DC90A}" srcOrd="0" destOrd="0" presId="urn:microsoft.com/office/officeart/2008/layout/AlternatingHexagons"/>
    <dgm:cxn modelId="{54616BDC-FC75-4F02-84FA-6A3909E1DF82}" type="presOf" srcId="{8CB3D31A-95A6-414D-916C-809BD1837A82}" destId="{40A17FA6-AD32-4958-A7A1-875933E163F0}" srcOrd="0" destOrd="0" presId="urn:microsoft.com/office/officeart/2008/layout/AlternatingHexagons"/>
    <dgm:cxn modelId="{85C895EC-0BF8-4192-B9D0-9830E63782D7}" srcId="{A5DFC651-CDF3-4493-99A8-FA659882FD88}" destId="{659D6630-F301-4098-9146-2BDA50F81FDF}" srcOrd="0" destOrd="0" parTransId="{B5B13049-61A6-4DDD-B1DF-EA40B235126C}" sibTransId="{E72B4264-CE09-438A-AF33-BDB6A209F837}"/>
    <dgm:cxn modelId="{50FF3333-6CA9-42DC-B579-270C6E017A34}" srcId="{A5DFC651-CDF3-4493-99A8-FA659882FD88}" destId="{2406F7F1-C85E-4356-BFDE-9386B466C358}" srcOrd="1" destOrd="0" parTransId="{97512175-3A8A-4C67-BF0A-E626323F59E8}" sibTransId="{CBFB4EA9-FE83-4B00-A0F1-72E3C7E48101}"/>
    <dgm:cxn modelId="{81E6D606-51C0-4672-97AA-92C491DB87CC}" type="presOf" srcId="{1631965D-F144-4A05-AD94-942CE17C770F}" destId="{AE50ED32-E2F6-433A-AE5E-3AD4B175891F}" srcOrd="0" destOrd="0" presId="urn:microsoft.com/office/officeart/2008/layout/AlternatingHexagons"/>
    <dgm:cxn modelId="{5F8472FF-8B69-4DAF-A39D-EC158939F8C5}" type="presOf" srcId="{8AA3227F-EFCC-446B-8E7D-D53E3DCC33B3}" destId="{680D1965-1D6E-47F7-B7D6-E95A99306DA2}" srcOrd="0" destOrd="0" presId="urn:microsoft.com/office/officeart/2008/layout/AlternatingHexagons"/>
    <dgm:cxn modelId="{93B26BFC-05BD-4F12-8826-C48A7FD5AA56}" type="presOf" srcId="{A5DFC651-CDF3-4493-99A8-FA659882FD88}" destId="{5EE5EB84-930C-498B-A91C-12BA644BD89F}" srcOrd="0" destOrd="0" presId="urn:microsoft.com/office/officeart/2008/layout/AlternatingHexagons"/>
    <dgm:cxn modelId="{EE5C884D-1430-4651-873E-F862CC059C40}" type="presParOf" srcId="{5EE5EB84-930C-498B-A91C-12BA644BD89F}" destId="{63DA572E-91DE-45BB-86C8-5C13A5E99C14}" srcOrd="0" destOrd="0" presId="urn:microsoft.com/office/officeart/2008/layout/AlternatingHexagons"/>
    <dgm:cxn modelId="{2A29A926-3FD7-44D7-B51F-5C22BBCEB429}" type="presParOf" srcId="{63DA572E-91DE-45BB-86C8-5C13A5E99C14}" destId="{79619E85-89A2-4C64-B7C2-59FE818D4C9B}" srcOrd="0" destOrd="0" presId="urn:microsoft.com/office/officeart/2008/layout/AlternatingHexagons"/>
    <dgm:cxn modelId="{DD3B4D11-F16E-40BF-90E4-2D40C4615240}" type="presParOf" srcId="{63DA572E-91DE-45BB-86C8-5C13A5E99C14}" destId="{75B75DD0-62B5-4F6E-8114-0967367440D9}" srcOrd="1" destOrd="0" presId="urn:microsoft.com/office/officeart/2008/layout/AlternatingHexagons"/>
    <dgm:cxn modelId="{BF874F18-D794-4A9F-AA51-C56C7299E973}" type="presParOf" srcId="{63DA572E-91DE-45BB-86C8-5C13A5E99C14}" destId="{0B17B3FE-B9BF-42C0-B847-3FEC2348F0C3}" srcOrd="2" destOrd="0" presId="urn:microsoft.com/office/officeart/2008/layout/AlternatingHexagons"/>
    <dgm:cxn modelId="{411AB16F-6E54-4606-AD5B-BFE16E95B1DF}" type="presParOf" srcId="{63DA572E-91DE-45BB-86C8-5C13A5E99C14}" destId="{8A3A6C56-D711-42AA-A68F-F587CC66113E}" srcOrd="3" destOrd="0" presId="urn:microsoft.com/office/officeart/2008/layout/AlternatingHexagons"/>
    <dgm:cxn modelId="{A8ADBD41-869B-4E37-92BE-1668A8E5B761}" type="presParOf" srcId="{63DA572E-91DE-45BB-86C8-5C13A5E99C14}" destId="{CF82BB58-832F-40A7-AC0A-8D36A43CE68C}" srcOrd="4" destOrd="0" presId="urn:microsoft.com/office/officeart/2008/layout/AlternatingHexagons"/>
    <dgm:cxn modelId="{2D1A932A-434E-4C79-9F67-CFF1A148F73E}" type="presParOf" srcId="{5EE5EB84-930C-498B-A91C-12BA644BD89F}" destId="{4BA14830-CE76-487E-92EB-DF34DF9CC606}" srcOrd="1" destOrd="0" presId="urn:microsoft.com/office/officeart/2008/layout/AlternatingHexagons"/>
    <dgm:cxn modelId="{FC66CD50-80A1-4F90-9FEC-039C04A56AED}" type="presParOf" srcId="{5EE5EB84-930C-498B-A91C-12BA644BD89F}" destId="{74F8C045-2F11-4A84-BE60-A400C84F0AA3}" srcOrd="2" destOrd="0" presId="urn:microsoft.com/office/officeart/2008/layout/AlternatingHexagons"/>
    <dgm:cxn modelId="{34FC6A01-E1D8-47E7-A6AA-CAC3A429CF19}" type="presParOf" srcId="{74F8C045-2F11-4A84-BE60-A400C84F0AA3}" destId="{A135D932-59C1-4A19-ACCC-92797F06CEB4}" srcOrd="0" destOrd="0" presId="urn:microsoft.com/office/officeart/2008/layout/AlternatingHexagons"/>
    <dgm:cxn modelId="{D1937A2B-3959-41C7-9FA7-9A481462D6DB}" type="presParOf" srcId="{74F8C045-2F11-4A84-BE60-A400C84F0AA3}" destId="{40A17FA6-AD32-4958-A7A1-875933E163F0}" srcOrd="1" destOrd="0" presId="urn:microsoft.com/office/officeart/2008/layout/AlternatingHexagons"/>
    <dgm:cxn modelId="{61E56C0A-D9E1-45E4-A2A8-CD18287D8214}" type="presParOf" srcId="{74F8C045-2F11-4A84-BE60-A400C84F0AA3}" destId="{3323204B-142A-4E78-ADCF-716CC96FDF84}" srcOrd="2" destOrd="0" presId="urn:microsoft.com/office/officeart/2008/layout/AlternatingHexagons"/>
    <dgm:cxn modelId="{B2B78F4B-8DC9-4B27-A059-84FA64AB8C33}" type="presParOf" srcId="{74F8C045-2F11-4A84-BE60-A400C84F0AA3}" destId="{6A0DFCF9-590C-448E-8DD1-6BA730A47C30}" srcOrd="3" destOrd="0" presId="urn:microsoft.com/office/officeart/2008/layout/AlternatingHexagons"/>
    <dgm:cxn modelId="{18D26404-B0E2-4077-887A-56C8006B9AE9}" type="presParOf" srcId="{74F8C045-2F11-4A84-BE60-A400C84F0AA3}" destId="{FFD35230-7767-4816-8E73-8FE5F560DDBE}" srcOrd="4" destOrd="0" presId="urn:microsoft.com/office/officeart/2008/layout/AlternatingHexagons"/>
    <dgm:cxn modelId="{35446BEA-A494-4393-A197-BC6521849E63}" type="presParOf" srcId="{5EE5EB84-930C-498B-A91C-12BA644BD89F}" destId="{32EAE360-40FB-4C4C-8568-523C3C05B440}" srcOrd="3" destOrd="0" presId="urn:microsoft.com/office/officeart/2008/layout/AlternatingHexagons"/>
    <dgm:cxn modelId="{A463FDC6-F5C9-45E4-A251-5CF5D1547B08}" type="presParOf" srcId="{5EE5EB84-930C-498B-A91C-12BA644BD89F}" destId="{9EFDFF7E-6CD8-4CE7-8C6E-E06E6D88E0A4}" srcOrd="4" destOrd="0" presId="urn:microsoft.com/office/officeart/2008/layout/AlternatingHexagons"/>
    <dgm:cxn modelId="{6DE38821-24D5-4960-AF6F-8D15358982E8}" type="presParOf" srcId="{9EFDFF7E-6CD8-4CE7-8C6E-E06E6D88E0A4}" destId="{E7AFD6CC-DD2B-4025-8567-EA17425FBF68}" srcOrd="0" destOrd="0" presId="urn:microsoft.com/office/officeart/2008/layout/AlternatingHexagons"/>
    <dgm:cxn modelId="{65CCC622-7EE1-4329-A39D-FE937109979E}" type="presParOf" srcId="{9EFDFF7E-6CD8-4CE7-8C6E-E06E6D88E0A4}" destId="{C20213A2-D3C3-41A8-873C-B5D82227B765}" srcOrd="1" destOrd="0" presId="urn:microsoft.com/office/officeart/2008/layout/AlternatingHexagons"/>
    <dgm:cxn modelId="{A4B2D7E2-4A81-48D6-A0D7-B39030CFCA5E}" type="presParOf" srcId="{9EFDFF7E-6CD8-4CE7-8C6E-E06E6D88E0A4}" destId="{3FF2E84C-666C-427F-983A-35ACC3D6ECB9}" srcOrd="2" destOrd="0" presId="urn:microsoft.com/office/officeart/2008/layout/AlternatingHexagons"/>
    <dgm:cxn modelId="{B84E15E4-489B-41CF-83E6-39295F965005}" type="presParOf" srcId="{9EFDFF7E-6CD8-4CE7-8C6E-E06E6D88E0A4}" destId="{1EC0F1FF-1147-447F-8386-BDDEF0AC1BDE}" srcOrd="3" destOrd="0" presId="urn:microsoft.com/office/officeart/2008/layout/AlternatingHexagons"/>
    <dgm:cxn modelId="{FD760F1E-00B0-407F-8BE2-5EED4E6D83DF}" type="presParOf" srcId="{9EFDFF7E-6CD8-4CE7-8C6E-E06E6D88E0A4}" destId="{AE50ED32-E2F6-433A-AE5E-3AD4B175891F}" srcOrd="4" destOrd="0" presId="urn:microsoft.com/office/officeart/2008/layout/AlternatingHexagons"/>
    <dgm:cxn modelId="{32986072-F81C-4988-BEC6-96F4060D5D9E}" type="presParOf" srcId="{5EE5EB84-930C-498B-A91C-12BA644BD89F}" destId="{E3B1B961-0DE4-4721-A6D3-C1CBE1099A62}" srcOrd="5" destOrd="0" presId="urn:microsoft.com/office/officeart/2008/layout/AlternatingHexagons"/>
    <dgm:cxn modelId="{0D164B99-AD87-475A-AF14-3E3B38F8F470}" type="presParOf" srcId="{5EE5EB84-930C-498B-A91C-12BA644BD89F}" destId="{8D001160-C2F7-4398-A52B-D8BF5E56373F}" srcOrd="6" destOrd="0" presId="urn:microsoft.com/office/officeart/2008/layout/AlternatingHexagons"/>
    <dgm:cxn modelId="{97B378F7-B97F-4DF3-A3C1-C9C2EBFE9859}" type="presParOf" srcId="{8D001160-C2F7-4398-A52B-D8BF5E56373F}" destId="{96E455CB-10B8-4E71-98AB-D5C09D4D959B}" srcOrd="0" destOrd="0" presId="urn:microsoft.com/office/officeart/2008/layout/AlternatingHexagons"/>
    <dgm:cxn modelId="{BA89483C-88BC-4636-B396-950696B5C6BF}" type="presParOf" srcId="{8D001160-C2F7-4398-A52B-D8BF5E56373F}" destId="{370E5643-4BBC-4336-BE85-33D30A6F57CC}" srcOrd="1" destOrd="0" presId="urn:microsoft.com/office/officeart/2008/layout/AlternatingHexagons"/>
    <dgm:cxn modelId="{93758F7E-D753-4843-A668-B336B3FBD657}" type="presParOf" srcId="{8D001160-C2F7-4398-A52B-D8BF5E56373F}" destId="{A956BA7A-EB17-449F-BA9C-E7088328AE68}" srcOrd="2" destOrd="0" presId="urn:microsoft.com/office/officeart/2008/layout/AlternatingHexagons"/>
    <dgm:cxn modelId="{DEB69BD4-0E33-447C-8B91-9BD66A48917E}" type="presParOf" srcId="{8D001160-C2F7-4398-A52B-D8BF5E56373F}" destId="{245B082F-DC02-4C41-97B8-8FC197F2543A}" srcOrd="3" destOrd="0" presId="urn:microsoft.com/office/officeart/2008/layout/AlternatingHexagons"/>
    <dgm:cxn modelId="{A5CA92EB-4634-4437-BA9B-B91A8B7A1F16}" type="presParOf" srcId="{8D001160-C2F7-4398-A52B-D8BF5E56373F}" destId="{85D775E0-9D6D-4A43-80C3-E4B1723DC90A}" srcOrd="4" destOrd="0" presId="urn:microsoft.com/office/officeart/2008/layout/AlternatingHexagons"/>
    <dgm:cxn modelId="{6E83B376-D938-4DB7-B296-1B4BE055DE3B}" type="presParOf" srcId="{5EE5EB84-930C-498B-A91C-12BA644BD89F}" destId="{903F9BD3-EBBE-4D08-BF63-64EE90F5053B}" srcOrd="7" destOrd="0" presId="urn:microsoft.com/office/officeart/2008/layout/AlternatingHexagons"/>
    <dgm:cxn modelId="{0F870899-A9E3-482A-9F39-C1FF4D10ABA9}" type="presParOf" srcId="{5EE5EB84-930C-498B-A91C-12BA644BD89F}" destId="{11FE8336-3FFB-4852-AC40-28869BC262F1}" srcOrd="8" destOrd="0" presId="urn:microsoft.com/office/officeart/2008/layout/AlternatingHexagons"/>
    <dgm:cxn modelId="{4B9CC1B3-1E38-46FB-8A4C-D7B5E870D327}" type="presParOf" srcId="{11FE8336-3FFB-4852-AC40-28869BC262F1}" destId="{BFC0BDEB-C9AC-4B2F-86DC-BCB98D877C49}" srcOrd="0" destOrd="0" presId="urn:microsoft.com/office/officeart/2008/layout/AlternatingHexagons"/>
    <dgm:cxn modelId="{AF12F0C3-520A-4E48-81D8-8D37CD4A9927}" type="presParOf" srcId="{11FE8336-3FFB-4852-AC40-28869BC262F1}" destId="{6112C116-38FA-44E9-95BA-3FFC1CA03EB0}" srcOrd="1" destOrd="0" presId="urn:microsoft.com/office/officeart/2008/layout/AlternatingHexagons"/>
    <dgm:cxn modelId="{C574F6ED-B9BA-49F9-B5F7-52A2BA38A87B}" type="presParOf" srcId="{11FE8336-3FFB-4852-AC40-28869BC262F1}" destId="{08C586A8-C594-4C5E-A67D-F763986146C8}" srcOrd="2" destOrd="0" presId="urn:microsoft.com/office/officeart/2008/layout/AlternatingHexagons"/>
    <dgm:cxn modelId="{A72546CB-BAA4-41FF-A6B9-728E7432AA4F}" type="presParOf" srcId="{11FE8336-3FFB-4852-AC40-28869BC262F1}" destId="{4770EA0A-04B0-491B-95D7-C1CFC21A08CE}" srcOrd="3" destOrd="0" presId="urn:microsoft.com/office/officeart/2008/layout/AlternatingHexagons"/>
    <dgm:cxn modelId="{E9040FAA-B3BF-43C8-B830-7C55903A9D4A}" type="presParOf" srcId="{11FE8336-3FFB-4852-AC40-28869BC262F1}" destId="{680D1965-1D6E-47F7-B7D6-E95A99306DA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A2EA8-95A9-47CF-835D-ED7147F4CCB9}">
      <dsp:nvSpPr>
        <dsp:cNvPr id="0" name=""/>
        <dsp:cNvSpPr/>
      </dsp:nvSpPr>
      <dsp:spPr>
        <a:xfrm>
          <a:off x="1059" y="73023"/>
          <a:ext cx="3856824" cy="192841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ar-MA" sz="2800" b="1" kern="1200" dirty="0" smtClean="0"/>
            <a:t>المحاكم المالية</a:t>
          </a:r>
        </a:p>
        <a:p>
          <a:pPr lvl="0" algn="ctr" defTabSz="1244600">
            <a:lnSpc>
              <a:spcPct val="90000"/>
            </a:lnSpc>
            <a:spcBef>
              <a:spcPct val="0"/>
            </a:spcBef>
            <a:spcAft>
              <a:spcPct val="35000"/>
            </a:spcAft>
          </a:pPr>
          <a:r>
            <a:rPr lang="ar-MA" sz="2800" b="1" kern="1200" dirty="0" smtClean="0"/>
            <a:t>(مؤسسة دستورية)</a:t>
          </a:r>
          <a:endParaRPr lang="fr-FR" sz="2800" b="1" kern="1200" dirty="0"/>
        </a:p>
      </dsp:txBody>
      <dsp:txXfrm>
        <a:off x="57540" y="129504"/>
        <a:ext cx="3743862" cy="1815450"/>
      </dsp:txXfrm>
    </dsp:sp>
    <dsp:sp modelId="{B95AD29D-3FA8-4385-BBE9-FE0126E0E426}">
      <dsp:nvSpPr>
        <dsp:cNvPr id="0" name=""/>
        <dsp:cNvSpPr/>
      </dsp:nvSpPr>
      <dsp:spPr>
        <a:xfrm>
          <a:off x="4822090" y="73023"/>
          <a:ext cx="3856824" cy="192841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ar-MA" sz="2800" b="1" kern="1200" dirty="0" smtClean="0"/>
            <a:t>المفتشية العامة للإدارة التربية (جهاز إداري للمراقبة)</a:t>
          </a:r>
          <a:endParaRPr lang="fr-FR" sz="2800" b="1" kern="1200" dirty="0"/>
        </a:p>
      </dsp:txBody>
      <dsp:txXfrm>
        <a:off x="4878571" y="129504"/>
        <a:ext cx="3743862" cy="1815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19E85-89A2-4C64-B7C2-59FE818D4C9B}">
      <dsp:nvSpPr>
        <dsp:cNvPr id="0" name=""/>
        <dsp:cNvSpPr/>
      </dsp:nvSpPr>
      <dsp:spPr>
        <a:xfrm rot="5400000">
          <a:off x="5397344" y="79194"/>
          <a:ext cx="1206618" cy="1049758"/>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MA" sz="2000" b="1" kern="1200" dirty="0" smtClean="0"/>
            <a:t>الماء</a:t>
          </a:r>
          <a:endParaRPr lang="fr-FR" sz="2000" b="1" kern="1200" dirty="0"/>
        </a:p>
      </dsp:txBody>
      <dsp:txXfrm rot="-5400000">
        <a:off x="5639361" y="188795"/>
        <a:ext cx="722584" cy="830556"/>
      </dsp:txXfrm>
    </dsp:sp>
    <dsp:sp modelId="{75B75DD0-62B5-4F6E-8114-0967367440D9}">
      <dsp:nvSpPr>
        <dsp:cNvPr id="0" name=""/>
        <dsp:cNvSpPr/>
      </dsp:nvSpPr>
      <dsp:spPr>
        <a:xfrm>
          <a:off x="6557387" y="242088"/>
          <a:ext cx="1346586" cy="723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ar-MA" sz="1800" b="1" kern="1200" dirty="0" smtClean="0"/>
            <a:t>مرفق التوزيع</a:t>
          </a:r>
          <a:endParaRPr lang="fr-FR" sz="1800" b="1" kern="1200" dirty="0"/>
        </a:p>
      </dsp:txBody>
      <dsp:txXfrm>
        <a:off x="6557387" y="242088"/>
        <a:ext cx="1346586" cy="723971"/>
      </dsp:txXfrm>
    </dsp:sp>
    <dsp:sp modelId="{CF82BB58-832F-40A7-AC0A-8D36A43CE68C}">
      <dsp:nvSpPr>
        <dsp:cNvPr id="0" name=""/>
        <dsp:cNvSpPr/>
      </dsp:nvSpPr>
      <dsp:spPr>
        <a:xfrm rot="5400000">
          <a:off x="4263605" y="79194"/>
          <a:ext cx="1206618" cy="1049758"/>
        </a:xfrm>
        <a:prstGeom prst="hexagon">
          <a:avLst>
            <a:gd name="adj" fmla="val 25000"/>
            <a:gd name="vf" fmla="val 115470"/>
          </a:avLst>
        </a:prstGeom>
        <a:solidFill>
          <a:schemeClr val="accent4">
            <a:hueOff val="1155077"/>
            <a:satOff val="-533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ar-MA" sz="1600" b="1" kern="1200" dirty="0" smtClean="0"/>
            <a:t>الكهرباء</a:t>
          </a:r>
          <a:endParaRPr lang="fr-FR" sz="1600" b="1" kern="1200" dirty="0"/>
        </a:p>
      </dsp:txBody>
      <dsp:txXfrm rot="-5400000">
        <a:off x="4505622" y="188795"/>
        <a:ext cx="722584" cy="830556"/>
      </dsp:txXfrm>
    </dsp:sp>
    <dsp:sp modelId="{A135D932-59C1-4A19-ACCC-92797F06CEB4}">
      <dsp:nvSpPr>
        <dsp:cNvPr id="0" name=""/>
        <dsp:cNvSpPr/>
      </dsp:nvSpPr>
      <dsp:spPr>
        <a:xfrm rot="5400000">
          <a:off x="4786259" y="1053052"/>
          <a:ext cx="1206618" cy="1203537"/>
        </a:xfrm>
        <a:prstGeom prst="hexagon">
          <a:avLst>
            <a:gd name="adj" fmla="val 25000"/>
            <a:gd name="vf" fmla="val 115470"/>
          </a:avLst>
        </a:prstGeom>
        <a:solidFill>
          <a:schemeClr val="accent4">
            <a:hueOff val="2310154"/>
            <a:satOff val="-1066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MA" sz="1600" kern="1200" dirty="0" smtClean="0"/>
            <a:t>ا</a:t>
          </a:r>
          <a:r>
            <a:rPr lang="ar-MA" sz="1600" b="1" kern="1200" dirty="0" smtClean="0"/>
            <a:t>لتنظيف</a:t>
          </a:r>
          <a:endParaRPr lang="fr-FR" sz="1600" b="1" kern="1200" dirty="0"/>
        </a:p>
      </dsp:txBody>
      <dsp:txXfrm rot="-5400000">
        <a:off x="4988132" y="1252358"/>
        <a:ext cx="802871" cy="804926"/>
      </dsp:txXfrm>
    </dsp:sp>
    <dsp:sp modelId="{40A17FA6-AD32-4958-A7A1-875933E163F0}">
      <dsp:nvSpPr>
        <dsp:cNvPr id="0" name=""/>
        <dsp:cNvSpPr/>
      </dsp:nvSpPr>
      <dsp:spPr>
        <a:xfrm>
          <a:off x="3392040" y="1266266"/>
          <a:ext cx="1303148" cy="723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ar-MA" sz="1800" b="1" kern="1200" dirty="0" smtClean="0"/>
            <a:t>مرفق النظافة</a:t>
          </a:r>
          <a:endParaRPr lang="fr-FR" sz="1800" b="1" kern="1200" dirty="0"/>
        </a:p>
      </dsp:txBody>
      <dsp:txXfrm>
        <a:off x="3392040" y="1266266"/>
        <a:ext cx="1303148" cy="723971"/>
      </dsp:txXfrm>
    </dsp:sp>
    <dsp:sp modelId="{FFD35230-7767-4816-8E73-8FE5F560DDBE}">
      <dsp:nvSpPr>
        <dsp:cNvPr id="0" name=""/>
        <dsp:cNvSpPr/>
      </dsp:nvSpPr>
      <dsp:spPr>
        <a:xfrm rot="5400000">
          <a:off x="5962041" y="1103372"/>
          <a:ext cx="1206618" cy="1049758"/>
        </a:xfrm>
        <a:prstGeom prst="hexagon">
          <a:avLst>
            <a:gd name="adj" fmla="val 25000"/>
            <a:gd name="vf" fmla="val 11547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ar-MA" sz="1800" b="1" kern="1200" dirty="0" smtClean="0"/>
            <a:t>جمع النفايات</a:t>
          </a:r>
          <a:endParaRPr lang="fr-FR" sz="1800" b="1" kern="1200" dirty="0"/>
        </a:p>
      </dsp:txBody>
      <dsp:txXfrm rot="-5400000">
        <a:off x="6204058" y="1212973"/>
        <a:ext cx="722584" cy="830556"/>
      </dsp:txXfrm>
    </dsp:sp>
    <dsp:sp modelId="{E7AFD6CC-DD2B-4025-8567-EA17425FBF68}">
      <dsp:nvSpPr>
        <dsp:cNvPr id="0" name=""/>
        <dsp:cNvSpPr/>
      </dsp:nvSpPr>
      <dsp:spPr>
        <a:xfrm rot="5400000">
          <a:off x="5372395" y="1982395"/>
          <a:ext cx="1206618" cy="1367362"/>
        </a:xfrm>
        <a:prstGeom prst="hexagon">
          <a:avLst>
            <a:gd name="adj" fmla="val 25000"/>
            <a:gd name="vf" fmla="val 115470"/>
          </a:avLst>
        </a:prstGeom>
        <a:solidFill>
          <a:schemeClr val="accent4">
            <a:hueOff val="4620308"/>
            <a:satOff val="-21319"/>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MA" sz="1600" b="1" kern="1200" dirty="0" smtClean="0"/>
            <a:t>النقل والوقوف</a:t>
          </a:r>
          <a:endParaRPr lang="fr-FR" sz="1600" b="1" kern="1200" dirty="0"/>
        </a:p>
      </dsp:txBody>
      <dsp:txXfrm rot="-5400000">
        <a:off x="5519917" y="2263870"/>
        <a:ext cx="911574" cy="804412"/>
      </dsp:txXfrm>
    </dsp:sp>
    <dsp:sp modelId="{C20213A2-D3C3-41A8-873C-B5D82227B765}">
      <dsp:nvSpPr>
        <dsp:cNvPr id="0" name=""/>
        <dsp:cNvSpPr/>
      </dsp:nvSpPr>
      <dsp:spPr>
        <a:xfrm>
          <a:off x="6565614" y="2461196"/>
          <a:ext cx="2101428" cy="410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MA" sz="1800" b="1" kern="1200" dirty="0" smtClean="0"/>
            <a:t>مرفق النقل والوقوف</a:t>
          </a:r>
          <a:endParaRPr lang="fr-FR" sz="1800" b="1" kern="1200" dirty="0"/>
        </a:p>
      </dsp:txBody>
      <dsp:txXfrm>
        <a:off x="6565614" y="2461196"/>
        <a:ext cx="2101428" cy="410484"/>
      </dsp:txXfrm>
    </dsp:sp>
    <dsp:sp modelId="{AE50ED32-E2F6-433A-AE5E-3AD4B175891F}">
      <dsp:nvSpPr>
        <dsp:cNvPr id="0" name=""/>
        <dsp:cNvSpPr/>
      </dsp:nvSpPr>
      <dsp:spPr>
        <a:xfrm rot="5400000">
          <a:off x="5963482" y="3157580"/>
          <a:ext cx="1206618" cy="1049758"/>
        </a:xfrm>
        <a:prstGeom prst="hexagon">
          <a:avLst>
            <a:gd name="adj" fmla="val 25000"/>
            <a:gd name="vf" fmla="val 115470"/>
          </a:avLst>
        </a:prstGeom>
        <a:solidFill>
          <a:schemeClr val="accent4">
            <a:hueOff val="5775385"/>
            <a:satOff val="-26649"/>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ar-MA" sz="2200" b="1" kern="1200" dirty="0" smtClean="0"/>
            <a:t>المجازر</a:t>
          </a:r>
          <a:endParaRPr lang="fr-FR" sz="2200" b="1" kern="1200" dirty="0"/>
        </a:p>
      </dsp:txBody>
      <dsp:txXfrm rot="-5400000">
        <a:off x="6205499" y="3267181"/>
        <a:ext cx="722584" cy="830556"/>
      </dsp:txXfrm>
    </dsp:sp>
    <dsp:sp modelId="{96E455CB-10B8-4E71-98AB-D5C09D4D959B}">
      <dsp:nvSpPr>
        <dsp:cNvPr id="0" name=""/>
        <dsp:cNvSpPr/>
      </dsp:nvSpPr>
      <dsp:spPr>
        <a:xfrm rot="5400000">
          <a:off x="4686427" y="3049203"/>
          <a:ext cx="1206618" cy="1269986"/>
        </a:xfrm>
        <a:prstGeom prst="hexagon">
          <a:avLst>
            <a:gd name="adj" fmla="val 25000"/>
            <a:gd name="vf" fmla="val 11547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MA" sz="1600" b="1" kern="1200" dirty="0" smtClean="0"/>
            <a:t>أسواق الجملة</a:t>
          </a:r>
          <a:endParaRPr lang="fr-FR" sz="1600" b="1" kern="1200" dirty="0"/>
        </a:p>
      </dsp:txBody>
      <dsp:txXfrm rot="-5400000">
        <a:off x="4866407" y="3281990"/>
        <a:ext cx="846658" cy="804412"/>
      </dsp:txXfrm>
    </dsp:sp>
    <dsp:sp modelId="{370E5643-4BBC-4336-BE85-33D30A6F57CC}">
      <dsp:nvSpPr>
        <dsp:cNvPr id="0" name=""/>
        <dsp:cNvSpPr/>
      </dsp:nvSpPr>
      <dsp:spPr>
        <a:xfrm>
          <a:off x="3560146" y="3314621"/>
          <a:ext cx="1303148" cy="723971"/>
        </a:xfrm>
        <a:prstGeom prst="rect">
          <a:avLst/>
        </a:prstGeom>
        <a:noFill/>
        <a:ln>
          <a:noFill/>
        </a:ln>
        <a:effectLst/>
      </dsp:spPr>
      <dsp:style>
        <a:lnRef idx="0">
          <a:scrgbClr r="0" g="0" b="0"/>
        </a:lnRef>
        <a:fillRef idx="0">
          <a:scrgbClr r="0" g="0" b="0"/>
        </a:fillRef>
        <a:effectRef idx="0">
          <a:scrgbClr r="0" g="0" b="0"/>
        </a:effectRef>
        <a:fontRef idx="minor"/>
      </dsp:style>
    </dsp:sp>
    <dsp:sp modelId="{85D775E0-9D6D-4A43-80C3-E4B1723DC90A}">
      <dsp:nvSpPr>
        <dsp:cNvPr id="0" name=""/>
        <dsp:cNvSpPr/>
      </dsp:nvSpPr>
      <dsp:spPr>
        <a:xfrm rot="5400000">
          <a:off x="3125122" y="43326"/>
          <a:ext cx="1206618" cy="1119965"/>
        </a:xfrm>
        <a:prstGeom prst="hexagon">
          <a:avLst>
            <a:gd name="adj" fmla="val 25000"/>
            <a:gd name="vf" fmla="val 115470"/>
          </a:avLst>
        </a:prstGeom>
        <a:solidFill>
          <a:schemeClr val="accent4">
            <a:hueOff val="8085538"/>
            <a:satOff val="-37308"/>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ar-MA" sz="1800" b="1" kern="1200" dirty="0" smtClean="0"/>
            <a:t>التطهير السائل</a:t>
          </a:r>
          <a:endParaRPr lang="fr-FR" sz="1800" b="1" kern="1200" dirty="0"/>
        </a:p>
      </dsp:txBody>
      <dsp:txXfrm rot="-5400000">
        <a:off x="3348406" y="193882"/>
        <a:ext cx="760049" cy="818854"/>
      </dsp:txXfrm>
    </dsp:sp>
    <dsp:sp modelId="{BFC0BDEB-C9AC-4B2F-86DC-BCB98D877C49}">
      <dsp:nvSpPr>
        <dsp:cNvPr id="0" name=""/>
        <dsp:cNvSpPr/>
      </dsp:nvSpPr>
      <dsp:spPr>
        <a:xfrm rot="5400000">
          <a:off x="7058743" y="1065279"/>
          <a:ext cx="1206618" cy="1049758"/>
        </a:xfrm>
        <a:prstGeom prst="hexagon">
          <a:avLst>
            <a:gd name="adj" fmla="val 25000"/>
            <a:gd name="vf" fmla="val 115470"/>
          </a:avLst>
        </a:prstGeom>
        <a:solidFill>
          <a:schemeClr val="accent4">
            <a:hueOff val="9240615"/>
            <a:satOff val="-42638"/>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MA" sz="1400" b="1" kern="1200" dirty="0" smtClean="0"/>
            <a:t>المطارح</a:t>
          </a:r>
          <a:endParaRPr lang="fr-FR" sz="1400" b="1" kern="1200" dirty="0"/>
        </a:p>
      </dsp:txBody>
      <dsp:txXfrm rot="-5400000">
        <a:off x="7300760" y="1174880"/>
        <a:ext cx="722584" cy="830556"/>
      </dsp:txXfrm>
    </dsp:sp>
    <dsp:sp modelId="{6112C116-38FA-44E9-95BA-3FFC1CA03EB0}">
      <dsp:nvSpPr>
        <dsp:cNvPr id="0" name=""/>
        <dsp:cNvSpPr/>
      </dsp:nvSpPr>
      <dsp:spPr>
        <a:xfrm>
          <a:off x="6557387" y="4338799"/>
          <a:ext cx="1346586" cy="723971"/>
        </a:xfrm>
        <a:prstGeom prst="rect">
          <a:avLst/>
        </a:prstGeom>
        <a:noFill/>
        <a:ln>
          <a:noFill/>
        </a:ln>
        <a:effectLst/>
      </dsp:spPr>
      <dsp:style>
        <a:lnRef idx="0">
          <a:scrgbClr r="0" g="0" b="0"/>
        </a:lnRef>
        <a:fillRef idx="0">
          <a:scrgbClr r="0" g="0" b="0"/>
        </a:fillRef>
        <a:effectRef idx="0">
          <a:scrgbClr r="0" g="0" b="0"/>
        </a:effectRef>
        <a:fontRef idx="minor"/>
      </dsp:style>
    </dsp:sp>
    <dsp:sp modelId="{680D1965-1D6E-47F7-B7D6-E95A99306DA2}">
      <dsp:nvSpPr>
        <dsp:cNvPr id="0" name=""/>
        <dsp:cNvSpPr/>
      </dsp:nvSpPr>
      <dsp:spPr>
        <a:xfrm rot="5400000">
          <a:off x="7068317" y="3111499"/>
          <a:ext cx="1206618" cy="1049758"/>
        </a:xfrm>
        <a:prstGeom prst="hexagon">
          <a:avLst>
            <a:gd name="adj" fmla="val 25000"/>
            <a:gd name="vf" fmla="val 11547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ar-MA" sz="2100" b="1" kern="1200" dirty="0" smtClean="0"/>
            <a:t>الأسواق</a:t>
          </a:r>
          <a:endParaRPr lang="fr-FR" sz="2100" b="1" kern="1200" dirty="0"/>
        </a:p>
      </dsp:txBody>
      <dsp:txXfrm rot="-5400000">
        <a:off x="7310334" y="3221100"/>
        <a:ext cx="722584" cy="8305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6C30E99-534F-4503-9827-DE1971567649}" type="datetimeFigureOut">
              <a:rPr lang="fr-FR" smtClean="0"/>
              <a:t>10/03/2022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CA28E9-6688-40D9-B323-702947D47A42}" type="slidenum">
              <a:rPr lang="fr-FR" smtClean="0"/>
              <a:t>‹N°›</a:t>
            </a:fld>
            <a:endParaRPr lang="fr-FR"/>
          </a:p>
        </p:txBody>
      </p:sp>
    </p:spTree>
    <p:extLst>
      <p:ext uri="{BB962C8B-B14F-4D97-AF65-F5344CB8AC3E}">
        <p14:creationId xmlns:p14="http://schemas.microsoft.com/office/powerpoint/2010/main" val="543588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4AD07-3AA6-41D4-9208-18B127815E16}"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83987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1" y="1122363"/>
            <a:ext cx="9144001" cy="2387600"/>
          </a:xfrm>
        </p:spPr>
        <p:txBody>
          <a:bodyPr anchor="b"/>
          <a:lstStyle>
            <a:lvl1pPr algn="ctr">
              <a:defRPr sz="5062"/>
            </a:lvl1pPr>
          </a:lstStyle>
          <a:p>
            <a:r>
              <a:rPr lang="fr-FR" smtClean="0"/>
              <a:t>Modifiez le style du titre</a:t>
            </a:r>
            <a:endParaRPr lang="fr-FR"/>
          </a:p>
        </p:txBody>
      </p:sp>
      <p:sp>
        <p:nvSpPr>
          <p:cNvPr id="3" name="Sous-titre 2"/>
          <p:cNvSpPr>
            <a:spLocks noGrp="1"/>
          </p:cNvSpPr>
          <p:nvPr>
            <p:ph type="subTitle" idx="1"/>
          </p:nvPr>
        </p:nvSpPr>
        <p:spPr>
          <a:xfrm>
            <a:off x="1524001" y="3602038"/>
            <a:ext cx="9144001" cy="1655762"/>
          </a:xfrm>
        </p:spPr>
        <p:txBody>
          <a:bodyPr/>
          <a:lstStyle>
            <a:lvl1pPr marL="0" indent="0" algn="ctr">
              <a:buNone/>
              <a:defRPr sz="2025"/>
            </a:lvl1pPr>
            <a:lvl2pPr marL="385753" indent="0" algn="ctr">
              <a:buNone/>
              <a:defRPr sz="1688"/>
            </a:lvl2pPr>
            <a:lvl3pPr marL="771508" indent="0" algn="ctr">
              <a:buNone/>
              <a:defRPr sz="1519"/>
            </a:lvl3pPr>
            <a:lvl4pPr marL="1157261" indent="0" algn="ctr">
              <a:buNone/>
              <a:defRPr sz="1350"/>
            </a:lvl4pPr>
            <a:lvl5pPr marL="1543016" indent="0" algn="ctr">
              <a:buNone/>
              <a:defRPr sz="1350"/>
            </a:lvl5pPr>
            <a:lvl6pPr marL="1928769" indent="0" algn="ctr">
              <a:buNone/>
              <a:defRPr sz="1350"/>
            </a:lvl6pPr>
            <a:lvl7pPr marL="2314523" indent="0" algn="ctr">
              <a:buNone/>
              <a:defRPr sz="1350"/>
            </a:lvl7pPr>
            <a:lvl8pPr marL="2700277" indent="0" algn="ctr">
              <a:buNone/>
              <a:defRPr sz="1350"/>
            </a:lvl8pPr>
            <a:lvl9pPr marL="3086031" indent="0" algn="ctr">
              <a:buNone/>
              <a:defRPr sz="135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57F85C3C-339C-4457-BB06-FEA3D37FD4C9}" type="datetimeFigureOut">
              <a:rPr lang="fr-FR" smtClean="0"/>
              <a:pPr/>
              <a:t>10/03/2022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14CB81-5043-4709-86F3-D324796A30E5}" type="slidenum">
              <a:rPr lang="fr-FR" smtClean="0"/>
              <a:pPr/>
              <a:t>‹N°›</a:t>
            </a:fld>
            <a:endParaRPr lang="fr-FR"/>
          </a:p>
        </p:txBody>
      </p:sp>
      <p:pic>
        <p:nvPicPr>
          <p:cNvPr id="7" name="Image 6" descr="C:\Users\User01\Downloads\a3-01.jpg"/>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flipV="1">
            <a:off x="2" y="3"/>
            <a:ext cx="12293599" cy="6841957"/>
          </a:xfrm>
          <a:prstGeom prst="rect">
            <a:avLst/>
          </a:prstGeom>
          <a:noFill/>
          <a:ln>
            <a:noFill/>
          </a:ln>
        </p:spPr>
      </p:pic>
      <p:pic>
        <p:nvPicPr>
          <p:cNvPr id="8" name="Picture 2" descr="C:\Users\elazher\Downloads\logo22-0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442434" y="0"/>
            <a:ext cx="1086283"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76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7F85C3C-339C-4457-BB06-FEA3D37FD4C9}" type="datetimeFigureOut">
              <a:rPr lang="fr-FR" smtClean="0"/>
              <a:pPr/>
              <a:t>10/03/2022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14CB81-5043-4709-86F3-D324796A30E5}" type="slidenum">
              <a:rPr lang="fr-FR" smtClean="0"/>
              <a:pPr/>
              <a:t>‹N°›</a:t>
            </a:fld>
            <a:endParaRPr lang="fr-FR"/>
          </a:p>
        </p:txBody>
      </p:sp>
    </p:spTree>
    <p:extLst>
      <p:ext uri="{BB962C8B-B14F-4D97-AF65-F5344CB8AC3E}">
        <p14:creationId xmlns:p14="http://schemas.microsoft.com/office/powerpoint/2010/main" val="59918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7F85C3C-339C-4457-BB06-FEA3D37FD4C9}" type="datetimeFigureOut">
              <a:rPr lang="fr-FR" smtClean="0"/>
              <a:pPr/>
              <a:t>10/03/2022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14CB81-5043-4709-86F3-D324796A30E5}" type="slidenum">
              <a:rPr lang="fr-FR" smtClean="0"/>
              <a:pPr/>
              <a:t>‹N°›</a:t>
            </a:fld>
            <a:endParaRPr lang="fr-FR"/>
          </a:p>
        </p:txBody>
      </p:sp>
    </p:spTree>
    <p:extLst>
      <p:ext uri="{BB962C8B-B14F-4D97-AF65-F5344CB8AC3E}">
        <p14:creationId xmlns:p14="http://schemas.microsoft.com/office/powerpoint/2010/main" val="421948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7F85C3C-339C-4457-BB06-FEA3D37FD4C9}" type="datetimeFigureOut">
              <a:rPr lang="fr-FR" smtClean="0"/>
              <a:pPr/>
              <a:t>10/03/2022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14CB81-5043-4709-86F3-D324796A30E5}" type="slidenum">
              <a:rPr lang="fr-FR" smtClean="0"/>
              <a:pPr/>
              <a:t>‹N°›</a:t>
            </a:fld>
            <a:endParaRPr lang="fr-FR"/>
          </a:p>
        </p:txBody>
      </p:sp>
      <p:pic>
        <p:nvPicPr>
          <p:cNvPr id="7" name="Image 6" descr="C:\Users\User01\Downloads\a3-01.jpg"/>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flipV="1">
            <a:off x="2" y="3"/>
            <a:ext cx="12293599" cy="6841957"/>
          </a:xfrm>
          <a:prstGeom prst="rect">
            <a:avLst/>
          </a:prstGeom>
          <a:noFill/>
          <a:ln>
            <a:noFill/>
          </a:ln>
        </p:spPr>
      </p:pic>
      <p:pic>
        <p:nvPicPr>
          <p:cNvPr id="8" name="Picture 2" descr="C:\Users\elazher\Downloads\logo22-0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6773" y="-48529"/>
            <a:ext cx="1261942" cy="66921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e 8"/>
          <p:cNvGrpSpPr/>
          <p:nvPr userDrawn="1"/>
        </p:nvGrpSpPr>
        <p:grpSpPr>
          <a:xfrm>
            <a:off x="45772" y="857232"/>
            <a:ext cx="12202056" cy="0"/>
            <a:chOff x="-32" y="857232"/>
            <a:chExt cx="9151542" cy="0"/>
          </a:xfrm>
        </p:grpSpPr>
        <p:cxnSp>
          <p:nvCxnSpPr>
            <p:cNvPr id="10" name="Connecteur droit 9"/>
            <p:cNvCxnSpPr/>
            <p:nvPr/>
          </p:nvCxnSpPr>
          <p:spPr bwMode="auto">
            <a:xfrm flipH="1">
              <a:off x="1772822" y="857232"/>
              <a:ext cx="7378688" cy="0"/>
            </a:xfrm>
            <a:prstGeom prst="line">
              <a:avLst/>
            </a:prstGeom>
            <a:ln w="114300">
              <a:solidFill>
                <a:srgbClr val="9933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bwMode="auto">
            <a:xfrm flipH="1">
              <a:off x="-32" y="857232"/>
              <a:ext cx="1691908" cy="0"/>
            </a:xfrm>
            <a:prstGeom prst="line">
              <a:avLst/>
            </a:prstGeom>
            <a:ln w="1143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114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5062"/>
            </a:lvl1pPr>
          </a:lstStyle>
          <a:p>
            <a:r>
              <a:rPr lang="fr-FR" smtClean="0"/>
              <a:t>Modifiez le style du titre</a:t>
            </a:r>
            <a:endParaRPr lang="fr-FR"/>
          </a:p>
        </p:txBody>
      </p:sp>
      <p:sp>
        <p:nvSpPr>
          <p:cNvPr id="3" name="Espace réservé du texte 2"/>
          <p:cNvSpPr>
            <a:spLocks noGrp="1"/>
          </p:cNvSpPr>
          <p:nvPr>
            <p:ph type="body" idx="1"/>
          </p:nvPr>
        </p:nvSpPr>
        <p:spPr>
          <a:xfrm>
            <a:off x="831850" y="4589464"/>
            <a:ext cx="10515600" cy="1500187"/>
          </a:xfrm>
        </p:spPr>
        <p:txBody>
          <a:bodyPr/>
          <a:lstStyle>
            <a:lvl1pPr marL="0" indent="0">
              <a:buNone/>
              <a:defRPr sz="2025">
                <a:solidFill>
                  <a:schemeClr val="tx1">
                    <a:tint val="75000"/>
                  </a:schemeClr>
                </a:solidFill>
              </a:defRPr>
            </a:lvl1pPr>
            <a:lvl2pPr marL="385753" indent="0">
              <a:buNone/>
              <a:defRPr sz="1688">
                <a:solidFill>
                  <a:schemeClr val="tx1">
                    <a:tint val="75000"/>
                  </a:schemeClr>
                </a:solidFill>
              </a:defRPr>
            </a:lvl2pPr>
            <a:lvl3pPr marL="771508" indent="0">
              <a:buNone/>
              <a:defRPr sz="1519">
                <a:solidFill>
                  <a:schemeClr val="tx1">
                    <a:tint val="75000"/>
                  </a:schemeClr>
                </a:solidFill>
              </a:defRPr>
            </a:lvl3pPr>
            <a:lvl4pPr marL="1157261" indent="0">
              <a:buNone/>
              <a:defRPr sz="1350">
                <a:solidFill>
                  <a:schemeClr val="tx1">
                    <a:tint val="75000"/>
                  </a:schemeClr>
                </a:solidFill>
              </a:defRPr>
            </a:lvl4pPr>
            <a:lvl5pPr marL="1543016" indent="0">
              <a:buNone/>
              <a:defRPr sz="1350">
                <a:solidFill>
                  <a:schemeClr val="tx1">
                    <a:tint val="75000"/>
                  </a:schemeClr>
                </a:solidFill>
              </a:defRPr>
            </a:lvl5pPr>
            <a:lvl6pPr marL="1928769" indent="0">
              <a:buNone/>
              <a:defRPr sz="1350">
                <a:solidFill>
                  <a:schemeClr val="tx1">
                    <a:tint val="75000"/>
                  </a:schemeClr>
                </a:solidFill>
              </a:defRPr>
            </a:lvl6pPr>
            <a:lvl7pPr marL="2314523" indent="0">
              <a:buNone/>
              <a:defRPr sz="1350">
                <a:solidFill>
                  <a:schemeClr val="tx1">
                    <a:tint val="75000"/>
                  </a:schemeClr>
                </a:solidFill>
              </a:defRPr>
            </a:lvl7pPr>
            <a:lvl8pPr marL="2700277" indent="0">
              <a:buNone/>
              <a:defRPr sz="1350">
                <a:solidFill>
                  <a:schemeClr val="tx1">
                    <a:tint val="75000"/>
                  </a:schemeClr>
                </a:solidFill>
              </a:defRPr>
            </a:lvl8pPr>
            <a:lvl9pPr marL="3086031" indent="0">
              <a:buNone/>
              <a:defRPr sz="135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57F85C3C-339C-4457-BB06-FEA3D37FD4C9}" type="datetimeFigureOut">
              <a:rPr lang="fr-FR" smtClean="0"/>
              <a:pPr/>
              <a:t>10/03/2022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14CB81-5043-4709-86F3-D324796A30E5}" type="slidenum">
              <a:rPr lang="fr-FR" smtClean="0"/>
              <a:pPr/>
              <a:t>‹N°›</a:t>
            </a:fld>
            <a:endParaRPr lang="fr-FR"/>
          </a:p>
        </p:txBody>
      </p:sp>
    </p:spTree>
    <p:extLst>
      <p:ext uri="{BB962C8B-B14F-4D97-AF65-F5344CB8AC3E}">
        <p14:creationId xmlns:p14="http://schemas.microsoft.com/office/powerpoint/2010/main" val="269509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7F85C3C-339C-4457-BB06-FEA3D37FD4C9}" type="datetimeFigureOut">
              <a:rPr lang="fr-FR" smtClean="0"/>
              <a:pPr/>
              <a:t>10/03/2022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14CB81-5043-4709-86F3-D324796A30E5}" type="slidenum">
              <a:rPr lang="fr-FR" smtClean="0"/>
              <a:pPr/>
              <a:t>‹N°›</a:t>
            </a:fld>
            <a:endParaRPr lang="fr-FR"/>
          </a:p>
        </p:txBody>
      </p:sp>
    </p:spTree>
    <p:extLst>
      <p:ext uri="{BB962C8B-B14F-4D97-AF65-F5344CB8AC3E}">
        <p14:creationId xmlns:p14="http://schemas.microsoft.com/office/powerpoint/2010/main" val="105083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6"/>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025" b="1"/>
            </a:lvl1pPr>
            <a:lvl2pPr marL="385753" indent="0">
              <a:buNone/>
              <a:defRPr sz="1688" b="1"/>
            </a:lvl2pPr>
            <a:lvl3pPr marL="771508" indent="0">
              <a:buNone/>
              <a:defRPr sz="1519" b="1"/>
            </a:lvl3pPr>
            <a:lvl4pPr marL="1157261" indent="0">
              <a:buNone/>
              <a:defRPr sz="1350" b="1"/>
            </a:lvl4pPr>
            <a:lvl5pPr marL="1543016" indent="0">
              <a:buNone/>
              <a:defRPr sz="1350" b="1"/>
            </a:lvl5pPr>
            <a:lvl6pPr marL="1928769" indent="0">
              <a:buNone/>
              <a:defRPr sz="1350" b="1"/>
            </a:lvl6pPr>
            <a:lvl7pPr marL="2314523" indent="0">
              <a:buNone/>
              <a:defRPr sz="1350" b="1"/>
            </a:lvl7pPr>
            <a:lvl8pPr marL="2700277" indent="0">
              <a:buNone/>
              <a:defRPr sz="1350" b="1"/>
            </a:lvl8pPr>
            <a:lvl9pPr marL="3086031" indent="0">
              <a:buNone/>
              <a:defRPr sz="1350" b="1"/>
            </a:lvl9pPr>
          </a:lstStyle>
          <a:p>
            <a:pPr lvl="0"/>
            <a:r>
              <a:rPr lang="fr-FR" smtClean="0"/>
              <a:t>Modifier les styles du texte du masque</a:t>
            </a:r>
          </a:p>
        </p:txBody>
      </p:sp>
      <p:sp>
        <p:nvSpPr>
          <p:cNvPr id="4" name="Espace réservé du contenu 3"/>
          <p:cNvSpPr>
            <a:spLocks noGrp="1"/>
          </p:cNvSpPr>
          <p:nvPr>
            <p:ph sz="half" idx="2"/>
          </p:nvPr>
        </p:nvSpPr>
        <p:spPr>
          <a:xfrm>
            <a:off x="839789" y="2505076"/>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025" b="1"/>
            </a:lvl1pPr>
            <a:lvl2pPr marL="385753" indent="0">
              <a:buNone/>
              <a:defRPr sz="1688" b="1"/>
            </a:lvl2pPr>
            <a:lvl3pPr marL="771508" indent="0">
              <a:buNone/>
              <a:defRPr sz="1519" b="1"/>
            </a:lvl3pPr>
            <a:lvl4pPr marL="1157261" indent="0">
              <a:buNone/>
              <a:defRPr sz="1350" b="1"/>
            </a:lvl4pPr>
            <a:lvl5pPr marL="1543016" indent="0">
              <a:buNone/>
              <a:defRPr sz="1350" b="1"/>
            </a:lvl5pPr>
            <a:lvl6pPr marL="1928769" indent="0">
              <a:buNone/>
              <a:defRPr sz="1350" b="1"/>
            </a:lvl6pPr>
            <a:lvl7pPr marL="2314523" indent="0">
              <a:buNone/>
              <a:defRPr sz="1350" b="1"/>
            </a:lvl7pPr>
            <a:lvl8pPr marL="2700277" indent="0">
              <a:buNone/>
              <a:defRPr sz="1350" b="1"/>
            </a:lvl8pPr>
            <a:lvl9pPr marL="3086031" indent="0">
              <a:buNone/>
              <a:defRPr sz="135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6"/>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7F85C3C-339C-4457-BB06-FEA3D37FD4C9}" type="datetimeFigureOut">
              <a:rPr lang="fr-FR" smtClean="0"/>
              <a:pPr/>
              <a:t>10/03/2022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A14CB81-5043-4709-86F3-D324796A30E5}" type="slidenum">
              <a:rPr lang="fr-FR" smtClean="0"/>
              <a:pPr/>
              <a:t>‹N°›</a:t>
            </a:fld>
            <a:endParaRPr lang="fr-FR"/>
          </a:p>
        </p:txBody>
      </p:sp>
    </p:spTree>
    <p:extLst>
      <p:ext uri="{BB962C8B-B14F-4D97-AF65-F5344CB8AC3E}">
        <p14:creationId xmlns:p14="http://schemas.microsoft.com/office/powerpoint/2010/main" val="2616018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7F85C3C-339C-4457-BB06-FEA3D37FD4C9}" type="datetimeFigureOut">
              <a:rPr lang="fr-FR" smtClean="0"/>
              <a:pPr/>
              <a:t>10/03/2022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A14CB81-5043-4709-86F3-D324796A30E5}" type="slidenum">
              <a:rPr lang="fr-FR" smtClean="0"/>
              <a:pPr/>
              <a:t>‹N°›</a:t>
            </a:fld>
            <a:endParaRPr lang="fr-FR"/>
          </a:p>
        </p:txBody>
      </p:sp>
    </p:spTree>
    <p:extLst>
      <p:ext uri="{BB962C8B-B14F-4D97-AF65-F5344CB8AC3E}">
        <p14:creationId xmlns:p14="http://schemas.microsoft.com/office/powerpoint/2010/main" val="181063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7F85C3C-339C-4457-BB06-FEA3D37FD4C9}" type="datetimeFigureOut">
              <a:rPr lang="fr-FR" smtClean="0"/>
              <a:pPr/>
              <a:t>10/03/2022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A14CB81-5043-4709-86F3-D324796A30E5}" type="slidenum">
              <a:rPr lang="fr-FR" smtClean="0"/>
              <a:pPr/>
              <a:t>‹N°›</a:t>
            </a:fld>
            <a:endParaRPr lang="fr-FR"/>
          </a:p>
        </p:txBody>
      </p:sp>
    </p:spTree>
    <p:extLst>
      <p:ext uri="{BB962C8B-B14F-4D97-AF65-F5344CB8AC3E}">
        <p14:creationId xmlns:p14="http://schemas.microsoft.com/office/powerpoint/2010/main" val="326520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700"/>
            </a:lvl1pPr>
          </a:lstStyle>
          <a:p>
            <a:r>
              <a:rPr lang="fr-FR" smtClean="0"/>
              <a:t>Modifiez le style du titre</a:t>
            </a:r>
            <a:endParaRPr lang="fr-FR"/>
          </a:p>
        </p:txBody>
      </p:sp>
      <p:sp>
        <p:nvSpPr>
          <p:cNvPr id="3" name="Espace réservé du contenu 2"/>
          <p:cNvSpPr>
            <a:spLocks noGrp="1"/>
          </p:cNvSpPr>
          <p:nvPr>
            <p:ph idx="1"/>
          </p:nvPr>
        </p:nvSpPr>
        <p:spPr>
          <a:xfrm>
            <a:off x="5183189" y="987426"/>
            <a:ext cx="6172200" cy="4873625"/>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350"/>
            </a:lvl1pPr>
            <a:lvl2pPr marL="385753" indent="0">
              <a:buNone/>
              <a:defRPr sz="1181"/>
            </a:lvl2pPr>
            <a:lvl3pPr marL="771508" indent="0">
              <a:buNone/>
              <a:defRPr sz="1012"/>
            </a:lvl3pPr>
            <a:lvl4pPr marL="1157261" indent="0">
              <a:buNone/>
              <a:defRPr sz="844"/>
            </a:lvl4pPr>
            <a:lvl5pPr marL="1543016" indent="0">
              <a:buNone/>
              <a:defRPr sz="844"/>
            </a:lvl5pPr>
            <a:lvl6pPr marL="1928769" indent="0">
              <a:buNone/>
              <a:defRPr sz="844"/>
            </a:lvl6pPr>
            <a:lvl7pPr marL="2314523" indent="0">
              <a:buNone/>
              <a:defRPr sz="844"/>
            </a:lvl7pPr>
            <a:lvl8pPr marL="2700277" indent="0">
              <a:buNone/>
              <a:defRPr sz="844"/>
            </a:lvl8pPr>
            <a:lvl9pPr marL="3086031" indent="0">
              <a:buNone/>
              <a:defRPr sz="844"/>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7F85C3C-339C-4457-BB06-FEA3D37FD4C9}" type="datetimeFigureOut">
              <a:rPr lang="fr-FR" smtClean="0"/>
              <a:pPr/>
              <a:t>10/03/2022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14CB81-5043-4709-86F3-D324796A30E5}" type="slidenum">
              <a:rPr lang="fr-FR" smtClean="0"/>
              <a:pPr/>
              <a:t>‹N°›</a:t>
            </a:fld>
            <a:endParaRPr lang="fr-FR"/>
          </a:p>
        </p:txBody>
      </p:sp>
    </p:spTree>
    <p:extLst>
      <p:ext uri="{BB962C8B-B14F-4D97-AF65-F5344CB8AC3E}">
        <p14:creationId xmlns:p14="http://schemas.microsoft.com/office/powerpoint/2010/main" val="328303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700"/>
            </a:lvl1pPr>
          </a:lstStyle>
          <a:p>
            <a:r>
              <a:rPr lang="fr-FR" smtClean="0"/>
              <a:t>Modifiez le style du titre</a:t>
            </a:r>
            <a:endParaRPr lang="fr-FR"/>
          </a:p>
        </p:txBody>
      </p:sp>
      <p:sp>
        <p:nvSpPr>
          <p:cNvPr id="3" name="Espace réservé pour une image  2"/>
          <p:cNvSpPr>
            <a:spLocks noGrp="1"/>
          </p:cNvSpPr>
          <p:nvPr>
            <p:ph type="pic" idx="1"/>
          </p:nvPr>
        </p:nvSpPr>
        <p:spPr>
          <a:xfrm>
            <a:off x="5183189" y="987426"/>
            <a:ext cx="6172200" cy="4873625"/>
          </a:xfrm>
        </p:spPr>
        <p:txBody>
          <a:bodyPr/>
          <a:lstStyle>
            <a:lvl1pPr marL="0" indent="0">
              <a:buNone/>
              <a:defRPr sz="2700"/>
            </a:lvl1pPr>
            <a:lvl2pPr marL="385753" indent="0">
              <a:buNone/>
              <a:defRPr sz="2363"/>
            </a:lvl2pPr>
            <a:lvl3pPr marL="771508" indent="0">
              <a:buNone/>
              <a:defRPr sz="2025"/>
            </a:lvl3pPr>
            <a:lvl4pPr marL="1157261" indent="0">
              <a:buNone/>
              <a:defRPr sz="1688"/>
            </a:lvl4pPr>
            <a:lvl5pPr marL="1543016" indent="0">
              <a:buNone/>
              <a:defRPr sz="1688"/>
            </a:lvl5pPr>
            <a:lvl6pPr marL="1928769" indent="0">
              <a:buNone/>
              <a:defRPr sz="1688"/>
            </a:lvl6pPr>
            <a:lvl7pPr marL="2314523" indent="0">
              <a:buNone/>
              <a:defRPr sz="1688"/>
            </a:lvl7pPr>
            <a:lvl8pPr marL="2700277" indent="0">
              <a:buNone/>
              <a:defRPr sz="1688"/>
            </a:lvl8pPr>
            <a:lvl9pPr marL="3086031" indent="0">
              <a:buNone/>
              <a:defRPr sz="1688"/>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350"/>
            </a:lvl1pPr>
            <a:lvl2pPr marL="385753" indent="0">
              <a:buNone/>
              <a:defRPr sz="1181"/>
            </a:lvl2pPr>
            <a:lvl3pPr marL="771508" indent="0">
              <a:buNone/>
              <a:defRPr sz="1012"/>
            </a:lvl3pPr>
            <a:lvl4pPr marL="1157261" indent="0">
              <a:buNone/>
              <a:defRPr sz="844"/>
            </a:lvl4pPr>
            <a:lvl5pPr marL="1543016" indent="0">
              <a:buNone/>
              <a:defRPr sz="844"/>
            </a:lvl5pPr>
            <a:lvl6pPr marL="1928769" indent="0">
              <a:buNone/>
              <a:defRPr sz="844"/>
            </a:lvl6pPr>
            <a:lvl7pPr marL="2314523" indent="0">
              <a:buNone/>
              <a:defRPr sz="844"/>
            </a:lvl7pPr>
            <a:lvl8pPr marL="2700277" indent="0">
              <a:buNone/>
              <a:defRPr sz="844"/>
            </a:lvl8pPr>
            <a:lvl9pPr marL="3086031" indent="0">
              <a:buNone/>
              <a:defRPr sz="844"/>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7F85C3C-339C-4457-BB06-FEA3D37FD4C9}" type="datetimeFigureOut">
              <a:rPr lang="fr-FR" smtClean="0"/>
              <a:pPr/>
              <a:t>10/03/2022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14CB81-5043-4709-86F3-D324796A30E5}" type="slidenum">
              <a:rPr lang="fr-FR" smtClean="0"/>
              <a:pPr/>
              <a:t>‹N°›</a:t>
            </a:fld>
            <a:endParaRPr lang="fr-FR"/>
          </a:p>
        </p:txBody>
      </p:sp>
    </p:spTree>
    <p:extLst>
      <p:ext uri="{BB962C8B-B14F-4D97-AF65-F5344CB8AC3E}">
        <p14:creationId xmlns:p14="http://schemas.microsoft.com/office/powerpoint/2010/main" val="6243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012">
                <a:solidFill>
                  <a:schemeClr val="tx1">
                    <a:tint val="75000"/>
                  </a:schemeClr>
                </a:solidFill>
              </a:defRPr>
            </a:lvl1pPr>
          </a:lstStyle>
          <a:p>
            <a:fld id="{57F85C3C-339C-4457-BB06-FEA3D37FD4C9}" type="datetimeFigureOut">
              <a:rPr lang="fr-FR" smtClean="0"/>
              <a:pPr/>
              <a:t>10/03/2022</a:t>
            </a:fld>
            <a:endParaRPr lang="fr-FR"/>
          </a:p>
        </p:txBody>
      </p:sp>
      <p:sp>
        <p:nvSpPr>
          <p:cNvPr id="5" name="Espace réservé du pied de page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12">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012">
                <a:solidFill>
                  <a:schemeClr val="tx1">
                    <a:tint val="75000"/>
                  </a:schemeClr>
                </a:solidFill>
              </a:defRPr>
            </a:lvl1pPr>
          </a:lstStyle>
          <a:p>
            <a:fld id="{AA14CB81-5043-4709-86F3-D324796A30E5}" type="slidenum">
              <a:rPr lang="fr-FR" smtClean="0"/>
              <a:pPr/>
              <a:t>‹N°›</a:t>
            </a:fld>
            <a:endParaRPr lang="fr-FR"/>
          </a:p>
        </p:txBody>
      </p:sp>
    </p:spTree>
    <p:extLst>
      <p:ext uri="{BB962C8B-B14F-4D97-AF65-F5344CB8AC3E}">
        <p14:creationId xmlns:p14="http://schemas.microsoft.com/office/powerpoint/2010/main" val="8118277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771508" rtl="0" eaLnBrk="1" latinLnBrk="0" hangingPunct="1">
        <a:lnSpc>
          <a:spcPct val="90000"/>
        </a:lnSpc>
        <a:spcBef>
          <a:spcPct val="0"/>
        </a:spcBef>
        <a:buNone/>
        <a:defRPr sz="3712" kern="1200">
          <a:solidFill>
            <a:schemeClr val="tx1"/>
          </a:solidFill>
          <a:latin typeface="+mj-lt"/>
          <a:ea typeface="+mj-ea"/>
          <a:cs typeface="+mj-cs"/>
        </a:defRPr>
      </a:lvl1pPr>
    </p:titleStyle>
    <p:bodyStyle>
      <a:lvl1pPr marL="192877" indent="-192877" algn="l" defTabSz="771508" rtl="0" eaLnBrk="1" latinLnBrk="0" hangingPunct="1">
        <a:lnSpc>
          <a:spcPct val="90000"/>
        </a:lnSpc>
        <a:spcBef>
          <a:spcPts val="844"/>
        </a:spcBef>
        <a:buFont typeface="Arial" panose="020B0604020202020204" pitchFamily="34" charset="0"/>
        <a:buChar char="•"/>
        <a:defRPr sz="2363" kern="1200">
          <a:solidFill>
            <a:schemeClr val="tx1"/>
          </a:solidFill>
          <a:latin typeface="+mn-lt"/>
          <a:ea typeface="+mn-ea"/>
          <a:cs typeface="+mn-cs"/>
        </a:defRPr>
      </a:lvl1pPr>
      <a:lvl2pPr marL="578631" indent="-192877" algn="l" defTabSz="771508" rtl="0" eaLnBrk="1" latinLnBrk="0" hangingPunct="1">
        <a:lnSpc>
          <a:spcPct val="90000"/>
        </a:lnSpc>
        <a:spcBef>
          <a:spcPts val="422"/>
        </a:spcBef>
        <a:buFont typeface="Arial" panose="020B0604020202020204" pitchFamily="34" charset="0"/>
        <a:buChar char="•"/>
        <a:defRPr sz="2025" kern="1200">
          <a:solidFill>
            <a:schemeClr val="tx1"/>
          </a:solidFill>
          <a:latin typeface="+mn-lt"/>
          <a:ea typeface="+mn-ea"/>
          <a:cs typeface="+mn-cs"/>
        </a:defRPr>
      </a:lvl2pPr>
      <a:lvl3pPr marL="964385" indent="-192877" algn="l" defTabSz="771508" rtl="0" eaLnBrk="1" latinLnBrk="0" hangingPunct="1">
        <a:lnSpc>
          <a:spcPct val="90000"/>
        </a:lnSpc>
        <a:spcBef>
          <a:spcPts val="422"/>
        </a:spcBef>
        <a:buFont typeface="Arial" panose="020B0604020202020204" pitchFamily="34" charset="0"/>
        <a:buChar char="•"/>
        <a:defRPr sz="1688" kern="1200">
          <a:solidFill>
            <a:schemeClr val="tx1"/>
          </a:solidFill>
          <a:latin typeface="+mn-lt"/>
          <a:ea typeface="+mn-ea"/>
          <a:cs typeface="+mn-cs"/>
        </a:defRPr>
      </a:lvl3pPr>
      <a:lvl4pPr marL="1350138" indent="-192877" algn="l" defTabSz="771508"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4pPr>
      <a:lvl5pPr marL="1735893" indent="-192877" algn="l" defTabSz="771508"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5pPr>
      <a:lvl6pPr marL="2121646" indent="-192877" algn="l" defTabSz="771508"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401" indent="-192877" algn="l" defTabSz="771508"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154" indent="-192877" algn="l" defTabSz="771508"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8908" indent="-192877" algn="l" defTabSz="771508"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p:bodyStyle>
    <p:otherStyle>
      <a:defPPr>
        <a:defRPr lang="fr-FR"/>
      </a:defPPr>
      <a:lvl1pPr marL="0" algn="l" defTabSz="771508" rtl="0" eaLnBrk="1" latinLnBrk="0" hangingPunct="1">
        <a:defRPr sz="1519" kern="1200">
          <a:solidFill>
            <a:schemeClr val="tx1"/>
          </a:solidFill>
          <a:latin typeface="+mn-lt"/>
          <a:ea typeface="+mn-ea"/>
          <a:cs typeface="+mn-cs"/>
        </a:defRPr>
      </a:lvl1pPr>
      <a:lvl2pPr marL="385753" algn="l" defTabSz="771508" rtl="0" eaLnBrk="1" latinLnBrk="0" hangingPunct="1">
        <a:defRPr sz="1519" kern="1200">
          <a:solidFill>
            <a:schemeClr val="tx1"/>
          </a:solidFill>
          <a:latin typeface="+mn-lt"/>
          <a:ea typeface="+mn-ea"/>
          <a:cs typeface="+mn-cs"/>
        </a:defRPr>
      </a:lvl2pPr>
      <a:lvl3pPr marL="771508" algn="l" defTabSz="771508" rtl="0" eaLnBrk="1" latinLnBrk="0" hangingPunct="1">
        <a:defRPr sz="1519" kern="1200">
          <a:solidFill>
            <a:schemeClr val="tx1"/>
          </a:solidFill>
          <a:latin typeface="+mn-lt"/>
          <a:ea typeface="+mn-ea"/>
          <a:cs typeface="+mn-cs"/>
        </a:defRPr>
      </a:lvl3pPr>
      <a:lvl4pPr marL="1157261" algn="l" defTabSz="771508" rtl="0" eaLnBrk="1" latinLnBrk="0" hangingPunct="1">
        <a:defRPr sz="1519" kern="1200">
          <a:solidFill>
            <a:schemeClr val="tx1"/>
          </a:solidFill>
          <a:latin typeface="+mn-lt"/>
          <a:ea typeface="+mn-ea"/>
          <a:cs typeface="+mn-cs"/>
        </a:defRPr>
      </a:lvl4pPr>
      <a:lvl5pPr marL="1543016" algn="l" defTabSz="771508" rtl="0" eaLnBrk="1" latinLnBrk="0" hangingPunct="1">
        <a:defRPr sz="1519" kern="1200">
          <a:solidFill>
            <a:schemeClr val="tx1"/>
          </a:solidFill>
          <a:latin typeface="+mn-lt"/>
          <a:ea typeface="+mn-ea"/>
          <a:cs typeface="+mn-cs"/>
        </a:defRPr>
      </a:lvl5pPr>
      <a:lvl6pPr marL="1928769" algn="l" defTabSz="771508" rtl="0" eaLnBrk="1" latinLnBrk="0" hangingPunct="1">
        <a:defRPr sz="1519" kern="1200">
          <a:solidFill>
            <a:schemeClr val="tx1"/>
          </a:solidFill>
          <a:latin typeface="+mn-lt"/>
          <a:ea typeface="+mn-ea"/>
          <a:cs typeface="+mn-cs"/>
        </a:defRPr>
      </a:lvl6pPr>
      <a:lvl7pPr marL="2314523" algn="l" defTabSz="771508" rtl="0" eaLnBrk="1" latinLnBrk="0" hangingPunct="1">
        <a:defRPr sz="1519" kern="1200">
          <a:solidFill>
            <a:schemeClr val="tx1"/>
          </a:solidFill>
          <a:latin typeface="+mn-lt"/>
          <a:ea typeface="+mn-ea"/>
          <a:cs typeface="+mn-cs"/>
        </a:defRPr>
      </a:lvl7pPr>
      <a:lvl8pPr marL="2700277" algn="l" defTabSz="771508" rtl="0" eaLnBrk="1" latinLnBrk="0" hangingPunct="1">
        <a:defRPr sz="1519" kern="1200">
          <a:solidFill>
            <a:schemeClr val="tx1"/>
          </a:solidFill>
          <a:latin typeface="+mn-lt"/>
          <a:ea typeface="+mn-ea"/>
          <a:cs typeface="+mn-cs"/>
        </a:defRPr>
      </a:lvl8pPr>
      <a:lvl9pPr marL="3086031" algn="l" defTabSz="771508"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dirty="0"/>
          </a:p>
        </p:txBody>
      </p:sp>
      <p:pic>
        <p:nvPicPr>
          <p:cNvPr id="4" name="Image 3" descr="C:\Users\User01\Downloads\a3-01.jpg"/>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311149" cy="6841957"/>
          </a:xfrm>
          <a:prstGeom prst="rect">
            <a:avLst/>
          </a:prstGeom>
          <a:noFill/>
          <a:ln>
            <a:noFill/>
          </a:ln>
        </p:spPr>
      </p:pic>
      <p:pic>
        <p:nvPicPr>
          <p:cNvPr id="5" name="Picture 2" descr="C:\Users\elazher\Downloads\logo2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73726" y="5617029"/>
            <a:ext cx="1331391" cy="106330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984958" y="1165210"/>
            <a:ext cx="2222083" cy="961995"/>
          </a:xfrm>
          <a:prstGeom prst="rect">
            <a:avLst/>
          </a:prstGeom>
          <a:noFill/>
        </p:spPr>
        <p:txBody>
          <a:bodyPr wrap="none" rtlCol="0">
            <a:spAutoFit/>
          </a:bodyPr>
          <a:lstStyle/>
          <a:p>
            <a:pPr algn="ctr" defTabSz="870875" rtl="1">
              <a:lnSpc>
                <a:spcPct val="115000"/>
              </a:lnSpc>
              <a:spcBef>
                <a:spcPts val="286"/>
              </a:spcBef>
              <a:spcAft>
                <a:spcPts val="286"/>
              </a:spcAft>
            </a:pPr>
            <a:r>
              <a:rPr lang="ar-MA" b="1" dirty="0">
                <a:solidFill>
                  <a:srgbClr val="FF0000"/>
                </a:solidFill>
                <a:latin typeface="Calibri" panose="020F0502020204030204"/>
                <a:cs typeface="Arial" panose="020B0604020202020204" pitchFamily="34" charset="0"/>
              </a:rPr>
              <a:t>المملكة المغربية</a:t>
            </a:r>
            <a:endParaRPr lang="fr-FR" b="1" dirty="0">
              <a:solidFill>
                <a:srgbClr val="FF0000"/>
              </a:solidFill>
              <a:latin typeface="Calibri" panose="020F0502020204030204"/>
            </a:endParaRPr>
          </a:p>
          <a:p>
            <a:pPr algn="ctr" defTabSz="870875" rtl="1">
              <a:lnSpc>
                <a:spcPct val="80000"/>
              </a:lnSpc>
              <a:spcBef>
                <a:spcPts val="286"/>
              </a:spcBef>
              <a:spcAft>
                <a:spcPts val="286"/>
              </a:spcAft>
            </a:pPr>
            <a:r>
              <a:rPr lang="ar-MA" sz="1600" b="1" dirty="0">
                <a:solidFill>
                  <a:srgbClr val="00B050"/>
                </a:solidFill>
                <a:latin typeface="Calibri" panose="020F0502020204030204"/>
                <a:cs typeface="Arial" panose="020B0604020202020204" pitchFamily="34" charset="0"/>
              </a:rPr>
              <a:t>وزارة الداخلية</a:t>
            </a:r>
            <a:endParaRPr lang="fr-FR" sz="1600" b="1" dirty="0">
              <a:solidFill>
                <a:srgbClr val="00B050"/>
              </a:solidFill>
              <a:latin typeface="Calibri" panose="020F0502020204030204"/>
            </a:endParaRPr>
          </a:p>
          <a:p>
            <a:pPr algn="ctr" defTabSz="870875" rtl="1">
              <a:lnSpc>
                <a:spcPct val="80000"/>
              </a:lnSpc>
              <a:spcBef>
                <a:spcPts val="286"/>
              </a:spcBef>
              <a:spcAft>
                <a:spcPts val="286"/>
              </a:spcAft>
            </a:pPr>
            <a:r>
              <a:rPr lang="ar-MA" sz="1600" b="1" dirty="0">
                <a:solidFill>
                  <a:prstClr val="black"/>
                </a:solidFill>
                <a:latin typeface="Calibri" panose="020F0502020204030204"/>
                <a:cs typeface="Arial" panose="020B0604020202020204" pitchFamily="34" charset="0"/>
              </a:rPr>
              <a:t>المفتشية العامة للإدارة الترابية</a:t>
            </a:r>
            <a:endParaRPr lang="fr-FR" sz="1600" b="1" dirty="0">
              <a:solidFill>
                <a:prstClr val="black"/>
              </a:solidFill>
              <a:latin typeface="Calibri" panose="020F0502020204030204"/>
            </a:endParaRPr>
          </a:p>
        </p:txBody>
      </p:sp>
      <p:pic>
        <p:nvPicPr>
          <p:cNvPr id="7" name="Image 1" descr="Description : Description : C:\Users\zerrad\AppData\Local\Microsoft\Windows\Temporary Internet Files\Content.Word\Entête Secrétariat FR.JPG"/>
          <p:cNvPicPr/>
          <p:nvPr/>
        </p:nvPicPr>
        <p:blipFill rotWithShape="1">
          <a:blip r:embed="rId6"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p:blipFill>
        <p:spPr bwMode="auto">
          <a:xfrm>
            <a:off x="3970176" y="48"/>
            <a:ext cx="4337366" cy="1047779"/>
          </a:xfrm>
          <a:prstGeom prst="rect">
            <a:avLst/>
          </a:prstGeom>
          <a:noFill/>
          <a:ln>
            <a:noFill/>
          </a:ln>
        </p:spPr>
      </p:pic>
      <p:sp>
        <p:nvSpPr>
          <p:cNvPr id="27" name="ZoneTexte 7"/>
          <p:cNvSpPr txBox="1"/>
          <p:nvPr/>
        </p:nvSpPr>
        <p:spPr>
          <a:xfrm>
            <a:off x="1959188" y="2724875"/>
            <a:ext cx="8273625" cy="1754326"/>
          </a:xfrm>
          <a:prstGeom prst="rect">
            <a:avLst/>
          </a:prstGeom>
          <a:noFill/>
        </p:spPr>
        <p:txBody>
          <a:bodyPr wrap="square" rtlCol="0">
            <a:spAutoFit/>
          </a:bodyPr>
          <a:lstStyle/>
          <a:p>
            <a:pPr algn="ctr" defTabSz="870875" rtl="1"/>
            <a:r>
              <a:rPr lang="ar-MA" sz="5400" b="1" dirty="0" smtClean="0">
                <a:solidFill>
                  <a:schemeClr val="accent1">
                    <a:lumMod val="75000"/>
                  </a:schemeClr>
                </a:solidFill>
                <a:latin typeface="Century Schoolbook" panose="02040604050505020304" pitchFamily="18" charset="0"/>
                <a:cs typeface="Arial" panose="020B0604020202020204" pitchFamily="34" charset="0"/>
              </a:rPr>
              <a:t>تقارير هيئات المراقبة بخصوص طرق تدبير المرافق العمومية</a:t>
            </a:r>
          </a:p>
        </p:txBody>
      </p:sp>
    </p:spTree>
    <p:extLst>
      <p:ext uri="{BB962C8B-B14F-4D97-AF65-F5344CB8AC3E}">
        <p14:creationId xmlns:p14="http://schemas.microsoft.com/office/powerpoint/2010/main" val="3155262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70244" y="1299046"/>
            <a:ext cx="7356144" cy="1430505"/>
          </a:xfrm>
        </p:spPr>
        <p:txBody>
          <a:bodyPr>
            <a:noAutofit/>
          </a:bodyPr>
          <a:lstStyle/>
          <a:p>
            <a:pPr marL="630238" indent="-630238" defTabSz="914400" rtl="1">
              <a:lnSpc>
                <a:spcPct val="100000"/>
              </a:lnSpc>
              <a:spcBef>
                <a:spcPts val="1013"/>
              </a:spcBef>
              <a:spcAft>
                <a:spcPts val="1013"/>
              </a:spcAft>
            </a:pPr>
            <a:r>
              <a:rPr lang="ar-MA" sz="4000" b="1" dirty="0" smtClean="0">
                <a:solidFill>
                  <a:schemeClr val="accent1">
                    <a:lumMod val="75000"/>
                  </a:schemeClr>
                </a:solidFill>
                <a:latin typeface="Century Schoolbook" pitchFamily="18" charset="0"/>
              </a:rPr>
              <a:t>2. </a:t>
            </a:r>
            <a:r>
              <a:rPr lang="ar-MA" sz="3200" b="1" dirty="0"/>
              <a:t>مرفق النظافة: جمع النفايات المنزلية والمماثلة وفرزها ونقلها وإيداعها بالمطارح ومعالجتها</a:t>
            </a:r>
          </a:p>
        </p:txBody>
      </p:sp>
      <p:pic>
        <p:nvPicPr>
          <p:cNvPr id="3" name="Image 2"/>
          <p:cNvPicPr>
            <a:picLocks noChangeAspect="1"/>
          </p:cNvPicPr>
          <p:nvPr/>
        </p:nvPicPr>
        <p:blipFill>
          <a:blip r:embed="rId2"/>
          <a:stretch>
            <a:fillRect/>
          </a:stretch>
        </p:blipFill>
        <p:spPr>
          <a:xfrm>
            <a:off x="1774210" y="3010324"/>
            <a:ext cx="3807726" cy="2230413"/>
          </a:xfrm>
          <a:prstGeom prst="rect">
            <a:avLst/>
          </a:prstGeom>
        </p:spPr>
      </p:pic>
      <p:pic>
        <p:nvPicPr>
          <p:cNvPr id="4" name="Image 3"/>
          <p:cNvPicPr>
            <a:picLocks noChangeAspect="1"/>
          </p:cNvPicPr>
          <p:nvPr/>
        </p:nvPicPr>
        <p:blipFill>
          <a:blip r:embed="rId3"/>
          <a:stretch>
            <a:fillRect/>
          </a:stretch>
        </p:blipFill>
        <p:spPr>
          <a:xfrm>
            <a:off x="6953534" y="3010325"/>
            <a:ext cx="3678072" cy="2230413"/>
          </a:xfrm>
          <a:prstGeom prst="rect">
            <a:avLst/>
          </a:prstGeom>
        </p:spPr>
      </p:pic>
    </p:spTree>
    <p:extLst>
      <p:ext uri="{BB962C8B-B14F-4D97-AF65-F5344CB8AC3E}">
        <p14:creationId xmlns:p14="http://schemas.microsoft.com/office/powerpoint/2010/main" val="1237299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421" y="218364"/>
            <a:ext cx="11176379" cy="454497"/>
          </a:xfrm>
        </p:spPr>
        <p:txBody>
          <a:bodyPr>
            <a:noAutofit/>
          </a:bodyPr>
          <a:lstStyle/>
          <a:p>
            <a:pPr algn="r" rtl="1"/>
            <a:r>
              <a:rPr lang="ar-MA" sz="2800" b="1" dirty="0"/>
              <a:t>بعض الخلاصات بالنسبة لمرفق </a:t>
            </a:r>
            <a:r>
              <a:rPr lang="ar-MA" sz="2800" b="1" dirty="0" smtClean="0"/>
              <a:t>النظافة:</a:t>
            </a:r>
            <a:endParaRPr lang="fr-FR" sz="2800" dirty="0"/>
          </a:p>
        </p:txBody>
      </p:sp>
      <p:sp>
        <p:nvSpPr>
          <p:cNvPr id="3" name="Espace réservé du contenu 2"/>
          <p:cNvSpPr>
            <a:spLocks noGrp="1"/>
          </p:cNvSpPr>
          <p:nvPr>
            <p:ph idx="1"/>
          </p:nvPr>
        </p:nvSpPr>
        <p:spPr>
          <a:xfrm>
            <a:off x="353683" y="1026543"/>
            <a:ext cx="11378241" cy="5615797"/>
          </a:xfrm>
        </p:spPr>
        <p:txBody>
          <a:bodyPr>
            <a:normAutofit/>
          </a:bodyPr>
          <a:lstStyle/>
          <a:p>
            <a:pPr algn="just" rtl="1"/>
            <a:r>
              <a:rPr lang="ar-MA" sz="2000" dirty="0" smtClean="0"/>
              <a:t>تدبير قطاع النظافة </a:t>
            </a:r>
            <a:r>
              <a:rPr lang="ar-MA" sz="2000" b="1" dirty="0" smtClean="0"/>
              <a:t>بصفة مباشرة </a:t>
            </a:r>
            <a:r>
              <a:rPr lang="ar-MA" sz="2000" dirty="0" smtClean="0"/>
              <a:t>من </a:t>
            </a:r>
            <a:r>
              <a:rPr lang="ar-MA" sz="2000" dirty="0"/>
              <a:t>طرف المصالح </a:t>
            </a:r>
            <a:r>
              <a:rPr lang="ar-MA" sz="2000" dirty="0" smtClean="0"/>
              <a:t>الجماعية</a:t>
            </a:r>
            <a:r>
              <a:rPr lang="fr-FR" sz="2000" dirty="0" smtClean="0"/>
              <a:t> </a:t>
            </a:r>
            <a:r>
              <a:rPr lang="ar-MA" sz="2000" b="1" dirty="0" smtClean="0">
                <a:solidFill>
                  <a:srgbClr val="FF0000"/>
                </a:solidFill>
              </a:rPr>
              <a:t>واجه وتواجهه </a:t>
            </a:r>
            <a:r>
              <a:rPr lang="ar-MA" sz="2000" dirty="0" smtClean="0"/>
              <a:t>العديد </a:t>
            </a:r>
            <a:r>
              <a:rPr lang="ar-MA" sz="2000" dirty="0"/>
              <a:t>من </a:t>
            </a:r>
            <a:r>
              <a:rPr lang="ar-MA" sz="2000" dirty="0" smtClean="0"/>
              <a:t>الإكراهات </a:t>
            </a:r>
            <a:r>
              <a:rPr lang="ar-MA" sz="2000" dirty="0"/>
              <a:t>المرتبطة أساسا بضعف </a:t>
            </a:r>
            <a:r>
              <a:rPr lang="ar-MA" sz="2000" dirty="0" smtClean="0"/>
              <a:t>الحكامة </a:t>
            </a:r>
            <a:r>
              <a:rPr lang="ar-MA" sz="2000" dirty="0"/>
              <a:t>وتقادم التجهيزات وسوء صيانتها، ونقص على مستوى البنيات التحتية، وضعف الموارد البشرية المؤهلة وغياب </a:t>
            </a:r>
            <a:r>
              <a:rPr lang="ar-MA" sz="2000" dirty="0" smtClean="0"/>
              <a:t>الحوافز.</a:t>
            </a:r>
            <a:endParaRPr lang="ar-MA" sz="2000" dirty="0"/>
          </a:p>
          <a:p>
            <a:pPr algn="just" rtl="1"/>
            <a:r>
              <a:rPr lang="ar-MA" sz="2000" dirty="0" smtClean="0"/>
              <a:t>في المقابل ساهمت </a:t>
            </a:r>
            <a:r>
              <a:rPr lang="ar-MA" sz="2000" dirty="0"/>
              <a:t>الشركات المفوض إليها في الرفع من مستوى </a:t>
            </a:r>
            <a:r>
              <a:rPr lang="ar-MA" sz="2000" dirty="0" smtClean="0"/>
              <a:t>الخدمات، </a:t>
            </a:r>
            <a:r>
              <a:rPr lang="ar-MA" sz="2000" dirty="0"/>
              <a:t>مما جعل هذا النشاط يسجل تطورا </a:t>
            </a:r>
            <a:r>
              <a:rPr lang="ar-MA" sz="2000" dirty="0" smtClean="0"/>
              <a:t>أسهم في بروز </a:t>
            </a:r>
            <a:r>
              <a:rPr lang="ar-MA" sz="2000" dirty="0"/>
              <a:t>قطاع خاص </a:t>
            </a:r>
            <a:r>
              <a:rPr lang="ar-MA" sz="2000" dirty="0" smtClean="0"/>
              <a:t>في هذا المجال.</a:t>
            </a:r>
          </a:p>
          <a:p>
            <a:pPr algn="just" rtl="1"/>
            <a:r>
              <a:rPr lang="ar-MA" sz="2000" dirty="0" smtClean="0"/>
              <a:t>غير أنه يتم التعاقد </a:t>
            </a:r>
            <a:r>
              <a:rPr lang="ar-MA" sz="2000" b="1" dirty="0" smtClean="0">
                <a:solidFill>
                  <a:schemeClr val="accent1">
                    <a:lumMod val="75000"/>
                  </a:schemeClr>
                </a:solidFill>
              </a:rPr>
              <a:t>في غياب المخططات </a:t>
            </a:r>
            <a:r>
              <a:rPr lang="ar-MA" sz="2000" b="1" dirty="0">
                <a:solidFill>
                  <a:schemeClr val="accent1">
                    <a:lumMod val="75000"/>
                  </a:schemeClr>
                </a:solidFill>
              </a:rPr>
              <a:t>المديرية الجماعية</a:t>
            </a:r>
            <a:r>
              <a:rPr lang="ar-MA" sz="2000" dirty="0"/>
              <a:t> وتلك الخاصة </a:t>
            </a:r>
            <a:r>
              <a:rPr lang="ar-MA" sz="2000" dirty="0" smtClean="0"/>
              <a:t>بالعمالات والأقاليم </a:t>
            </a:r>
            <a:r>
              <a:rPr lang="ar-MA" sz="2000" dirty="0"/>
              <a:t>بالنسبة لقطاع </a:t>
            </a:r>
            <a:r>
              <a:rPr lang="ar-MA" sz="2000" dirty="0" smtClean="0"/>
              <a:t>النظافة.</a:t>
            </a:r>
          </a:p>
          <a:p>
            <a:pPr algn="just" rtl="1"/>
            <a:r>
              <a:rPr lang="ar-MA" sz="2000" dirty="0"/>
              <a:t>وغالبا ما تفتقر الشروط المرجعية المعمول بها في إعداد عقود التدبير المفوض للدقة المطلوبة، وخاصة فيما يتعلق </a:t>
            </a:r>
            <a:r>
              <a:rPr lang="ar-MA" sz="2000" b="1" dirty="0">
                <a:solidFill>
                  <a:schemeClr val="accent1">
                    <a:lumMod val="75000"/>
                  </a:schemeClr>
                </a:solidFill>
              </a:rPr>
              <a:t>بالجوانب المرتبطة بالمجال الترابي الذي يتعين تغطيته وما سيعرفه من تطور، إضافة إلى الجوانب الخاصة بوتيرة الخدمات وبحجم التجهيزات ومواصفاتها التقنية والجزاءات المترتبة عن </a:t>
            </a:r>
            <a:r>
              <a:rPr lang="ar-MA" sz="2000" b="1" dirty="0" smtClean="0">
                <a:solidFill>
                  <a:schemeClr val="accent1">
                    <a:lumMod val="75000"/>
                  </a:schemeClr>
                </a:solidFill>
              </a:rPr>
              <a:t>إخلال </a:t>
            </a:r>
            <a:r>
              <a:rPr lang="ar-MA" sz="2000" b="1" dirty="0">
                <a:solidFill>
                  <a:schemeClr val="accent1">
                    <a:lumMod val="75000"/>
                  </a:schemeClr>
                </a:solidFill>
              </a:rPr>
              <a:t>الشركة المفوض إليها بالتزاماتها </a:t>
            </a:r>
            <a:r>
              <a:rPr lang="ar-MA" sz="2000" b="1" dirty="0" smtClean="0">
                <a:solidFill>
                  <a:schemeClr val="accent1">
                    <a:lumMod val="75000"/>
                  </a:schemeClr>
                </a:solidFill>
              </a:rPr>
              <a:t>التعاقدية</a:t>
            </a:r>
            <a:r>
              <a:rPr lang="ar-MA" sz="2000" dirty="0" smtClean="0"/>
              <a:t>.</a:t>
            </a:r>
          </a:p>
          <a:p>
            <a:pPr algn="just" rtl="1"/>
            <a:r>
              <a:rPr lang="ar-MA" sz="2000" dirty="0" smtClean="0"/>
              <a:t>افتقار الدراسات </a:t>
            </a:r>
            <a:r>
              <a:rPr lang="ar-MA" sz="2000" dirty="0"/>
              <a:t>القبلية </a:t>
            </a:r>
            <a:r>
              <a:rPr lang="ar-MA" sz="2000" dirty="0" smtClean="0"/>
              <a:t>للدقة إذ إما </a:t>
            </a:r>
            <a:r>
              <a:rPr lang="ar-MA" sz="2000" b="1" dirty="0" smtClean="0">
                <a:solidFill>
                  <a:schemeClr val="accent1">
                    <a:lumMod val="75000"/>
                  </a:schemeClr>
                </a:solidFill>
              </a:rPr>
              <a:t>تتم المبالغة </a:t>
            </a:r>
            <a:r>
              <a:rPr lang="ar-MA" sz="2000" b="1" dirty="0">
                <a:solidFill>
                  <a:schemeClr val="accent1">
                    <a:lumMod val="75000"/>
                  </a:schemeClr>
                </a:solidFill>
              </a:rPr>
              <a:t>أو التقليل في تقدير حجم النفايات </a:t>
            </a:r>
            <a:r>
              <a:rPr lang="ar-MA" sz="2000" dirty="0"/>
              <a:t>واعتماد تصميم تقني </a:t>
            </a:r>
            <a:r>
              <a:rPr lang="ar-MA" sz="2000" dirty="0" smtClean="0"/>
              <a:t>غير عملي للمطارح (مما </a:t>
            </a:r>
            <a:r>
              <a:rPr lang="ar-MA" sz="2000" dirty="0"/>
              <a:t>يفضي إلى </a:t>
            </a:r>
            <a:r>
              <a:rPr lang="ar-MA" sz="2000" dirty="0" smtClean="0"/>
              <a:t>توقعات </a:t>
            </a:r>
            <a:r>
              <a:rPr lang="ar-MA" sz="2000" b="1" dirty="0">
                <a:solidFill>
                  <a:schemeClr val="accent1">
                    <a:lumMod val="75000"/>
                  </a:schemeClr>
                </a:solidFill>
              </a:rPr>
              <a:t>تنعكس سلبا على التوازن </a:t>
            </a:r>
            <a:r>
              <a:rPr lang="ar-MA" sz="2000" b="1" dirty="0" smtClean="0">
                <a:solidFill>
                  <a:schemeClr val="accent1">
                    <a:lumMod val="75000"/>
                  </a:schemeClr>
                </a:solidFill>
              </a:rPr>
              <a:t>الاقتصادي </a:t>
            </a:r>
            <a:r>
              <a:rPr lang="ar-MA" sz="2000" b="1" dirty="0">
                <a:solidFill>
                  <a:schemeClr val="accent1">
                    <a:lumMod val="75000"/>
                  </a:schemeClr>
                </a:solidFill>
              </a:rPr>
              <a:t>والمالي </a:t>
            </a:r>
            <a:r>
              <a:rPr lang="ar-MA" sz="2000" b="1" dirty="0" smtClean="0">
                <a:solidFill>
                  <a:schemeClr val="accent1">
                    <a:lumMod val="75000"/>
                  </a:schemeClr>
                </a:solidFill>
              </a:rPr>
              <a:t>للعقد</a:t>
            </a:r>
            <a:r>
              <a:rPr lang="ar-MA" sz="2000" dirty="0" smtClean="0"/>
              <a:t>.</a:t>
            </a:r>
          </a:p>
          <a:p>
            <a:pPr algn="just" rtl="1"/>
            <a:r>
              <a:rPr lang="ar-MA" sz="2000" dirty="0" smtClean="0"/>
              <a:t>وفي </a:t>
            </a:r>
            <a:r>
              <a:rPr lang="ar-MA" sz="2000" b="1" dirty="0" smtClean="0">
                <a:solidFill>
                  <a:schemeClr val="accent1">
                    <a:lumMod val="75000"/>
                  </a:schemeClr>
                </a:solidFill>
              </a:rPr>
              <a:t>غياب </a:t>
            </a:r>
            <a:r>
              <a:rPr lang="ar-MA" sz="2000" b="1" dirty="0">
                <a:solidFill>
                  <a:schemeClr val="accent1">
                    <a:lumMod val="75000"/>
                  </a:schemeClr>
                </a:solidFill>
              </a:rPr>
              <a:t>نظام </a:t>
            </a:r>
            <a:r>
              <a:rPr lang="ar-MA" sz="2000" b="1" dirty="0" smtClean="0">
                <a:solidFill>
                  <a:schemeClr val="accent1">
                    <a:lumMod val="75000"/>
                  </a:schemeClr>
                </a:solidFill>
              </a:rPr>
              <a:t>ملائم للمراقبة</a:t>
            </a:r>
            <a:r>
              <a:rPr lang="ar-MA" sz="2000" dirty="0" smtClean="0"/>
              <a:t>، </a:t>
            </a:r>
            <a:r>
              <a:rPr lang="ar-MA" sz="2000" dirty="0"/>
              <a:t>فإن الشركة المفوض إليها قد </a:t>
            </a:r>
            <a:r>
              <a:rPr lang="ar-MA" sz="2000" b="1" dirty="0" smtClean="0">
                <a:solidFill>
                  <a:schemeClr val="accent1">
                    <a:lumMod val="75000"/>
                  </a:schemeClr>
                </a:solidFill>
              </a:rPr>
              <a:t>لا </a:t>
            </a:r>
            <a:r>
              <a:rPr lang="ar-MA" sz="2000" b="1" dirty="0">
                <a:solidFill>
                  <a:schemeClr val="accent1">
                    <a:lumMod val="75000"/>
                  </a:schemeClr>
                </a:solidFill>
              </a:rPr>
              <a:t>تفي بالتزاماتها بخصوص </a:t>
            </a:r>
            <a:r>
              <a:rPr lang="ar-MA" sz="2000" b="1" dirty="0" smtClean="0">
                <a:solidFill>
                  <a:schemeClr val="accent1">
                    <a:lumMod val="75000"/>
                  </a:schemeClr>
                </a:solidFill>
              </a:rPr>
              <a:t>الاستثمار</a:t>
            </a:r>
            <a:r>
              <a:rPr lang="ar-MA" sz="2000" dirty="0" smtClean="0"/>
              <a:t> </a:t>
            </a:r>
            <a:r>
              <a:rPr lang="ar-MA" sz="2000" dirty="0"/>
              <a:t>وإنجاز مراكز التحويل من أجل استقبال النفايات الصادرة عن مجال تغطية الخدمات، قبل نقلها الى المطرح العمومي الخاضع للمراقبة. </a:t>
            </a:r>
            <a:endParaRPr lang="ar-MA" sz="2000" dirty="0" smtClean="0"/>
          </a:p>
          <a:p>
            <a:pPr algn="just" rtl="1"/>
            <a:r>
              <a:rPr lang="ar-MA" sz="2000" b="1" dirty="0" smtClean="0">
                <a:solidFill>
                  <a:schemeClr val="accent1">
                    <a:lumMod val="75000"/>
                  </a:schemeClr>
                </a:solidFill>
              </a:rPr>
              <a:t>عدم احترام الآجال </a:t>
            </a:r>
            <a:r>
              <a:rPr lang="ar-MA" sz="2000" b="1" dirty="0">
                <a:solidFill>
                  <a:schemeClr val="accent1">
                    <a:lumMod val="75000"/>
                  </a:schemeClr>
                </a:solidFill>
              </a:rPr>
              <a:t>المتعاقد بشأنها</a:t>
            </a:r>
            <a:r>
              <a:rPr lang="ar-MA" sz="2000" dirty="0"/>
              <a:t>، فيما يخص اقتناء المعدات </a:t>
            </a:r>
            <a:r>
              <a:rPr lang="ar-MA" sz="2000" dirty="0" smtClean="0"/>
              <a:t>والآليات موضوع عقد </a:t>
            </a:r>
            <a:r>
              <a:rPr lang="ar-MA" sz="2000" dirty="0"/>
              <a:t>التدبير المفوض، مما يحول دون إنجاز الخدمات التعاقدية في ظروف </a:t>
            </a:r>
            <a:r>
              <a:rPr lang="ar-MA" sz="2000" dirty="0" smtClean="0"/>
              <a:t>جيدة.</a:t>
            </a:r>
          </a:p>
          <a:p>
            <a:pPr algn="just" rtl="1"/>
            <a:r>
              <a:rPr lang="ar-MA" sz="2000" dirty="0" smtClean="0"/>
              <a:t>اختلالات في عمليات </a:t>
            </a:r>
            <a:r>
              <a:rPr lang="ar-MA" sz="2000" dirty="0"/>
              <a:t>طمر النفايات التي تقوم بها الشركات المفوض إليها </a:t>
            </a:r>
            <a:r>
              <a:rPr lang="ar-MA" sz="2000" dirty="0" smtClean="0"/>
              <a:t>تساهم في </a:t>
            </a:r>
            <a:r>
              <a:rPr lang="ar-MA" sz="2000" dirty="0"/>
              <a:t>انتشار روائح كريهة، وتدفق المخلفات السائلة للنفايات خارج المناطق المانعة للتسرب وخارج مواقع </a:t>
            </a:r>
            <a:r>
              <a:rPr lang="ar-MA" sz="2000" dirty="0" smtClean="0"/>
              <a:t>المطارح.</a:t>
            </a:r>
            <a:endParaRPr lang="fr-FR" sz="2000" dirty="0"/>
          </a:p>
        </p:txBody>
      </p:sp>
    </p:spTree>
    <p:extLst>
      <p:ext uri="{BB962C8B-B14F-4D97-AF65-F5344CB8AC3E}">
        <p14:creationId xmlns:p14="http://schemas.microsoft.com/office/powerpoint/2010/main" val="87844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79427" y="1653888"/>
            <a:ext cx="7356144" cy="980129"/>
          </a:xfrm>
        </p:spPr>
        <p:txBody>
          <a:bodyPr>
            <a:noAutofit/>
          </a:bodyPr>
          <a:lstStyle/>
          <a:p>
            <a:pPr marL="630238" indent="-630238" defTabSz="914400" rtl="1">
              <a:lnSpc>
                <a:spcPct val="100000"/>
              </a:lnSpc>
              <a:spcBef>
                <a:spcPts val="1013"/>
              </a:spcBef>
              <a:spcAft>
                <a:spcPts val="1013"/>
              </a:spcAft>
            </a:pPr>
            <a:r>
              <a:rPr lang="ar-MA" sz="4000" b="1" dirty="0" smtClean="0">
                <a:solidFill>
                  <a:schemeClr val="accent1">
                    <a:lumMod val="75000"/>
                  </a:schemeClr>
                </a:solidFill>
                <a:latin typeface="Century Schoolbook" pitchFamily="18" charset="0"/>
              </a:rPr>
              <a:t>3. </a:t>
            </a:r>
            <a:r>
              <a:rPr lang="ar-MA" sz="3200" b="1" dirty="0" smtClean="0"/>
              <a:t>مرفق </a:t>
            </a:r>
            <a:r>
              <a:rPr lang="ar-MA" sz="3200" b="1" dirty="0"/>
              <a:t>المجازر</a:t>
            </a:r>
          </a:p>
        </p:txBody>
      </p:sp>
      <p:pic>
        <p:nvPicPr>
          <p:cNvPr id="5" name="Image 4"/>
          <p:cNvPicPr>
            <a:picLocks noChangeAspect="1"/>
          </p:cNvPicPr>
          <p:nvPr/>
        </p:nvPicPr>
        <p:blipFill>
          <a:blip r:embed="rId2"/>
          <a:stretch>
            <a:fillRect/>
          </a:stretch>
        </p:blipFill>
        <p:spPr>
          <a:xfrm>
            <a:off x="4449170" y="2987209"/>
            <a:ext cx="3616657" cy="2105594"/>
          </a:xfrm>
          <a:prstGeom prst="rect">
            <a:avLst/>
          </a:prstGeom>
        </p:spPr>
      </p:pic>
      <p:sp>
        <p:nvSpPr>
          <p:cNvPr id="6" name="AutoShape 4" descr="AL ITIH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308744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7"/>
            <a:ext cx="10515600" cy="307734"/>
          </a:xfrm>
        </p:spPr>
        <p:txBody>
          <a:bodyPr>
            <a:normAutofit fontScale="90000"/>
          </a:bodyPr>
          <a:lstStyle/>
          <a:p>
            <a:pPr algn="r" rtl="1"/>
            <a:r>
              <a:rPr lang="ar-MA" sz="3200" b="1" dirty="0"/>
              <a:t>بعض الخلاصات بالنسبة لمرفق المجازر</a:t>
            </a:r>
            <a:endParaRPr lang="fr-FR" sz="3200" dirty="0"/>
          </a:p>
        </p:txBody>
      </p:sp>
      <p:sp>
        <p:nvSpPr>
          <p:cNvPr id="3" name="Espace réservé du contenu 2"/>
          <p:cNvSpPr>
            <a:spLocks noGrp="1"/>
          </p:cNvSpPr>
          <p:nvPr>
            <p:ph idx="1"/>
          </p:nvPr>
        </p:nvSpPr>
        <p:spPr>
          <a:xfrm>
            <a:off x="353683" y="1269242"/>
            <a:ext cx="11378241" cy="5049672"/>
          </a:xfrm>
        </p:spPr>
        <p:txBody>
          <a:bodyPr>
            <a:normAutofit/>
          </a:bodyPr>
          <a:lstStyle/>
          <a:p>
            <a:pPr algn="just" rtl="1"/>
            <a:r>
              <a:rPr lang="ar-MA" sz="2400" b="1" dirty="0" smtClean="0">
                <a:solidFill>
                  <a:schemeClr val="accent1">
                    <a:lumMod val="75000"/>
                  </a:schemeClr>
                </a:solidFill>
              </a:rPr>
              <a:t>عدم </a:t>
            </a:r>
            <a:r>
              <a:rPr lang="ar-MA" sz="2400" b="1" dirty="0" smtClean="0">
                <a:solidFill>
                  <a:schemeClr val="accent1">
                    <a:lumMod val="75000"/>
                  </a:schemeClr>
                </a:solidFill>
              </a:rPr>
              <a:t>التوفر على </a:t>
            </a:r>
            <a:r>
              <a:rPr lang="ar-MA" sz="2400" b="1" dirty="0" smtClean="0">
                <a:solidFill>
                  <a:schemeClr val="accent1">
                    <a:lumMod val="75000"/>
                  </a:schemeClr>
                </a:solidFill>
              </a:rPr>
              <a:t>الشروط الأساسية المطلوبة </a:t>
            </a:r>
            <a:r>
              <a:rPr lang="ar-MA" sz="2400" dirty="0" smtClean="0"/>
              <a:t>في هذا الميدان، باستثناء 05 مجازر على المستوى الوطني.</a:t>
            </a:r>
          </a:p>
          <a:p>
            <a:pPr algn="just" rtl="1"/>
            <a:r>
              <a:rPr lang="ar-MA" sz="2400" b="1" dirty="0" smtClean="0">
                <a:solidFill>
                  <a:schemeClr val="accent1">
                    <a:lumMod val="75000"/>
                  </a:schemeClr>
                </a:solidFill>
              </a:rPr>
              <a:t>عدم احترام المعايير </a:t>
            </a:r>
            <a:r>
              <a:rPr lang="ar-MA" sz="2400" dirty="0" smtClean="0"/>
              <a:t>الواجب توفرها في شاحنات نقل اللحوم الحمراء والتي تظل غير مجهزة بآليات التبريد والعزل الحراري ولا تخضع للفحص التقني والصحي.</a:t>
            </a:r>
          </a:p>
          <a:p>
            <a:pPr algn="just" rtl="1"/>
            <a:r>
              <a:rPr lang="ar-MA" sz="2400" b="1" dirty="0" smtClean="0">
                <a:solidFill>
                  <a:schemeClr val="accent1">
                    <a:lumMod val="75000"/>
                  </a:schemeClr>
                </a:solidFill>
              </a:rPr>
              <a:t>مواقع غير ملائمة لبنايات المجازر </a:t>
            </a:r>
            <a:r>
              <a:rPr lang="ar-MA" sz="2400" dirty="0" smtClean="0"/>
              <a:t>مع استحضار المخاطر الصحية المترتبة عن تصريف النفيات وانتقال الأمراض، خاصة في ظل عدم ربط العديد من المجازر بشبكات الماء الصالح للشرب والكهرباء والتطهير.</a:t>
            </a:r>
          </a:p>
          <a:p>
            <a:pPr algn="just" rtl="1"/>
            <a:r>
              <a:rPr lang="ar-MA" sz="2400" dirty="0" smtClean="0"/>
              <a:t>عدم وجود مرافق منفصلة للنحر والسلخ ونزع الأحشاء مع تسجيل غياب تجهيزات تحول دون تسلل الحيوانات والحشرات التي يمكن أن تلوث اللحوم وتصبح ناقلة للأمراض، وكذا تسجيل غياب المرافق والأنظمة والتجهيزات الصحية وغرف التبريد بالمجازر.</a:t>
            </a:r>
          </a:p>
          <a:p>
            <a:pPr algn="just" rtl="1"/>
            <a:r>
              <a:rPr lang="ar-MA" sz="2400" dirty="0"/>
              <a:t>في معظم المجازر </a:t>
            </a:r>
            <a:r>
              <a:rPr lang="ar-MA" sz="2400" b="1" dirty="0" smtClean="0">
                <a:solidFill>
                  <a:schemeClr val="accent1">
                    <a:lumMod val="75000"/>
                  </a:schemeClr>
                </a:solidFill>
              </a:rPr>
              <a:t>لا </a:t>
            </a:r>
            <a:r>
              <a:rPr lang="ar-MA" sz="2400" b="1" dirty="0">
                <a:solidFill>
                  <a:schemeClr val="accent1">
                    <a:lumMod val="75000"/>
                  </a:schemeClr>
                </a:solidFill>
              </a:rPr>
              <a:t>تخضع الذبائح لمسطرة التتبع</a:t>
            </a:r>
            <a:r>
              <a:rPr lang="ar-MA" sz="2400" dirty="0"/>
              <a:t>، مع </a:t>
            </a:r>
            <a:r>
              <a:rPr lang="ar-MA" sz="2400" dirty="0" smtClean="0"/>
              <a:t>عدم الحرص على </a:t>
            </a:r>
            <a:r>
              <a:rPr lang="ar-MA" sz="2400" dirty="0"/>
              <a:t>إخضاع اللحوم للمراقبة الطبية.</a:t>
            </a:r>
          </a:p>
          <a:p>
            <a:pPr marL="0" indent="0" algn="just" rtl="1">
              <a:buNone/>
            </a:pPr>
            <a:endParaRPr lang="ar-MA" sz="2400" dirty="0" smtClean="0"/>
          </a:p>
          <a:p>
            <a:pPr algn="just" rtl="1"/>
            <a:endParaRPr lang="ar-MA" sz="2400" dirty="0" smtClean="0"/>
          </a:p>
          <a:p>
            <a:pPr algn="just" rtl="1"/>
            <a:endParaRPr lang="ar-MA" sz="2400" dirty="0" smtClean="0"/>
          </a:p>
          <a:p>
            <a:pPr algn="just" rtl="1"/>
            <a:endParaRPr lang="fr-FR" sz="2400" dirty="0"/>
          </a:p>
        </p:txBody>
      </p:sp>
    </p:spTree>
    <p:extLst>
      <p:ext uri="{BB962C8B-B14F-4D97-AF65-F5344CB8AC3E}">
        <p14:creationId xmlns:p14="http://schemas.microsoft.com/office/powerpoint/2010/main" val="3634772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06471" y="1612945"/>
            <a:ext cx="7356144" cy="980129"/>
          </a:xfrm>
        </p:spPr>
        <p:txBody>
          <a:bodyPr>
            <a:noAutofit/>
          </a:bodyPr>
          <a:lstStyle/>
          <a:p>
            <a:pPr marL="630238" indent="-630238" defTabSz="914400" rtl="1">
              <a:lnSpc>
                <a:spcPct val="100000"/>
              </a:lnSpc>
              <a:spcBef>
                <a:spcPts val="1013"/>
              </a:spcBef>
              <a:spcAft>
                <a:spcPts val="1013"/>
              </a:spcAft>
            </a:pPr>
            <a:r>
              <a:rPr lang="ar-MA" sz="4000" b="1" dirty="0" smtClean="0">
                <a:solidFill>
                  <a:schemeClr val="accent1">
                    <a:lumMod val="75000"/>
                  </a:schemeClr>
                </a:solidFill>
                <a:latin typeface="Century Schoolbook" pitchFamily="18" charset="0"/>
              </a:rPr>
              <a:t>4. </a:t>
            </a:r>
            <a:r>
              <a:rPr lang="ar-MA" sz="3200" b="1" dirty="0" smtClean="0"/>
              <a:t>مرفق </a:t>
            </a:r>
            <a:r>
              <a:rPr lang="ar-MA" sz="3200" b="1" dirty="0"/>
              <a:t>أسواق الجملة</a:t>
            </a:r>
          </a:p>
        </p:txBody>
      </p:sp>
      <p:pic>
        <p:nvPicPr>
          <p:cNvPr id="3" name="Image 2"/>
          <p:cNvPicPr>
            <a:picLocks noChangeAspect="1"/>
          </p:cNvPicPr>
          <p:nvPr/>
        </p:nvPicPr>
        <p:blipFill>
          <a:blip r:embed="rId2"/>
          <a:stretch>
            <a:fillRect/>
          </a:stretch>
        </p:blipFill>
        <p:spPr>
          <a:xfrm>
            <a:off x="2026692" y="2974216"/>
            <a:ext cx="3521122" cy="2157342"/>
          </a:xfrm>
          <a:prstGeom prst="rect">
            <a:avLst/>
          </a:prstGeom>
        </p:spPr>
      </p:pic>
      <p:pic>
        <p:nvPicPr>
          <p:cNvPr id="4" name="Image 3" descr="C:\Users\DrissElboghari\OneDrive\IMG_20190502_172622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977" y="2974216"/>
            <a:ext cx="3464536" cy="2157342"/>
          </a:xfrm>
          <a:prstGeom prst="rect">
            <a:avLst/>
          </a:prstGeom>
          <a:noFill/>
          <a:ln>
            <a:noFill/>
          </a:ln>
        </p:spPr>
      </p:pic>
    </p:spTree>
    <p:extLst>
      <p:ext uri="{BB962C8B-B14F-4D97-AF65-F5344CB8AC3E}">
        <p14:creationId xmlns:p14="http://schemas.microsoft.com/office/powerpoint/2010/main" val="2709003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7"/>
            <a:ext cx="10515600" cy="307734"/>
          </a:xfrm>
        </p:spPr>
        <p:txBody>
          <a:bodyPr>
            <a:normAutofit fontScale="90000"/>
          </a:bodyPr>
          <a:lstStyle/>
          <a:p>
            <a:pPr algn="r" rtl="1"/>
            <a:r>
              <a:rPr lang="ar-MA" sz="3200" b="1" dirty="0"/>
              <a:t>بعض الخلاصات بالنسبة لمرفق أسواق </a:t>
            </a:r>
            <a:r>
              <a:rPr lang="ar-MA" sz="3200" b="1" dirty="0" smtClean="0"/>
              <a:t>الجملة </a:t>
            </a:r>
            <a:endParaRPr lang="fr-FR" sz="3200" dirty="0"/>
          </a:p>
        </p:txBody>
      </p:sp>
      <p:sp>
        <p:nvSpPr>
          <p:cNvPr id="3" name="Espace réservé du contenu 2"/>
          <p:cNvSpPr>
            <a:spLocks noGrp="1"/>
          </p:cNvSpPr>
          <p:nvPr>
            <p:ph idx="1"/>
          </p:nvPr>
        </p:nvSpPr>
        <p:spPr>
          <a:xfrm>
            <a:off x="353683" y="1026544"/>
            <a:ext cx="11710938" cy="5306018"/>
          </a:xfrm>
        </p:spPr>
        <p:txBody>
          <a:bodyPr>
            <a:noAutofit/>
          </a:bodyPr>
          <a:lstStyle/>
          <a:p>
            <a:pPr algn="just" rtl="1"/>
            <a:r>
              <a:rPr lang="ar-MA" sz="2000" b="1" dirty="0" smtClean="0">
                <a:solidFill>
                  <a:schemeClr val="accent1">
                    <a:lumMod val="75000"/>
                  </a:schemeClr>
                </a:solidFill>
              </a:rPr>
              <a:t>تقادم الإطار القانوني المنظم لهذا المرفق</a:t>
            </a:r>
          </a:p>
          <a:p>
            <a:pPr algn="just" rtl="1"/>
            <a:r>
              <a:rPr lang="ar-MA" sz="2000" b="1" dirty="0" smtClean="0">
                <a:solidFill>
                  <a:schemeClr val="accent1">
                    <a:lumMod val="75000"/>
                  </a:schemeClr>
                </a:solidFill>
              </a:rPr>
              <a:t>عدم </a:t>
            </a:r>
            <a:r>
              <a:rPr lang="ar-MA" sz="2000" b="1" dirty="0">
                <a:solidFill>
                  <a:schemeClr val="accent1">
                    <a:lumMod val="75000"/>
                  </a:schemeClr>
                </a:solidFill>
              </a:rPr>
              <a:t>اضطلاع وكلاء </a:t>
            </a:r>
            <a:r>
              <a:rPr lang="ar-MA" sz="2000" b="1" dirty="0" smtClean="0">
                <a:solidFill>
                  <a:schemeClr val="accent1">
                    <a:lumMod val="75000"/>
                  </a:schemeClr>
                </a:solidFill>
              </a:rPr>
              <a:t>الأسوق بالمهام </a:t>
            </a:r>
            <a:r>
              <a:rPr lang="ar-MA" sz="2000" b="1" dirty="0">
                <a:solidFill>
                  <a:schemeClr val="accent1">
                    <a:lumMod val="75000"/>
                  </a:schemeClr>
                </a:solidFill>
              </a:rPr>
              <a:t>المنوطة بهم</a:t>
            </a:r>
            <a:r>
              <a:rPr lang="ar-MA" sz="2000" dirty="0"/>
              <a:t>، خاصة الإشراف على عمليات </a:t>
            </a:r>
            <a:r>
              <a:rPr lang="ar-MA" sz="2000" dirty="0" smtClean="0"/>
              <a:t>البيع التي </a:t>
            </a:r>
            <a:r>
              <a:rPr lang="ar-MA" sz="2000" dirty="0"/>
              <a:t>تتم في الغالب مباشرة بين التجار ومرتادي السوق، مع ما يترتب عن ذلك من إمكانية تغيير المبالغ المصرح بها، مما ينعكس ذلك سلبا على موارد الجماعة. إذ يتم استلام ثمن البيع من طرف البائع مباشرة دون أن يضطلع الوكلاء بدورهم في هذا </a:t>
            </a:r>
            <a:r>
              <a:rPr lang="ar-MA" sz="2000" dirty="0" smtClean="0"/>
              <a:t>الإطار، </a:t>
            </a:r>
            <a:r>
              <a:rPr lang="ar-MA" sz="2000" dirty="0"/>
              <a:t>الشيء الذي قد يفتح باب التلاعب في تحديد أوزان وأثمان </a:t>
            </a:r>
            <a:r>
              <a:rPr lang="ar-MA" sz="2000" dirty="0" smtClean="0"/>
              <a:t>السلع</a:t>
            </a:r>
            <a:r>
              <a:rPr lang="ar-MA" sz="2000" dirty="0" smtClean="0"/>
              <a:t>.</a:t>
            </a:r>
          </a:p>
          <a:p>
            <a:pPr marL="0" indent="0" algn="just" rtl="1">
              <a:buNone/>
            </a:pPr>
            <a:endParaRPr lang="ar-MA" sz="2000" dirty="0"/>
          </a:p>
          <a:p>
            <a:pPr algn="just" rtl="1"/>
            <a:r>
              <a:rPr lang="ar-MA" sz="2000" b="1" dirty="0">
                <a:solidFill>
                  <a:schemeClr val="accent1">
                    <a:lumMod val="75000"/>
                  </a:schemeClr>
                </a:solidFill>
              </a:rPr>
              <a:t>عدم القيام بعمليات الوزن قبل دخول الخضر والفواكه إلى السوق ومراقبة السلع </a:t>
            </a:r>
            <a:r>
              <a:rPr lang="ar-MA" sz="2000" dirty="0"/>
              <a:t>التي تم بيعها عند الخروج والتأكد من توفر المشترين على وصولات الأداء ومن استعمال الوكلاء لدفاتر ذات أرومات متسلسلة.</a:t>
            </a:r>
          </a:p>
          <a:p>
            <a:pPr algn="just" rtl="1"/>
            <a:r>
              <a:rPr lang="ar-MA" sz="2000" b="1" dirty="0">
                <a:solidFill>
                  <a:schemeClr val="accent1">
                    <a:lumMod val="75000"/>
                  </a:schemeClr>
                </a:solidFill>
              </a:rPr>
              <a:t>استعمال المحصلين لدفاتر وصولات ذات أورومات لها أرقام تسلسلية مختلفة في اليوم الواحد </a:t>
            </a:r>
            <a:r>
              <a:rPr lang="ar-MA" sz="2000" dirty="0"/>
              <a:t>وتنطوي هذه الممارسة على مجموعة من</a:t>
            </a:r>
            <a:r>
              <a:rPr lang="ar-MA" sz="2000" u="sng" dirty="0"/>
              <a:t> المخاطر قد تكون مصدرا لضياع حقوق الجماعة</a:t>
            </a:r>
            <a:r>
              <a:rPr lang="ar-MA" sz="2000" dirty="0"/>
              <a:t>.</a:t>
            </a:r>
          </a:p>
          <a:p>
            <a:pPr algn="just" rtl="1"/>
            <a:r>
              <a:rPr lang="ar-MA" sz="2000" b="1" dirty="0">
                <a:solidFill>
                  <a:schemeClr val="accent1">
                    <a:lumMod val="75000"/>
                  </a:schemeClr>
                </a:solidFill>
              </a:rPr>
              <a:t>عدم مسك </a:t>
            </a:r>
            <a:r>
              <a:rPr lang="ar-MA" sz="2000" b="1" dirty="0" smtClean="0">
                <a:solidFill>
                  <a:schemeClr val="accent1">
                    <a:lumMod val="75000"/>
                  </a:schemeClr>
                </a:solidFill>
              </a:rPr>
              <a:t>الوكلاء </a:t>
            </a:r>
            <a:r>
              <a:rPr lang="ar-MA" sz="2000" b="1" dirty="0">
                <a:solidFill>
                  <a:schemeClr val="accent1">
                    <a:lumMod val="75000"/>
                  </a:schemeClr>
                </a:solidFill>
              </a:rPr>
              <a:t>لمجموعة من الوثائق المحاسبية</a:t>
            </a:r>
            <a:r>
              <a:rPr lang="ar-MA" sz="2000" dirty="0" smtClean="0"/>
              <a:t>، </a:t>
            </a:r>
            <a:r>
              <a:rPr lang="ar-MA" sz="2000" dirty="0"/>
              <a:t>مما يحول </a:t>
            </a:r>
            <a:r>
              <a:rPr lang="ar-MA" sz="2000" u="sng" dirty="0"/>
              <a:t>دون التحقق من عمليات استخلاص الرسم عن البيع ويعيق كذلك كل مراقبة بعدية لتدبير سوق الجملة</a:t>
            </a:r>
            <a:r>
              <a:rPr lang="ar-MA" sz="2000" dirty="0"/>
              <a:t>.</a:t>
            </a:r>
          </a:p>
          <a:p>
            <a:pPr algn="just" rtl="1"/>
            <a:r>
              <a:rPr lang="ar-MA" sz="2000" b="1" dirty="0">
                <a:solidFill>
                  <a:schemeClr val="accent1">
                    <a:lumMod val="75000"/>
                  </a:schemeClr>
                </a:solidFill>
              </a:rPr>
              <a:t>اعتماد أوزان تقديرية في تحديد الرسم على البيع بناء على تصاريح المشترين </a:t>
            </a:r>
            <a:r>
              <a:rPr lang="ar-MA" sz="2000" dirty="0"/>
              <a:t>الذين لا يتوفرون على أي وثيقة تحدد نوع البضاعة ووزنها</a:t>
            </a:r>
            <a:r>
              <a:rPr lang="ar-MA" sz="2000" dirty="0" smtClean="0"/>
              <a:t>.</a:t>
            </a:r>
          </a:p>
          <a:p>
            <a:pPr algn="just" rtl="1"/>
            <a:r>
              <a:rPr lang="ar-MA" sz="2000" dirty="0" smtClean="0"/>
              <a:t>السماح بالولوج </a:t>
            </a:r>
            <a:r>
              <a:rPr lang="ar-MA" sz="2000" dirty="0"/>
              <a:t>إلى السوق للعموم في غياب أي ترخيص، خلافا </a:t>
            </a:r>
            <a:r>
              <a:rPr lang="ar-MA" sz="2000" dirty="0" smtClean="0"/>
              <a:t>للنظام </a:t>
            </a:r>
            <a:r>
              <a:rPr lang="ar-MA" sz="2000" dirty="0"/>
              <a:t>الداخلي للسوق، مما ينتج عنه اكتظاظ في السوق وانتشار الباعة بالتقسيط وبالتالي </a:t>
            </a:r>
            <a:r>
              <a:rPr lang="ar-MA" sz="2000" dirty="0" smtClean="0"/>
              <a:t>يتحول </a:t>
            </a:r>
            <a:r>
              <a:rPr lang="ar-MA" sz="2000" dirty="0"/>
              <a:t>سوق الجملة إلى </a:t>
            </a:r>
            <a:r>
              <a:rPr lang="ar-MA" sz="2000" b="1" dirty="0">
                <a:solidFill>
                  <a:schemeClr val="accent1">
                    <a:lumMod val="75000"/>
                  </a:schemeClr>
                </a:solidFill>
              </a:rPr>
              <a:t>سوق </a:t>
            </a:r>
            <a:r>
              <a:rPr lang="ar-MA" sz="2000" b="1" dirty="0" smtClean="0">
                <a:solidFill>
                  <a:schemeClr val="accent1">
                    <a:lumMod val="75000"/>
                  </a:schemeClr>
                </a:solidFill>
              </a:rPr>
              <a:t>عشوائي </a:t>
            </a:r>
            <a:r>
              <a:rPr lang="ar-MA" sz="2000" b="1" dirty="0" smtClean="0">
                <a:solidFill>
                  <a:schemeClr val="accent1">
                    <a:lumMod val="75000"/>
                  </a:schemeClr>
                </a:solidFill>
              </a:rPr>
              <a:t>بالتقسيط</a:t>
            </a:r>
            <a:r>
              <a:rPr lang="ar-MA" sz="2000" dirty="0" smtClean="0"/>
              <a:t>.</a:t>
            </a:r>
            <a:endParaRPr lang="ar-MA" sz="2000" dirty="0"/>
          </a:p>
          <a:p>
            <a:pPr algn="just" rtl="1"/>
            <a:endParaRPr lang="ar-MA" sz="1800" dirty="0" smtClean="0"/>
          </a:p>
          <a:p>
            <a:pPr algn="just" rtl="1"/>
            <a:endParaRPr lang="fr-FR" sz="1800" dirty="0"/>
          </a:p>
        </p:txBody>
      </p:sp>
    </p:spTree>
    <p:extLst>
      <p:ext uri="{BB962C8B-B14F-4D97-AF65-F5344CB8AC3E}">
        <p14:creationId xmlns:p14="http://schemas.microsoft.com/office/powerpoint/2010/main" val="1633435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69994" y="2540993"/>
            <a:ext cx="8202305" cy="980129"/>
          </a:xfrm>
        </p:spPr>
        <p:txBody>
          <a:bodyPr>
            <a:noAutofit/>
          </a:bodyPr>
          <a:lstStyle/>
          <a:p>
            <a:pPr marL="630238" indent="-630238" defTabSz="914400" rtl="1">
              <a:lnSpc>
                <a:spcPct val="100000"/>
              </a:lnSpc>
              <a:spcBef>
                <a:spcPts val="1013"/>
              </a:spcBef>
              <a:spcAft>
                <a:spcPts val="1013"/>
              </a:spcAft>
            </a:pPr>
            <a:r>
              <a:rPr lang="ar-MA" sz="4000" b="1" dirty="0" smtClean="0">
                <a:solidFill>
                  <a:schemeClr val="accent1">
                    <a:lumMod val="75000"/>
                  </a:schemeClr>
                </a:solidFill>
                <a:latin typeface="Century Schoolbook" pitchFamily="18" charset="0"/>
              </a:rPr>
              <a:t>5. </a:t>
            </a:r>
            <a:r>
              <a:rPr lang="ar-MA" sz="3200" b="1" dirty="0"/>
              <a:t>مرفق النقل الحضري بواسطة </a:t>
            </a:r>
            <a:r>
              <a:rPr lang="ar-MA" sz="3200" b="1" dirty="0" smtClean="0"/>
              <a:t>الحافلات ومرفق الوقوف </a:t>
            </a:r>
            <a:endParaRPr lang="ar-MA" sz="3200" b="1" dirty="0"/>
          </a:p>
        </p:txBody>
      </p:sp>
    </p:spTree>
    <p:extLst>
      <p:ext uri="{BB962C8B-B14F-4D97-AF65-F5344CB8AC3E}">
        <p14:creationId xmlns:p14="http://schemas.microsoft.com/office/powerpoint/2010/main" val="2478803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7"/>
            <a:ext cx="10515600" cy="307734"/>
          </a:xfrm>
        </p:spPr>
        <p:txBody>
          <a:bodyPr>
            <a:normAutofit fontScale="90000"/>
          </a:bodyPr>
          <a:lstStyle/>
          <a:p>
            <a:pPr algn="r" rtl="1"/>
            <a:r>
              <a:rPr lang="ar-MA" sz="3200" b="1" dirty="0"/>
              <a:t/>
            </a:r>
            <a:br>
              <a:rPr lang="ar-MA" sz="3200" b="1" dirty="0"/>
            </a:br>
            <a:r>
              <a:rPr lang="ar-MA" sz="3200" b="1" dirty="0" smtClean="0"/>
              <a:t>بعض </a:t>
            </a:r>
            <a:r>
              <a:rPr lang="ar-MA" sz="3200" b="1" dirty="0"/>
              <a:t>الخلاصات بالنسبة لمرفق النقل الحضري بواسطة </a:t>
            </a:r>
            <a:r>
              <a:rPr lang="ar-MA" sz="3200" b="1" dirty="0" smtClean="0"/>
              <a:t>الحافلات</a:t>
            </a:r>
            <a:r>
              <a:rPr lang="ar-MA" sz="3200" b="1" dirty="0"/>
              <a:t/>
            </a:r>
            <a:br>
              <a:rPr lang="ar-MA" sz="3200" b="1" dirty="0"/>
            </a:br>
            <a:endParaRPr lang="fr-FR" sz="3200" dirty="0"/>
          </a:p>
        </p:txBody>
      </p:sp>
      <p:sp>
        <p:nvSpPr>
          <p:cNvPr id="3" name="Espace réservé du contenu 2"/>
          <p:cNvSpPr>
            <a:spLocks noGrp="1"/>
          </p:cNvSpPr>
          <p:nvPr>
            <p:ph idx="1"/>
          </p:nvPr>
        </p:nvSpPr>
        <p:spPr>
          <a:xfrm>
            <a:off x="353683" y="1026543"/>
            <a:ext cx="11378241" cy="5615797"/>
          </a:xfrm>
        </p:spPr>
        <p:txBody>
          <a:bodyPr>
            <a:normAutofit/>
          </a:bodyPr>
          <a:lstStyle/>
          <a:p>
            <a:pPr algn="just" rtl="1"/>
            <a:r>
              <a:rPr lang="ar-MA" sz="2000" dirty="0" smtClean="0"/>
              <a:t>يطرح قطاع النقل الحضري إشكاليات </a:t>
            </a:r>
            <a:r>
              <a:rPr lang="ar-MA" sz="2000" dirty="0"/>
              <a:t>متعددة </a:t>
            </a:r>
            <a:r>
              <a:rPr lang="ar-MA" sz="2000" dirty="0" smtClean="0"/>
              <a:t>ذات </a:t>
            </a:r>
            <a:r>
              <a:rPr lang="ar-MA" sz="2000" dirty="0"/>
              <a:t>طبيعة تنظيمية </a:t>
            </a:r>
            <a:r>
              <a:rPr lang="ar-MA" sz="2000" dirty="0" smtClean="0"/>
              <a:t>وتقنية واجتماعية </a:t>
            </a:r>
            <a:r>
              <a:rPr lang="ar-MA" sz="2000" dirty="0"/>
              <a:t>واقتصادية ومالية وبيئية، بالنسبة لكافة الجماعات الترابية، وخاصة على مستوى </a:t>
            </a:r>
            <a:r>
              <a:rPr lang="ar-MA" sz="2000" dirty="0" smtClean="0"/>
              <a:t>الحواضر الكبرى والتجمعات الحضرية. </a:t>
            </a:r>
            <a:endParaRPr lang="ar-MA" sz="2000" dirty="0"/>
          </a:p>
          <a:p>
            <a:pPr algn="just" rtl="1"/>
            <a:r>
              <a:rPr lang="ar-MA" sz="2000" dirty="0" smtClean="0"/>
              <a:t>وقد مكن </a:t>
            </a:r>
            <a:r>
              <a:rPr lang="ar-MA" sz="2000" dirty="0"/>
              <a:t>التدبير </a:t>
            </a:r>
            <a:r>
              <a:rPr lang="ar-MA" sz="2000" dirty="0" smtClean="0"/>
              <a:t>المفوض، </a:t>
            </a:r>
            <a:r>
              <a:rPr lang="ar-MA" sz="2000" dirty="0"/>
              <a:t>في مجال النقل الحضري بواسطة </a:t>
            </a:r>
            <a:r>
              <a:rPr lang="ar-MA" sz="2000" dirty="0" smtClean="0"/>
              <a:t>الحافلات، من </a:t>
            </a:r>
            <a:r>
              <a:rPr lang="ar-MA" sz="2000" dirty="0"/>
              <a:t>سد الفراغ الذي خلفه عجز </a:t>
            </a:r>
            <a:r>
              <a:rPr lang="ar-MA" sz="2000" dirty="0" smtClean="0"/>
              <a:t>الوكالات </a:t>
            </a:r>
            <a:r>
              <a:rPr lang="ar-MA" sz="2000" dirty="0"/>
              <a:t>المستقلة الجماعية عن تأمين استمرارية هذه </a:t>
            </a:r>
            <a:r>
              <a:rPr lang="ar-MA" sz="2000" dirty="0" smtClean="0"/>
              <a:t>الخدمة.</a:t>
            </a:r>
            <a:endParaRPr lang="ar-MA" sz="2000" dirty="0" smtClean="0"/>
          </a:p>
          <a:p>
            <a:pPr algn="just" rtl="1"/>
            <a:r>
              <a:rPr lang="ar-MA" sz="2000" b="1" dirty="0" smtClean="0">
                <a:solidFill>
                  <a:schemeClr val="accent1">
                    <a:lumMod val="75000"/>
                  </a:schemeClr>
                </a:solidFill>
              </a:rPr>
              <a:t>غير أن اللجوء إلى التدبير المفوض يتم في </a:t>
            </a:r>
            <a:r>
              <a:rPr lang="ar-MA" sz="2000" b="1" dirty="0">
                <a:solidFill>
                  <a:schemeClr val="accent1">
                    <a:lumMod val="75000"/>
                  </a:schemeClr>
                </a:solidFill>
              </a:rPr>
              <a:t>غياب دراسات مسبقة ومخططات </a:t>
            </a:r>
            <a:r>
              <a:rPr lang="ar-MA" sz="2000" b="1" dirty="0" smtClean="0">
                <a:solidFill>
                  <a:schemeClr val="accent1">
                    <a:lumMod val="75000"/>
                  </a:schemeClr>
                </a:solidFill>
              </a:rPr>
              <a:t>للتنقلات </a:t>
            </a:r>
            <a:r>
              <a:rPr lang="ar-MA" sz="2000" b="1" dirty="0">
                <a:solidFill>
                  <a:schemeClr val="accent1">
                    <a:lumMod val="75000"/>
                  </a:schemeClr>
                </a:solidFill>
              </a:rPr>
              <a:t>الحضرية </a:t>
            </a:r>
            <a:r>
              <a:rPr lang="ar-MA" sz="2000" dirty="0"/>
              <a:t>تحدد حجم الحاجيات الراهنة </a:t>
            </a:r>
            <a:r>
              <a:rPr lang="ar-MA" sz="2000" dirty="0" smtClean="0"/>
              <a:t>والمستقبلية.</a:t>
            </a:r>
          </a:p>
          <a:p>
            <a:pPr algn="just" rtl="1"/>
            <a:r>
              <a:rPr lang="ar-MA" sz="2000" b="1" dirty="0" smtClean="0">
                <a:solidFill>
                  <a:schemeClr val="accent1">
                    <a:lumMod val="75000"/>
                  </a:schemeClr>
                </a:solidFill>
              </a:rPr>
              <a:t>لا </a:t>
            </a:r>
            <a:r>
              <a:rPr lang="ar-MA" sz="2000" b="1" dirty="0">
                <a:solidFill>
                  <a:schemeClr val="accent1">
                    <a:lumMod val="75000"/>
                  </a:schemeClr>
                </a:solidFill>
              </a:rPr>
              <a:t>تشير </a:t>
            </a:r>
            <a:r>
              <a:rPr lang="ar-MA" sz="2000" b="1" dirty="0" smtClean="0">
                <a:solidFill>
                  <a:schemeClr val="accent1">
                    <a:lumMod val="75000"/>
                  </a:schemeClr>
                </a:solidFill>
              </a:rPr>
              <a:t>العقود، </a:t>
            </a:r>
            <a:r>
              <a:rPr lang="ar-MA" sz="2000" b="1" dirty="0">
                <a:solidFill>
                  <a:schemeClr val="accent1">
                    <a:lumMod val="75000"/>
                  </a:schemeClr>
                </a:solidFill>
              </a:rPr>
              <a:t>ضمن المقتضيات المتعلقة بالتعريفات، إلى كيفيات تعديل التعريفة </a:t>
            </a:r>
            <a:r>
              <a:rPr lang="ar-MA" sz="2000" dirty="0"/>
              <a:t>بشكل يسمح بتقييم </a:t>
            </a:r>
            <a:r>
              <a:rPr lang="ar-MA" sz="2000" dirty="0" smtClean="0"/>
              <a:t>الانعكاسات الإيجابية </a:t>
            </a:r>
            <a:r>
              <a:rPr lang="ar-MA" sz="2000" dirty="0"/>
              <a:t>للزيادة في </a:t>
            </a:r>
            <a:r>
              <a:rPr lang="ar-MA" sz="2000" dirty="0" smtClean="0"/>
              <a:t>الإنتاجية والاقتصاد </a:t>
            </a:r>
            <a:r>
              <a:rPr lang="ar-MA" sz="2000" dirty="0"/>
              <a:t>في التكاليف، والناتجة عن تحسين التدبير والرفع من مردودية المرفق العام المفوض</a:t>
            </a:r>
            <a:r>
              <a:rPr lang="ar-MA" sz="2000" dirty="0" smtClean="0"/>
              <a:t>.</a:t>
            </a:r>
          </a:p>
          <a:p>
            <a:pPr algn="just" rtl="1"/>
            <a:endParaRPr lang="ar-MA" sz="2000" b="1" dirty="0" smtClean="0">
              <a:solidFill>
                <a:schemeClr val="accent1">
                  <a:lumMod val="75000"/>
                </a:schemeClr>
              </a:solidFill>
            </a:endParaRPr>
          </a:p>
          <a:p>
            <a:pPr algn="just" rtl="1"/>
            <a:r>
              <a:rPr lang="ar-MA" sz="2000" b="1" dirty="0" smtClean="0">
                <a:solidFill>
                  <a:schemeClr val="accent1">
                    <a:lumMod val="75000"/>
                  </a:schemeClr>
                </a:solidFill>
              </a:rPr>
              <a:t>لا </a:t>
            </a:r>
            <a:r>
              <a:rPr lang="ar-MA" sz="2000" b="1" dirty="0" smtClean="0">
                <a:solidFill>
                  <a:schemeClr val="accent1">
                    <a:lumMod val="75000"/>
                  </a:schemeClr>
                </a:solidFill>
              </a:rPr>
              <a:t>يتم إنجاز التجهيزات </a:t>
            </a:r>
            <a:r>
              <a:rPr lang="ar-MA" sz="2000" b="1" dirty="0">
                <a:solidFill>
                  <a:schemeClr val="accent1">
                    <a:lumMod val="75000"/>
                  </a:schemeClr>
                </a:solidFill>
              </a:rPr>
              <a:t>الضرورية لجودة الخدمة </a:t>
            </a:r>
            <a:r>
              <a:rPr lang="ar-MA" sz="2000" b="1" dirty="0" smtClean="0">
                <a:solidFill>
                  <a:schemeClr val="accent1">
                    <a:lumMod val="75000"/>
                  </a:schemeClr>
                </a:solidFill>
              </a:rPr>
              <a:t>والسلامة </a:t>
            </a:r>
            <a:r>
              <a:rPr lang="ar-MA" sz="2000" b="1" dirty="0">
                <a:solidFill>
                  <a:schemeClr val="accent1">
                    <a:lumMod val="75000"/>
                  </a:schemeClr>
                </a:solidFill>
              </a:rPr>
              <a:t>الطرقية المنصوص عليها في دفاتر </a:t>
            </a:r>
            <a:r>
              <a:rPr lang="ar-MA" sz="2000" b="1" dirty="0" smtClean="0">
                <a:solidFill>
                  <a:schemeClr val="accent1">
                    <a:lumMod val="75000"/>
                  </a:schemeClr>
                </a:solidFill>
              </a:rPr>
              <a:t>التحملات</a:t>
            </a:r>
            <a:r>
              <a:rPr lang="ar-MA" sz="2000" dirty="0" smtClean="0"/>
              <a:t>. كمحطات </a:t>
            </a:r>
            <a:r>
              <a:rPr lang="ar-MA" sz="2000" dirty="0"/>
              <a:t>الوقوف والمرائب المناسبة </a:t>
            </a:r>
            <a:r>
              <a:rPr lang="ar-MA" sz="2000" dirty="0" smtClean="0"/>
              <a:t>والأماكن </a:t>
            </a:r>
            <a:r>
              <a:rPr lang="ar-MA" sz="2000" dirty="0"/>
              <a:t>الواقية. </a:t>
            </a:r>
            <a:r>
              <a:rPr lang="ar-MA" sz="2000" dirty="0" smtClean="0"/>
              <a:t>وعادة </a:t>
            </a:r>
            <a:r>
              <a:rPr lang="ar-MA" sz="2000" dirty="0"/>
              <a:t>ما تتذرع الشركات المفوض إليها بعدم توفر الوعاء العقاري </a:t>
            </a:r>
            <a:r>
              <a:rPr lang="ar-MA" sz="2000" dirty="0" smtClean="0"/>
              <a:t>اللازم لذلك.</a:t>
            </a:r>
          </a:p>
          <a:p>
            <a:pPr algn="just" rtl="1"/>
            <a:r>
              <a:rPr lang="ar-MA" sz="2000" b="1" dirty="0" smtClean="0">
                <a:solidFill>
                  <a:schemeClr val="accent1">
                    <a:lumMod val="75000"/>
                  </a:schemeClr>
                </a:solidFill>
              </a:rPr>
              <a:t>لا تنجز </a:t>
            </a:r>
            <a:r>
              <a:rPr lang="ar-MA" sz="2000" b="1" dirty="0">
                <a:solidFill>
                  <a:schemeClr val="accent1">
                    <a:lumMod val="75000"/>
                  </a:schemeClr>
                </a:solidFill>
              </a:rPr>
              <a:t>الشركات المفوض إليها برنامج </a:t>
            </a:r>
            <a:r>
              <a:rPr lang="ar-MA" sz="2000" b="1" dirty="0" smtClean="0">
                <a:solidFill>
                  <a:schemeClr val="accent1">
                    <a:lumMod val="75000"/>
                  </a:schemeClr>
                </a:solidFill>
              </a:rPr>
              <a:t>الاستثمار </a:t>
            </a:r>
            <a:r>
              <a:rPr lang="ar-MA" sz="2000" b="1" dirty="0">
                <a:solidFill>
                  <a:schemeClr val="accent1">
                    <a:lumMod val="75000"/>
                  </a:schemeClr>
                </a:solidFill>
              </a:rPr>
              <a:t>التعاقدي </a:t>
            </a:r>
            <a:r>
              <a:rPr lang="ar-MA" sz="2000" b="1" dirty="0" smtClean="0">
                <a:solidFill>
                  <a:schemeClr val="accent1">
                    <a:lumMod val="75000"/>
                  </a:schemeClr>
                </a:solidFill>
              </a:rPr>
              <a:t>إلا جزئيا</a:t>
            </a:r>
            <a:r>
              <a:rPr lang="ar-MA" sz="2000" dirty="0" smtClean="0"/>
              <a:t>، </a:t>
            </a:r>
            <a:r>
              <a:rPr lang="ar-MA" sz="2000" dirty="0"/>
              <a:t>مما </a:t>
            </a:r>
            <a:r>
              <a:rPr lang="ar-MA" sz="2000" dirty="0" smtClean="0"/>
              <a:t>ينتج </a:t>
            </a:r>
            <a:r>
              <a:rPr lang="ar-MA" sz="2000" dirty="0"/>
              <a:t>عنه </a:t>
            </a:r>
            <a:r>
              <a:rPr lang="ar-MA" sz="2000" dirty="0" smtClean="0"/>
              <a:t>اختلالات </a:t>
            </a:r>
            <a:r>
              <a:rPr lang="ar-MA" sz="2000" dirty="0"/>
              <a:t>جوهرية تطال التوازن العام </a:t>
            </a:r>
            <a:r>
              <a:rPr lang="ar-MA" sz="2000" dirty="0" smtClean="0"/>
              <a:t>للعقود.</a:t>
            </a:r>
          </a:p>
          <a:p>
            <a:pPr algn="just" rtl="1"/>
            <a:r>
              <a:rPr lang="ar-MA" sz="2000" b="1" dirty="0">
                <a:solidFill>
                  <a:schemeClr val="accent1">
                    <a:lumMod val="75000"/>
                  </a:schemeClr>
                </a:solidFill>
              </a:rPr>
              <a:t>غياب </a:t>
            </a:r>
            <a:r>
              <a:rPr lang="ar-MA" sz="2000" b="1" dirty="0" smtClean="0">
                <a:solidFill>
                  <a:schemeClr val="accent1">
                    <a:lumMod val="75000"/>
                  </a:schemeClr>
                </a:solidFill>
              </a:rPr>
              <a:t>عمليات </a:t>
            </a:r>
            <a:r>
              <a:rPr lang="ar-MA" sz="2000" b="1" dirty="0">
                <a:solidFill>
                  <a:schemeClr val="accent1">
                    <a:lumMod val="75000"/>
                  </a:schemeClr>
                </a:solidFill>
              </a:rPr>
              <a:t>مراقبة وتتبع تنفيذ </a:t>
            </a:r>
            <a:r>
              <a:rPr lang="ar-MA" sz="2000" b="1" dirty="0" smtClean="0">
                <a:solidFill>
                  <a:schemeClr val="accent1">
                    <a:lumMod val="75000"/>
                  </a:schemeClr>
                </a:solidFill>
              </a:rPr>
              <a:t>العقود</a:t>
            </a:r>
            <a:r>
              <a:rPr lang="ar-MA" sz="2000" dirty="0" smtClean="0"/>
              <a:t>، يؤثر </a:t>
            </a:r>
            <a:r>
              <a:rPr lang="ar-MA" sz="2000" dirty="0"/>
              <a:t>سلبا على استمرارية وجودة </a:t>
            </a:r>
            <a:r>
              <a:rPr lang="ar-MA" sz="2000" dirty="0" smtClean="0"/>
              <a:t>الخدمات.</a:t>
            </a:r>
          </a:p>
          <a:p>
            <a:pPr algn="just" rtl="1"/>
            <a:r>
              <a:rPr lang="ar-MA" sz="2000" b="1" dirty="0" smtClean="0">
                <a:solidFill>
                  <a:schemeClr val="accent1">
                    <a:lumMod val="75000"/>
                  </a:schemeClr>
                </a:solidFill>
              </a:rPr>
              <a:t>لا </a:t>
            </a:r>
            <a:r>
              <a:rPr lang="ar-MA" sz="2000" b="1" dirty="0">
                <a:solidFill>
                  <a:schemeClr val="accent1">
                    <a:lumMod val="75000"/>
                  </a:schemeClr>
                </a:solidFill>
              </a:rPr>
              <a:t>تتوفر الشركات المفوض إليها على أنظمة معلوماتية </a:t>
            </a:r>
            <a:r>
              <a:rPr lang="ar-MA" sz="2000" b="1" dirty="0" smtClean="0">
                <a:solidFill>
                  <a:schemeClr val="accent1">
                    <a:lumMod val="75000"/>
                  </a:schemeClr>
                </a:solidFill>
              </a:rPr>
              <a:t>مندمجة</a:t>
            </a:r>
            <a:r>
              <a:rPr lang="ar-MA" sz="2000" dirty="0"/>
              <a:t>، من شأنها تمكين السلطة المفوضة من المعلومات الشاملة حول حجم </a:t>
            </a:r>
            <a:r>
              <a:rPr lang="ar-MA" sz="2000" dirty="0" smtClean="0"/>
              <a:t>النشاط </a:t>
            </a:r>
            <a:r>
              <a:rPr lang="ar-MA" sz="2000" dirty="0" smtClean="0"/>
              <a:t>(عدد المستعملين </a:t>
            </a:r>
            <a:r>
              <a:rPr lang="ar-MA" sz="2000" dirty="0"/>
              <a:t>حسب الخطوط وحسب </a:t>
            </a:r>
            <a:r>
              <a:rPr lang="ar-MA" sz="2000" dirty="0" smtClean="0"/>
              <a:t>الحافلات </a:t>
            </a:r>
            <a:r>
              <a:rPr lang="ar-MA" sz="2000" dirty="0"/>
              <a:t>ومعطيات حول مبيعات التذاكر</a:t>
            </a:r>
            <a:r>
              <a:rPr lang="ar-MA" sz="2000" dirty="0" smtClean="0"/>
              <a:t>...) </a:t>
            </a:r>
            <a:r>
              <a:rPr lang="ar-MA" sz="2000" dirty="0"/>
              <a:t>ومستوى نجاعة </a:t>
            </a:r>
            <a:r>
              <a:rPr lang="ar-MA" sz="2000" dirty="0" smtClean="0"/>
              <a:t>الأداء (السرعة </a:t>
            </a:r>
            <a:r>
              <a:rPr lang="ar-MA" sz="2000" dirty="0"/>
              <a:t>والوتيرة واستمرارية </a:t>
            </a:r>
            <a:r>
              <a:rPr lang="ar-MA" sz="2000" dirty="0" smtClean="0"/>
              <a:t>المرفق) وحول </a:t>
            </a:r>
            <a:r>
              <a:rPr lang="ar-MA" sz="2000" dirty="0"/>
              <a:t>التتبع التقني </a:t>
            </a:r>
            <a:r>
              <a:rPr lang="ar-MA" sz="2000" dirty="0" smtClean="0"/>
              <a:t>للحافلات.</a:t>
            </a:r>
          </a:p>
          <a:p>
            <a:pPr algn="just" rtl="1"/>
            <a:endParaRPr lang="fr-FR" sz="2000" dirty="0"/>
          </a:p>
        </p:txBody>
      </p:sp>
    </p:spTree>
    <p:extLst>
      <p:ext uri="{BB962C8B-B14F-4D97-AF65-F5344CB8AC3E}">
        <p14:creationId xmlns:p14="http://schemas.microsoft.com/office/powerpoint/2010/main" val="530266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7"/>
            <a:ext cx="10515600" cy="307734"/>
          </a:xfrm>
        </p:spPr>
        <p:txBody>
          <a:bodyPr>
            <a:normAutofit fontScale="90000"/>
          </a:bodyPr>
          <a:lstStyle/>
          <a:p>
            <a:pPr algn="r" rtl="1"/>
            <a:r>
              <a:rPr lang="ar-MA" sz="3200" b="1" dirty="0"/>
              <a:t/>
            </a:r>
            <a:br>
              <a:rPr lang="ar-MA" sz="3200" b="1" dirty="0"/>
            </a:br>
            <a:r>
              <a:rPr lang="ar-MA" sz="3200" b="1" dirty="0" smtClean="0"/>
              <a:t>بعض </a:t>
            </a:r>
            <a:r>
              <a:rPr lang="ar-MA" sz="3200" b="1" dirty="0"/>
              <a:t>الخلاصات بالنسبة لمرفق </a:t>
            </a:r>
            <a:r>
              <a:rPr lang="ar-MA" sz="3200" b="1" dirty="0" smtClean="0"/>
              <a:t>الوقوف</a:t>
            </a:r>
            <a:r>
              <a:rPr lang="ar-MA" sz="3200" b="1" dirty="0"/>
              <a:t/>
            </a:r>
            <a:br>
              <a:rPr lang="ar-MA" sz="3200" b="1" dirty="0"/>
            </a:br>
            <a:endParaRPr lang="fr-FR" sz="3200" dirty="0"/>
          </a:p>
        </p:txBody>
      </p:sp>
      <p:sp>
        <p:nvSpPr>
          <p:cNvPr id="3" name="Espace réservé du contenu 2"/>
          <p:cNvSpPr>
            <a:spLocks noGrp="1"/>
          </p:cNvSpPr>
          <p:nvPr>
            <p:ph idx="1"/>
          </p:nvPr>
        </p:nvSpPr>
        <p:spPr>
          <a:xfrm>
            <a:off x="177421" y="996287"/>
            <a:ext cx="12014579" cy="5759354"/>
          </a:xfrm>
        </p:spPr>
        <p:txBody>
          <a:bodyPr>
            <a:noAutofit/>
          </a:bodyPr>
          <a:lstStyle/>
          <a:p>
            <a:pPr algn="just" rtl="1"/>
            <a:r>
              <a:rPr lang="ar-MA" sz="1800" b="1" dirty="0">
                <a:solidFill>
                  <a:schemeClr val="accent1">
                    <a:lumMod val="75000"/>
                  </a:schemeClr>
                </a:solidFill>
              </a:rPr>
              <a:t>غياب </a:t>
            </a:r>
            <a:r>
              <a:rPr lang="ar-MA" sz="1800" b="1" dirty="0" smtClean="0">
                <a:solidFill>
                  <a:schemeClr val="accent1">
                    <a:lumMod val="75000"/>
                  </a:schemeClr>
                </a:solidFill>
              </a:rPr>
              <a:t>مخطط </a:t>
            </a:r>
            <a:r>
              <a:rPr lang="ar-MA" sz="1800" b="1" dirty="0">
                <a:solidFill>
                  <a:schemeClr val="accent1">
                    <a:lumMod val="75000"/>
                  </a:schemeClr>
                </a:solidFill>
              </a:rPr>
              <a:t>للتنقلات الحضرية </a:t>
            </a:r>
            <a:r>
              <a:rPr lang="ar-MA" sz="1800" dirty="0" smtClean="0"/>
              <a:t>وفي حالة وجوده لا </a:t>
            </a:r>
            <a:r>
              <a:rPr lang="ar-MA" sz="1800" dirty="0"/>
              <a:t>يتم تحيينه </a:t>
            </a:r>
            <a:r>
              <a:rPr lang="ar-MA" sz="1800" dirty="0" smtClean="0"/>
              <a:t>رغم أنه لا يطابق </a:t>
            </a:r>
            <a:r>
              <a:rPr lang="ar-MA" sz="1800" dirty="0"/>
              <a:t>الوضع الحالي للمدينة من حيث التطور العمراني وحجم التنقلات الحضرية، والتشوير والسير </a:t>
            </a:r>
            <a:r>
              <a:rPr lang="ar-MA" sz="1800" dirty="0" smtClean="0"/>
              <a:t>والجولان </a:t>
            </a:r>
            <a:r>
              <a:rPr lang="ar-MA" sz="1800" b="1" dirty="0" smtClean="0">
                <a:solidFill>
                  <a:schemeClr val="accent1">
                    <a:lumMod val="75000"/>
                  </a:schemeClr>
                </a:solidFill>
              </a:rPr>
              <a:t>وغياب مخطط </a:t>
            </a:r>
            <a:r>
              <a:rPr lang="ar-MA" sz="1800" b="1" dirty="0">
                <a:solidFill>
                  <a:schemeClr val="accent1">
                    <a:lumMod val="75000"/>
                  </a:schemeClr>
                </a:solidFill>
              </a:rPr>
              <a:t>مديري </a:t>
            </a:r>
            <a:r>
              <a:rPr lang="ar-MA" sz="1800" b="1" dirty="0" smtClean="0">
                <a:solidFill>
                  <a:schemeClr val="accent1">
                    <a:lumMod val="75000"/>
                  </a:schemeClr>
                </a:solidFill>
              </a:rPr>
              <a:t>لمرفق </a:t>
            </a:r>
            <a:r>
              <a:rPr lang="ar-MA" sz="1800" b="1" dirty="0">
                <a:solidFill>
                  <a:schemeClr val="accent1">
                    <a:lumMod val="75000"/>
                  </a:schemeClr>
                </a:solidFill>
              </a:rPr>
              <a:t>الوقوف </a:t>
            </a:r>
            <a:r>
              <a:rPr lang="ar-MA" sz="1800" dirty="0"/>
              <a:t>يحدد حجم العرض والطلب على مواقف </a:t>
            </a:r>
            <a:r>
              <a:rPr lang="ar-MA" sz="1800" dirty="0" smtClean="0"/>
              <a:t>الركن</a:t>
            </a:r>
            <a:r>
              <a:rPr lang="ar-MA" sz="1800" dirty="0"/>
              <a:t> </a:t>
            </a:r>
            <a:r>
              <a:rPr lang="ar-MA" sz="1800" b="1" dirty="0" smtClean="0">
                <a:solidFill>
                  <a:schemeClr val="accent1">
                    <a:lumMod val="75000"/>
                  </a:schemeClr>
                </a:solidFill>
              </a:rPr>
              <a:t>وعدم اتخاذ القرارات التي تنظم السير </a:t>
            </a:r>
            <a:r>
              <a:rPr lang="ar-MA" sz="1800" b="1" dirty="0">
                <a:solidFill>
                  <a:schemeClr val="accent1">
                    <a:lumMod val="75000"/>
                  </a:schemeClr>
                </a:solidFill>
              </a:rPr>
              <a:t>والجولان وشروط وأماكن </a:t>
            </a:r>
            <a:r>
              <a:rPr lang="ar-MA" sz="1800" b="1" dirty="0" smtClean="0">
                <a:solidFill>
                  <a:schemeClr val="accent1">
                    <a:lumMod val="75000"/>
                  </a:schemeClr>
                </a:solidFill>
              </a:rPr>
              <a:t>الوقوف</a:t>
            </a:r>
            <a:r>
              <a:rPr lang="ar-MA" sz="1800" dirty="0" smtClean="0"/>
              <a:t>.</a:t>
            </a:r>
            <a:endParaRPr lang="ar-MA" sz="1800" dirty="0"/>
          </a:p>
          <a:p>
            <a:pPr algn="just" rtl="1"/>
            <a:r>
              <a:rPr lang="ar-MA" sz="1800" b="1" dirty="0" smtClean="0"/>
              <a:t>بالنسبة لشركات التنمية المحلية تم تسجيل: </a:t>
            </a:r>
            <a:r>
              <a:rPr lang="ar-MA" sz="1800" b="1" dirty="0" smtClean="0">
                <a:solidFill>
                  <a:schemeClr val="accent1">
                    <a:lumMod val="75000"/>
                  </a:schemeClr>
                </a:solidFill>
              </a:rPr>
              <a:t>قصور </a:t>
            </a:r>
            <a:r>
              <a:rPr lang="ar-MA" sz="1800" b="1" dirty="0">
                <a:solidFill>
                  <a:schemeClr val="accent1">
                    <a:lumMod val="75000"/>
                  </a:schemeClr>
                </a:solidFill>
              </a:rPr>
              <a:t>دور أجهزة الحكامة المقرون بضعف </a:t>
            </a:r>
            <a:r>
              <a:rPr lang="ar-MA" sz="1800" b="1" dirty="0" smtClean="0">
                <a:solidFill>
                  <a:schemeClr val="accent1">
                    <a:lumMod val="75000"/>
                  </a:schemeClr>
                </a:solidFill>
              </a:rPr>
              <a:t>التنظيم</a:t>
            </a:r>
          </a:p>
          <a:p>
            <a:pPr algn="just" rtl="1"/>
            <a:endParaRPr lang="ar-MA" sz="1800" dirty="0"/>
          </a:p>
          <a:p>
            <a:pPr algn="just" rtl="1"/>
            <a:r>
              <a:rPr lang="ar-MA" sz="1800" b="1" dirty="0" smtClean="0">
                <a:solidFill>
                  <a:schemeClr val="accent1">
                    <a:lumMod val="75000"/>
                  </a:schemeClr>
                </a:solidFill>
              </a:rPr>
              <a:t>وضعية </a:t>
            </a:r>
            <a:r>
              <a:rPr lang="ar-MA" sz="1800" b="1" dirty="0">
                <a:solidFill>
                  <a:schemeClr val="accent1">
                    <a:lumMod val="75000"/>
                  </a:schemeClr>
                </a:solidFill>
              </a:rPr>
              <a:t>مالية محاسباتية مركبة </a:t>
            </a:r>
            <a:r>
              <a:rPr lang="ar-MA" sz="1800" dirty="0" smtClean="0"/>
              <a:t>تتسم ب</a:t>
            </a:r>
            <a:r>
              <a:rPr lang="ar-MA" sz="1800" dirty="0" smtClean="0">
                <a:solidFill>
                  <a:schemeClr val="dk1"/>
                </a:solidFill>
              </a:rPr>
              <a:t>انخفاض </a:t>
            </a:r>
            <a:r>
              <a:rPr lang="ar-MA" sz="1800" dirty="0">
                <a:solidFill>
                  <a:schemeClr val="dk1"/>
                </a:solidFill>
              </a:rPr>
              <a:t>كبير في رقم </a:t>
            </a:r>
            <a:r>
              <a:rPr lang="ar-MA" sz="1800" dirty="0" smtClean="0">
                <a:solidFill>
                  <a:schemeClr val="dk1"/>
                </a:solidFill>
              </a:rPr>
              <a:t>المعاملات، وخسائر </a:t>
            </a:r>
            <a:r>
              <a:rPr lang="ar-MA" sz="1800" dirty="0">
                <a:solidFill>
                  <a:schemeClr val="dk1"/>
                </a:solidFill>
              </a:rPr>
              <a:t>مالية صافية متوالية</a:t>
            </a:r>
            <a:r>
              <a:rPr lang="ar-MA" sz="1800" dirty="0" smtClean="0">
                <a:solidFill>
                  <a:schemeClr val="dk1"/>
                </a:solidFill>
              </a:rPr>
              <a:t>، وتدهور </a:t>
            </a:r>
            <a:r>
              <a:rPr lang="ar-MA" sz="1800" dirty="0">
                <a:solidFill>
                  <a:schemeClr val="dk1"/>
                </a:solidFill>
              </a:rPr>
              <a:t>كبير وسلبي في الأداء</a:t>
            </a:r>
            <a:r>
              <a:rPr lang="ar-MA" sz="1800" dirty="0" smtClean="0">
                <a:solidFill>
                  <a:schemeClr val="dk1"/>
                </a:solidFill>
              </a:rPr>
              <a:t>، مما </a:t>
            </a:r>
            <a:r>
              <a:rPr lang="ar-MA" sz="1800" dirty="0">
                <a:solidFill>
                  <a:schemeClr val="dk1"/>
                </a:solidFill>
              </a:rPr>
              <a:t>انعكس على قدرة التمويل الذاتي التي ظلت سلبية، </a:t>
            </a:r>
            <a:r>
              <a:rPr lang="ar-MA" sz="1800" dirty="0" smtClean="0">
                <a:solidFill>
                  <a:schemeClr val="dk1"/>
                </a:solidFill>
              </a:rPr>
              <a:t>فضلا </a:t>
            </a:r>
            <a:r>
              <a:rPr lang="ar-MA" sz="1800" dirty="0">
                <a:solidFill>
                  <a:schemeClr val="dk1"/>
                </a:solidFill>
              </a:rPr>
              <a:t>عن </a:t>
            </a:r>
            <a:r>
              <a:rPr lang="ar-SA" sz="1800" dirty="0">
                <a:solidFill>
                  <a:schemeClr val="dk1"/>
                </a:solidFill>
              </a:rPr>
              <a:t>انخفاض </a:t>
            </a:r>
            <a:r>
              <a:rPr lang="ar-MA" sz="1800" dirty="0" smtClean="0">
                <a:solidFill>
                  <a:schemeClr val="dk1"/>
                </a:solidFill>
              </a:rPr>
              <a:t>ال</a:t>
            </a:r>
            <a:r>
              <a:rPr lang="ar-SA" sz="1800" dirty="0" smtClean="0">
                <a:solidFill>
                  <a:schemeClr val="dk1"/>
                </a:solidFill>
              </a:rPr>
              <a:t>مساهمات </a:t>
            </a:r>
            <a:r>
              <a:rPr lang="ar-SA" sz="1800" dirty="0">
                <a:solidFill>
                  <a:schemeClr val="dk1"/>
                </a:solidFill>
              </a:rPr>
              <a:t>المقدمة من </a:t>
            </a:r>
            <a:r>
              <a:rPr lang="ar-MA" sz="1800" dirty="0">
                <a:solidFill>
                  <a:schemeClr val="dk1"/>
                </a:solidFill>
              </a:rPr>
              <a:t>طرف </a:t>
            </a:r>
            <a:r>
              <a:rPr lang="ar-MA" sz="1800" dirty="0" smtClean="0">
                <a:solidFill>
                  <a:schemeClr val="dk1"/>
                </a:solidFill>
              </a:rPr>
              <a:t>ال</a:t>
            </a:r>
            <a:r>
              <a:rPr lang="ar-SA" sz="1800" dirty="0" smtClean="0">
                <a:solidFill>
                  <a:schemeClr val="dk1"/>
                </a:solidFill>
              </a:rPr>
              <a:t>مساهمي</a:t>
            </a:r>
            <a:r>
              <a:rPr lang="ar-MA" sz="1800" dirty="0" smtClean="0">
                <a:solidFill>
                  <a:schemeClr val="dk1"/>
                </a:solidFill>
              </a:rPr>
              <a:t>ن.</a:t>
            </a:r>
            <a:endParaRPr lang="fr-FR" sz="1800" dirty="0">
              <a:solidFill>
                <a:schemeClr val="dk1"/>
              </a:solidFill>
            </a:endParaRPr>
          </a:p>
          <a:p>
            <a:pPr algn="just" rtl="1"/>
            <a:r>
              <a:rPr lang="ar-MA" sz="1800" b="1" dirty="0" smtClean="0">
                <a:solidFill>
                  <a:schemeClr val="accent1">
                    <a:lumMod val="75000"/>
                  </a:schemeClr>
                </a:solidFill>
              </a:rPr>
              <a:t>عدم نجاعة نمط الاستغلال </a:t>
            </a:r>
            <a:r>
              <a:rPr lang="ar-MA" sz="1800" dirty="0" smtClean="0"/>
              <a:t>إذ يتم اختيار محيط الوقوف في </a:t>
            </a:r>
            <a:r>
              <a:rPr lang="ar-MA" sz="1800" dirty="0"/>
              <a:t>غياب أي دراسة </a:t>
            </a:r>
            <a:r>
              <a:rPr lang="ar-MA" sz="1800" dirty="0" smtClean="0"/>
              <a:t>للعرض </a:t>
            </a:r>
            <a:r>
              <a:rPr lang="ar-MA" sz="1800" dirty="0"/>
              <a:t>والطلب على مواقف الركن </a:t>
            </a:r>
            <a:r>
              <a:rPr lang="ar-MA" sz="1800" dirty="0" smtClean="0"/>
              <a:t>وفي غياب أي </a:t>
            </a:r>
            <a:r>
              <a:rPr lang="ar-MA" sz="1800" dirty="0"/>
              <a:t>تخطيط للتنقلات الحضرية ولقطاع الوقوف.</a:t>
            </a:r>
          </a:p>
          <a:p>
            <a:pPr algn="just" rtl="1"/>
            <a:r>
              <a:rPr lang="ar-MA" sz="1800" dirty="0" smtClean="0"/>
              <a:t>تعليق </a:t>
            </a:r>
            <a:r>
              <a:rPr lang="ar-MA" sz="1800" dirty="0"/>
              <a:t>العمل </a:t>
            </a:r>
            <a:r>
              <a:rPr lang="ar-MA" sz="1800" dirty="0" smtClean="0"/>
              <a:t>بالقرارات المنظمة </a:t>
            </a:r>
            <a:r>
              <a:rPr lang="ar-MA" sz="1800" dirty="0"/>
              <a:t>للوقوف، في غياب أي إجراء بديل، </a:t>
            </a:r>
            <a:r>
              <a:rPr lang="ar-MA" sz="1800" dirty="0" smtClean="0"/>
              <a:t>انعكس </a:t>
            </a:r>
            <a:r>
              <a:rPr lang="ar-MA" sz="1800" dirty="0"/>
              <a:t>على استغلال </a:t>
            </a:r>
            <a:r>
              <a:rPr lang="ar-MA" sz="1800" dirty="0" smtClean="0"/>
              <a:t>الشركات </a:t>
            </a:r>
            <a:r>
              <a:rPr lang="ar-MA" sz="1800" dirty="0"/>
              <a:t>واستخلاص حقوق </a:t>
            </a:r>
            <a:r>
              <a:rPr lang="ar-MA" sz="1800" dirty="0" smtClean="0"/>
              <a:t>الركن.</a:t>
            </a:r>
            <a:endParaRPr lang="ar-MA" sz="1800" dirty="0"/>
          </a:p>
          <a:p>
            <a:pPr marL="192877" lvl="2" algn="just" rtl="1">
              <a:spcBef>
                <a:spcPts val="844"/>
              </a:spcBef>
            </a:pPr>
            <a:r>
              <a:rPr lang="ar-MA" sz="1800" b="1" dirty="0"/>
              <a:t>بالنسبة </a:t>
            </a:r>
            <a:r>
              <a:rPr lang="ar-MA" sz="1800" b="1" dirty="0" smtClean="0"/>
              <a:t>لشركة التدبير المفوض </a:t>
            </a:r>
            <a:r>
              <a:rPr lang="ar-MA" sz="1800" b="1" dirty="0"/>
              <a:t>تم تسجيل </a:t>
            </a:r>
            <a:r>
              <a:rPr lang="ar-MA" sz="1800" b="1" dirty="0" smtClean="0">
                <a:solidFill>
                  <a:schemeClr val="accent1">
                    <a:lumMod val="75000"/>
                  </a:schemeClr>
                </a:solidFill>
              </a:rPr>
              <a:t>التباين </a:t>
            </a:r>
            <a:r>
              <a:rPr lang="ar-MA" sz="1800" b="1" dirty="0">
                <a:solidFill>
                  <a:schemeClr val="accent1">
                    <a:lumMod val="75000"/>
                  </a:schemeClr>
                </a:solidFill>
              </a:rPr>
              <a:t>بين خطة العمل والمنجزات: </a:t>
            </a:r>
            <a:r>
              <a:rPr lang="ar-MA" sz="1800" dirty="0"/>
              <a:t>إذ أن نسبة الاستغلال المحققة لا تتجاوز 4,8% في حين أن النسبة التقديرية 48%. كما أن معدل الربح الداخلي المحقق لا يفوق 5% في حين أنه قدر في 10% إلى 12%، مع تسجيل غياب أي استراتيجية للتسويق والتواصل حول </a:t>
            </a:r>
            <a:r>
              <a:rPr lang="ar-MA" sz="1800" dirty="0" smtClean="0"/>
              <a:t>العروض</a:t>
            </a:r>
            <a:r>
              <a:rPr lang="ar-MA" sz="1800" dirty="0" smtClean="0"/>
              <a:t>.</a:t>
            </a:r>
            <a:endParaRPr lang="ar-MA" sz="1800" dirty="0" smtClean="0"/>
          </a:p>
          <a:p>
            <a:pPr algn="just" rtl="1"/>
            <a:endParaRPr lang="fr-FR" sz="1800" dirty="0"/>
          </a:p>
        </p:txBody>
      </p:sp>
    </p:spTree>
    <p:extLst>
      <p:ext uri="{BB962C8B-B14F-4D97-AF65-F5344CB8AC3E}">
        <p14:creationId xmlns:p14="http://schemas.microsoft.com/office/powerpoint/2010/main" val="2281029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89510" y="1160057"/>
            <a:ext cx="6416119" cy="946849"/>
          </a:xfrm>
        </p:spPr>
        <p:txBody>
          <a:bodyPr>
            <a:noAutofit/>
          </a:bodyPr>
          <a:lstStyle/>
          <a:p>
            <a:pPr rtl="1"/>
            <a:r>
              <a:rPr lang="ar-MA" sz="3040" b="1" dirty="0" smtClean="0">
                <a:solidFill>
                  <a:srgbClr val="92D050"/>
                </a:solidFill>
                <a:latin typeface="Century Schoolbook" pitchFamily="18" charset="0"/>
                <a:ea typeface="+mn-ea"/>
                <a:cs typeface="Arial" panose="020B0604020202020204" pitchFamily="34" charset="0"/>
              </a:rPr>
              <a:t>ثالثا:</a:t>
            </a:r>
            <a:r>
              <a:rPr lang="ar-MA" sz="3040" b="1" dirty="0" smtClean="0">
                <a:solidFill>
                  <a:srgbClr val="5B9BD5">
                    <a:lumMod val="75000"/>
                  </a:srgbClr>
                </a:solidFill>
                <a:latin typeface="Century Schoolbook" pitchFamily="18" charset="0"/>
                <a:ea typeface="+mn-ea"/>
                <a:cs typeface="Arial" panose="020B0604020202020204" pitchFamily="34" charset="0"/>
              </a:rPr>
              <a:t> </a:t>
            </a:r>
            <a:r>
              <a:rPr lang="ar-MA" sz="3200" b="1" dirty="0" smtClean="0">
                <a:solidFill>
                  <a:schemeClr val="tx1">
                    <a:lumMod val="65000"/>
                    <a:lumOff val="35000"/>
                  </a:schemeClr>
                </a:solidFill>
                <a:latin typeface="Century Schoolbook" pitchFamily="18" charset="0"/>
              </a:rPr>
              <a:t>الآفاق الاستشرافية</a:t>
            </a:r>
            <a:endParaRPr lang="fr-FR" sz="3200" b="1" dirty="0">
              <a:solidFill>
                <a:schemeClr val="tx1">
                  <a:lumMod val="65000"/>
                  <a:lumOff val="35000"/>
                </a:schemeClr>
              </a:solidFill>
              <a:latin typeface="Century Schoolbook" pitchFamily="18" charset="0"/>
            </a:endParaRPr>
          </a:p>
        </p:txBody>
      </p:sp>
      <p:pic>
        <p:nvPicPr>
          <p:cNvPr id="3" name="Image 2"/>
          <p:cNvPicPr>
            <a:picLocks noChangeAspect="1"/>
          </p:cNvPicPr>
          <p:nvPr/>
        </p:nvPicPr>
        <p:blipFill>
          <a:blip r:embed="rId2"/>
          <a:stretch>
            <a:fillRect/>
          </a:stretch>
        </p:blipFill>
        <p:spPr>
          <a:xfrm>
            <a:off x="3340723" y="2524835"/>
            <a:ext cx="5513695" cy="3647685"/>
          </a:xfrm>
          <a:prstGeom prst="rect">
            <a:avLst/>
          </a:prstGeom>
        </p:spPr>
      </p:pic>
    </p:spTree>
    <p:extLst>
      <p:ext uri="{BB962C8B-B14F-4D97-AF65-F5344CB8AC3E}">
        <p14:creationId xmlns:p14="http://schemas.microsoft.com/office/powerpoint/2010/main" val="2624523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7"/>
            <a:ext cx="10515600" cy="873470"/>
          </a:xfrm>
        </p:spPr>
        <p:txBody>
          <a:bodyPr>
            <a:normAutofit fontScale="90000"/>
          </a:bodyPr>
          <a:lstStyle/>
          <a:p>
            <a:pPr algn="ctr" rtl="1"/>
            <a:r>
              <a:rPr lang="ar-MA" sz="4000" b="1" cap="all" dirty="0" smtClean="0">
                <a:solidFill>
                  <a:srgbClr val="C00000"/>
                </a:solidFill>
                <a:latin typeface="Century Schoolbook" pitchFamily="18" charset="0"/>
              </a:rPr>
              <a:t>عناصر العرض</a:t>
            </a:r>
            <a:r>
              <a:rPr lang="fr-FR" sz="4000" b="1" cap="all" dirty="0" smtClean="0">
                <a:solidFill>
                  <a:srgbClr val="C00000"/>
                </a:solidFill>
                <a:latin typeface="Century Schoolbook" pitchFamily="18" charset="0"/>
              </a:rPr>
              <a:t/>
            </a:r>
            <a:br>
              <a:rPr lang="fr-FR" sz="4000" b="1" cap="all" dirty="0" smtClean="0">
                <a:solidFill>
                  <a:srgbClr val="C00000"/>
                </a:solidFill>
                <a:latin typeface="Century Schoolbook" pitchFamily="18" charset="0"/>
              </a:rPr>
            </a:br>
            <a:endParaRPr lang="fr-FR" dirty="0"/>
          </a:p>
        </p:txBody>
      </p:sp>
      <p:sp>
        <p:nvSpPr>
          <p:cNvPr id="3" name="Espace réservé du contenu 2"/>
          <p:cNvSpPr>
            <a:spLocks noGrp="1"/>
          </p:cNvSpPr>
          <p:nvPr>
            <p:ph idx="1"/>
          </p:nvPr>
        </p:nvSpPr>
        <p:spPr>
          <a:xfrm>
            <a:off x="838200" y="1542197"/>
            <a:ext cx="10515600" cy="4634766"/>
          </a:xfrm>
        </p:spPr>
        <p:txBody>
          <a:bodyPr/>
          <a:lstStyle/>
          <a:p>
            <a:pPr marL="715963" lvl="0" indent="-715963" algn="just" defTabSz="914400" rtl="1">
              <a:lnSpc>
                <a:spcPct val="100000"/>
              </a:lnSpc>
              <a:spcBef>
                <a:spcPts val="1013"/>
              </a:spcBef>
              <a:spcAft>
                <a:spcPts val="1013"/>
              </a:spcAft>
              <a:buNone/>
            </a:pPr>
            <a:r>
              <a:rPr lang="ar-MA" sz="3040" b="1" dirty="0" smtClean="0">
                <a:solidFill>
                  <a:srgbClr val="C00000"/>
                </a:solidFill>
                <a:latin typeface="Century Schoolbook" pitchFamily="18" charset="0"/>
              </a:rPr>
              <a:t>أولا: </a:t>
            </a:r>
            <a:r>
              <a:rPr lang="ar-MA" sz="3038" b="1" dirty="0" smtClean="0">
                <a:solidFill>
                  <a:prstClr val="black">
                    <a:lumMod val="65000"/>
                    <a:lumOff val="35000"/>
                  </a:prstClr>
                </a:solidFill>
                <a:latin typeface="Century Schoolbook" pitchFamily="18" charset="0"/>
              </a:rPr>
              <a:t>عناصر تمهيدية. </a:t>
            </a:r>
          </a:p>
          <a:p>
            <a:pPr marL="630238" lvl="0" indent="-630238" algn="just" defTabSz="914400" rtl="1">
              <a:lnSpc>
                <a:spcPct val="100000"/>
              </a:lnSpc>
              <a:spcBef>
                <a:spcPts val="1013"/>
              </a:spcBef>
              <a:spcAft>
                <a:spcPts val="1013"/>
              </a:spcAft>
              <a:buNone/>
            </a:pPr>
            <a:endParaRPr lang="ar-MA" sz="3040" b="1" dirty="0" smtClean="0">
              <a:solidFill>
                <a:schemeClr val="accent1">
                  <a:lumMod val="75000"/>
                </a:schemeClr>
              </a:solidFill>
              <a:latin typeface="Century Schoolbook" pitchFamily="18" charset="0"/>
            </a:endParaRPr>
          </a:p>
          <a:p>
            <a:pPr marL="630238" lvl="0" indent="-630238" algn="just" defTabSz="914400" rtl="1">
              <a:lnSpc>
                <a:spcPct val="100000"/>
              </a:lnSpc>
              <a:spcBef>
                <a:spcPts val="1013"/>
              </a:spcBef>
              <a:spcAft>
                <a:spcPts val="1013"/>
              </a:spcAft>
              <a:buNone/>
            </a:pPr>
            <a:r>
              <a:rPr lang="ar-MA" sz="3040" b="1" dirty="0" smtClean="0">
                <a:solidFill>
                  <a:schemeClr val="accent1">
                    <a:lumMod val="75000"/>
                  </a:schemeClr>
                </a:solidFill>
                <a:latin typeface="Century Schoolbook" pitchFamily="18" charset="0"/>
              </a:rPr>
              <a:t>ثانيا: </a:t>
            </a:r>
            <a:r>
              <a:rPr lang="ar-MA" sz="3038" b="1" dirty="0">
                <a:solidFill>
                  <a:prstClr val="black">
                    <a:lumMod val="65000"/>
                    <a:lumOff val="35000"/>
                  </a:prstClr>
                </a:solidFill>
                <a:latin typeface="Century Schoolbook" pitchFamily="18" charset="0"/>
              </a:rPr>
              <a:t>خلاصات تقارير هيئات المراقبة بخصوص طرق تدبير المرافق </a:t>
            </a:r>
            <a:r>
              <a:rPr lang="ar-MA" sz="3038" b="1" dirty="0" smtClean="0">
                <a:solidFill>
                  <a:prstClr val="black">
                    <a:lumMod val="65000"/>
                    <a:lumOff val="35000"/>
                  </a:prstClr>
                </a:solidFill>
                <a:latin typeface="Century Schoolbook" pitchFamily="18" charset="0"/>
              </a:rPr>
              <a:t>العمومية.</a:t>
            </a:r>
            <a:endParaRPr lang="ar-MA" sz="3038" b="1" dirty="0">
              <a:solidFill>
                <a:prstClr val="black">
                  <a:lumMod val="65000"/>
                  <a:lumOff val="35000"/>
                </a:prstClr>
              </a:solidFill>
              <a:latin typeface="Century Schoolbook" pitchFamily="18" charset="0"/>
            </a:endParaRPr>
          </a:p>
          <a:p>
            <a:pPr marL="630238" lvl="0" indent="-630238" algn="just" defTabSz="914400" rtl="1">
              <a:lnSpc>
                <a:spcPct val="100000"/>
              </a:lnSpc>
              <a:spcBef>
                <a:spcPts val="1013"/>
              </a:spcBef>
              <a:spcAft>
                <a:spcPts val="1013"/>
              </a:spcAft>
              <a:buNone/>
            </a:pPr>
            <a:r>
              <a:rPr lang="fr-FR" sz="2025" b="1" dirty="0" smtClean="0">
                <a:solidFill>
                  <a:prstClr val="black">
                    <a:lumMod val="95000"/>
                    <a:lumOff val="5000"/>
                  </a:prstClr>
                </a:solidFill>
                <a:latin typeface="Century Schoolbook" pitchFamily="18" charset="0"/>
              </a:rPr>
              <a:t> </a:t>
            </a:r>
            <a:endParaRPr lang="ar-MA" sz="2025" b="1" dirty="0" smtClean="0">
              <a:solidFill>
                <a:prstClr val="black">
                  <a:lumMod val="95000"/>
                  <a:lumOff val="5000"/>
                </a:prstClr>
              </a:solidFill>
              <a:latin typeface="Century Schoolbook" pitchFamily="18" charset="0"/>
            </a:endParaRPr>
          </a:p>
          <a:p>
            <a:pPr marL="630238" lvl="0" indent="-630238" algn="just" defTabSz="914400" rtl="1">
              <a:lnSpc>
                <a:spcPct val="100000"/>
              </a:lnSpc>
              <a:spcBef>
                <a:spcPts val="1013"/>
              </a:spcBef>
              <a:spcAft>
                <a:spcPts val="1013"/>
              </a:spcAft>
              <a:buNone/>
            </a:pPr>
            <a:r>
              <a:rPr lang="ar-MA" sz="3040" b="1" dirty="0" smtClean="0">
                <a:solidFill>
                  <a:srgbClr val="92D050"/>
                </a:solidFill>
                <a:latin typeface="Century Schoolbook" pitchFamily="18" charset="0"/>
              </a:rPr>
              <a:t>ثالثا:</a:t>
            </a:r>
            <a:r>
              <a:rPr lang="fr-FR" sz="6075" b="1" dirty="0" smtClean="0">
                <a:solidFill>
                  <a:prstClr val="black">
                    <a:lumMod val="95000"/>
                    <a:lumOff val="5000"/>
                  </a:prstClr>
                </a:solidFill>
                <a:latin typeface="Century Schoolbook" pitchFamily="18" charset="0"/>
              </a:rPr>
              <a:t> </a:t>
            </a:r>
            <a:r>
              <a:rPr lang="ar-MA" sz="3038" b="1" dirty="0" smtClean="0">
                <a:solidFill>
                  <a:prstClr val="black">
                    <a:lumMod val="65000"/>
                    <a:lumOff val="35000"/>
                  </a:prstClr>
                </a:solidFill>
                <a:latin typeface="Century Schoolbook" pitchFamily="18" charset="0"/>
              </a:rPr>
              <a:t>آفاق استشرافية.</a:t>
            </a:r>
            <a:endParaRPr lang="fr-FR" sz="3038" b="1" dirty="0">
              <a:solidFill>
                <a:prstClr val="black">
                  <a:lumMod val="65000"/>
                  <a:lumOff val="35000"/>
                </a:prstClr>
              </a:solidFill>
              <a:latin typeface="Century Schoolbook" pitchFamily="18" charset="0"/>
            </a:endParaRPr>
          </a:p>
          <a:p>
            <a:pPr marL="0" indent="0" algn="r" rtl="1">
              <a:buNone/>
            </a:pPr>
            <a:endParaRPr lang="fr-FR" dirty="0"/>
          </a:p>
        </p:txBody>
      </p:sp>
    </p:spTree>
    <p:extLst>
      <p:ext uri="{BB962C8B-B14F-4D97-AF65-F5344CB8AC3E}">
        <p14:creationId xmlns:p14="http://schemas.microsoft.com/office/powerpoint/2010/main" val="338117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7"/>
            <a:ext cx="10515600" cy="453740"/>
          </a:xfrm>
        </p:spPr>
        <p:txBody>
          <a:bodyPr>
            <a:normAutofit fontScale="90000"/>
          </a:bodyPr>
          <a:lstStyle/>
          <a:p>
            <a:pPr algn="r" rtl="1"/>
            <a:r>
              <a:rPr lang="ar-MA" b="1" dirty="0" smtClean="0"/>
              <a:t>الآفاق الاستشرافية</a:t>
            </a:r>
            <a:endParaRPr lang="fr-FR" b="1" dirty="0"/>
          </a:p>
        </p:txBody>
      </p:sp>
      <p:sp>
        <p:nvSpPr>
          <p:cNvPr id="3" name="Espace réservé du contenu 2"/>
          <p:cNvSpPr>
            <a:spLocks noGrp="1"/>
          </p:cNvSpPr>
          <p:nvPr>
            <p:ph idx="1"/>
          </p:nvPr>
        </p:nvSpPr>
        <p:spPr>
          <a:xfrm>
            <a:off x="163902" y="955343"/>
            <a:ext cx="11868403" cy="5764634"/>
          </a:xfrm>
        </p:spPr>
        <p:txBody>
          <a:bodyPr>
            <a:noAutofit/>
          </a:bodyPr>
          <a:lstStyle/>
          <a:p>
            <a:pPr algn="just" rtl="1">
              <a:lnSpc>
                <a:spcPts val="2400"/>
              </a:lnSpc>
              <a:spcBef>
                <a:spcPts val="200"/>
              </a:spcBef>
              <a:spcAft>
                <a:spcPts val="200"/>
              </a:spcAft>
              <a:buFont typeface="Wingdings" panose="05000000000000000000" pitchFamily="2" charset="2"/>
              <a:buChar char="§"/>
            </a:pPr>
            <a:endParaRPr lang="ar-MA" sz="2800" dirty="0" smtClean="0"/>
          </a:p>
          <a:p>
            <a:pPr marL="36000" algn="just" rtl="1">
              <a:lnSpc>
                <a:spcPct val="100000"/>
              </a:lnSpc>
              <a:spcBef>
                <a:spcPts val="200"/>
              </a:spcBef>
              <a:spcAft>
                <a:spcPts val="200"/>
              </a:spcAft>
              <a:buFont typeface="Wingdings" panose="05000000000000000000" pitchFamily="2" charset="2"/>
              <a:buChar char="§"/>
            </a:pPr>
            <a:r>
              <a:rPr lang="ar-MA" sz="2800" dirty="0" smtClean="0"/>
              <a:t>جل تقارير هيئات المراقبة المنجزة منذ سنوات كانت </a:t>
            </a:r>
            <a:r>
              <a:rPr lang="ar-MA" sz="2800" dirty="0"/>
              <a:t>مسندة بالعديد </a:t>
            </a:r>
            <a:r>
              <a:rPr lang="ar-MA" sz="2800" dirty="0" smtClean="0"/>
              <a:t>من التوصيات </a:t>
            </a:r>
            <a:r>
              <a:rPr lang="ar-MA" sz="2800" b="1" dirty="0">
                <a:solidFill>
                  <a:schemeClr val="accent1">
                    <a:lumMod val="75000"/>
                  </a:schemeClr>
                </a:solidFill>
              </a:rPr>
              <a:t>(الحكامة، المجال التقني، مجال التدبير الإداري والمالي، مجال تدبير الاستغلال،....)</a:t>
            </a:r>
            <a:r>
              <a:rPr lang="ar-MA" sz="2800" dirty="0"/>
              <a:t> </a:t>
            </a:r>
            <a:r>
              <a:rPr lang="ar-MA" sz="2800" dirty="0" smtClean="0"/>
              <a:t>تروم معالجة الاختلالات التي يتم الوقوف عليها.</a:t>
            </a:r>
            <a:endParaRPr lang="ar-MA" sz="2800" dirty="0" smtClean="0"/>
          </a:p>
          <a:p>
            <a:pPr marL="36000" algn="just" rtl="1">
              <a:lnSpc>
                <a:spcPct val="100000"/>
              </a:lnSpc>
              <a:spcBef>
                <a:spcPts val="200"/>
              </a:spcBef>
              <a:spcAft>
                <a:spcPts val="200"/>
              </a:spcAft>
              <a:buFont typeface="Wingdings" panose="05000000000000000000" pitchFamily="2" charset="2"/>
              <a:buChar char="§"/>
            </a:pPr>
            <a:r>
              <a:rPr lang="ar-MA" sz="2800" b="1" dirty="0" smtClean="0"/>
              <a:t>غير </a:t>
            </a:r>
            <a:r>
              <a:rPr lang="ar-MA" sz="2800" b="1" dirty="0"/>
              <a:t>أن استشراف تدبير رشيد للمرافق العمومية المحلية لا يمكن أن يتم إلا من خلال</a:t>
            </a:r>
            <a:r>
              <a:rPr lang="ar-MA" sz="2800" b="1" dirty="0" smtClean="0"/>
              <a:t>:</a:t>
            </a:r>
          </a:p>
          <a:p>
            <a:pPr marL="450850" lvl="1" indent="-192088" algn="just" rtl="1">
              <a:lnSpc>
                <a:spcPct val="100000"/>
              </a:lnSpc>
              <a:spcBef>
                <a:spcPts val="200"/>
              </a:spcBef>
              <a:spcAft>
                <a:spcPts val="200"/>
              </a:spcAft>
              <a:buFont typeface="Wingdings" panose="05000000000000000000" pitchFamily="2" charset="2"/>
              <a:buChar char=""/>
            </a:pPr>
            <a:r>
              <a:rPr lang="ar-MA" sz="2800" dirty="0" smtClean="0"/>
              <a:t>رغبة الفاعلين </a:t>
            </a:r>
          </a:p>
          <a:p>
            <a:pPr marL="450850" lvl="1" indent="-192088" algn="just" rtl="1">
              <a:lnSpc>
                <a:spcPct val="100000"/>
              </a:lnSpc>
              <a:spcBef>
                <a:spcPts val="200"/>
              </a:spcBef>
              <a:spcAft>
                <a:spcPts val="200"/>
              </a:spcAft>
              <a:buFont typeface="Wingdings" panose="05000000000000000000" pitchFamily="2" charset="2"/>
              <a:buChar char=""/>
            </a:pPr>
            <a:r>
              <a:rPr lang="ar-MA" sz="2800" dirty="0" smtClean="0"/>
              <a:t>وتظافر </a:t>
            </a:r>
            <a:r>
              <a:rPr lang="ar-MA" sz="2800" dirty="0"/>
              <a:t>جهود جميع السلط والهيئات المعنية (مصالح وزارة الداخلية المعنية بالمواكبة والضبط </a:t>
            </a:r>
            <a:r>
              <a:rPr lang="ar-MA" sz="2800" dirty="0" smtClean="0"/>
              <a:t>والتقنين وسن المعايير، الجماعات الترابية </a:t>
            </a:r>
            <a:r>
              <a:rPr lang="ar-MA" sz="2800" dirty="0"/>
              <a:t>المعنية بالمرافق، القطاع الخاص الذي يتم إليه إسناد التدبير في إطار التعاقد أو الشراكة، </a:t>
            </a:r>
            <a:r>
              <a:rPr lang="ar-MA" sz="2800" dirty="0" smtClean="0"/>
              <a:t>....) </a:t>
            </a:r>
            <a:r>
              <a:rPr lang="ar-MA" sz="2800" b="1" dirty="0">
                <a:solidFill>
                  <a:schemeClr val="accent1">
                    <a:lumMod val="75000"/>
                  </a:schemeClr>
                </a:solidFill>
              </a:rPr>
              <a:t>وذلك من أجل الارتقاء بتدبير المرافق العمومية المحلية </a:t>
            </a:r>
            <a:r>
              <a:rPr lang="ar-MA" sz="2800" b="1" dirty="0" smtClean="0">
                <a:solidFill>
                  <a:schemeClr val="accent1">
                    <a:lumMod val="75000"/>
                  </a:schemeClr>
                </a:solidFill>
              </a:rPr>
              <a:t>والانخراط في تطويرها المستمر، بما يمكن </a:t>
            </a:r>
            <a:r>
              <a:rPr lang="ar-MA" sz="2800" b="1" dirty="0">
                <a:solidFill>
                  <a:schemeClr val="accent1">
                    <a:lumMod val="75000"/>
                  </a:schemeClr>
                </a:solidFill>
              </a:rPr>
              <a:t>من </a:t>
            </a:r>
            <a:r>
              <a:rPr lang="ar-MA" sz="2800" b="1" dirty="0" smtClean="0">
                <a:solidFill>
                  <a:schemeClr val="accent1">
                    <a:lumMod val="75000"/>
                  </a:schemeClr>
                </a:solidFill>
              </a:rPr>
              <a:t>الاستجابة لتطلعات المواطنين</a:t>
            </a:r>
            <a:r>
              <a:rPr lang="ar-MA" sz="2800" b="1" dirty="0">
                <a:solidFill>
                  <a:schemeClr val="accent1">
                    <a:lumMod val="75000"/>
                  </a:schemeClr>
                </a:solidFill>
              </a:rPr>
              <a:t>.</a:t>
            </a:r>
          </a:p>
          <a:p>
            <a:pPr marL="450850" lvl="1" indent="-192088" algn="just" rtl="1">
              <a:lnSpc>
                <a:spcPct val="100000"/>
              </a:lnSpc>
              <a:spcBef>
                <a:spcPts val="200"/>
              </a:spcBef>
              <a:spcAft>
                <a:spcPts val="200"/>
              </a:spcAft>
              <a:buFont typeface="Wingdings" panose="05000000000000000000" pitchFamily="2" charset="2"/>
              <a:buChar char=""/>
            </a:pPr>
            <a:r>
              <a:rPr lang="ar-MA" sz="2800" dirty="0" smtClean="0"/>
              <a:t>الحرص </a:t>
            </a:r>
            <a:r>
              <a:rPr lang="ar-MA" sz="2800" dirty="0"/>
              <a:t>على تدبير هذه المرافق في احترام تام للقانون </a:t>
            </a:r>
            <a:r>
              <a:rPr lang="ar-MA" sz="2800" dirty="0" smtClean="0"/>
              <a:t>وللأنظمة </a:t>
            </a:r>
            <a:r>
              <a:rPr lang="ar-MA" sz="2800" dirty="0"/>
              <a:t>الجاري بها العمل ووفقا </a:t>
            </a:r>
            <a:r>
              <a:rPr lang="ar-MA" sz="2800" b="1" dirty="0">
                <a:solidFill>
                  <a:schemeClr val="accent1">
                    <a:lumMod val="75000"/>
                  </a:schemeClr>
                </a:solidFill>
              </a:rPr>
              <a:t>لمعايير الجودة والشفافية </a:t>
            </a:r>
            <a:r>
              <a:rPr lang="ar-MA" sz="2800" b="1" dirty="0" smtClean="0">
                <a:solidFill>
                  <a:schemeClr val="accent1">
                    <a:lumMod val="75000"/>
                  </a:schemeClr>
                </a:solidFill>
              </a:rPr>
              <a:t>وبروح المسؤولية</a:t>
            </a:r>
            <a:r>
              <a:rPr lang="ar-MA" sz="2800" dirty="0"/>
              <a:t>.</a:t>
            </a:r>
          </a:p>
          <a:p>
            <a:pPr algn="just" rtl="1">
              <a:lnSpc>
                <a:spcPts val="2400"/>
              </a:lnSpc>
              <a:spcBef>
                <a:spcPts val="200"/>
              </a:spcBef>
              <a:spcAft>
                <a:spcPts val="200"/>
              </a:spcAft>
              <a:buFont typeface="Wingdings" panose="05000000000000000000" pitchFamily="2" charset="2"/>
              <a:buChar char="§"/>
            </a:pPr>
            <a:endParaRPr lang="ar-MA" sz="3200" dirty="0" smtClean="0"/>
          </a:p>
          <a:p>
            <a:pPr algn="just" rtl="1">
              <a:lnSpc>
                <a:spcPts val="2400"/>
              </a:lnSpc>
              <a:spcBef>
                <a:spcPts val="200"/>
              </a:spcBef>
              <a:spcAft>
                <a:spcPts val="200"/>
              </a:spcAft>
            </a:pPr>
            <a:endParaRPr lang="fr-FR" sz="2400" dirty="0"/>
          </a:p>
          <a:p>
            <a:pPr algn="just" rtl="1">
              <a:lnSpc>
                <a:spcPts val="2400"/>
              </a:lnSpc>
              <a:spcBef>
                <a:spcPts val="200"/>
              </a:spcBef>
              <a:spcAft>
                <a:spcPts val="200"/>
              </a:spcAft>
            </a:pPr>
            <a:endParaRPr lang="ar-MA" sz="3200" dirty="0" smtClean="0"/>
          </a:p>
          <a:p>
            <a:pPr algn="just" rtl="1">
              <a:lnSpc>
                <a:spcPts val="2400"/>
              </a:lnSpc>
              <a:spcBef>
                <a:spcPts val="200"/>
              </a:spcBef>
              <a:spcAft>
                <a:spcPts val="200"/>
              </a:spcAft>
            </a:pPr>
            <a:endParaRPr lang="ar-MA" sz="3200" dirty="0"/>
          </a:p>
          <a:p>
            <a:pPr algn="just" rtl="1">
              <a:lnSpc>
                <a:spcPts val="2400"/>
              </a:lnSpc>
              <a:spcBef>
                <a:spcPts val="200"/>
              </a:spcBef>
              <a:spcAft>
                <a:spcPts val="200"/>
              </a:spcAft>
            </a:pPr>
            <a:endParaRPr lang="ar-MA" sz="3200" dirty="0" smtClean="0"/>
          </a:p>
          <a:p>
            <a:pPr algn="r" rtl="1">
              <a:lnSpc>
                <a:spcPts val="2400"/>
              </a:lnSpc>
              <a:spcBef>
                <a:spcPts val="200"/>
              </a:spcBef>
              <a:spcAft>
                <a:spcPts val="200"/>
              </a:spcAft>
            </a:pPr>
            <a:endParaRPr lang="ar-MA" sz="3200" dirty="0" smtClean="0"/>
          </a:p>
          <a:p>
            <a:pPr algn="r" rtl="1">
              <a:lnSpc>
                <a:spcPts val="2400"/>
              </a:lnSpc>
              <a:spcBef>
                <a:spcPts val="200"/>
              </a:spcBef>
              <a:spcAft>
                <a:spcPts val="200"/>
              </a:spcAft>
            </a:pPr>
            <a:endParaRPr lang="ar-MA" sz="3200" dirty="0" smtClean="0"/>
          </a:p>
        </p:txBody>
      </p:sp>
    </p:spTree>
    <p:extLst>
      <p:ext uri="{BB962C8B-B14F-4D97-AF65-F5344CB8AC3E}">
        <p14:creationId xmlns:p14="http://schemas.microsoft.com/office/powerpoint/2010/main" val="606260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53285" y="2497539"/>
            <a:ext cx="6416119" cy="946849"/>
          </a:xfrm>
        </p:spPr>
        <p:txBody>
          <a:bodyPr>
            <a:noAutofit/>
          </a:bodyPr>
          <a:lstStyle/>
          <a:p>
            <a:pPr rtl="1"/>
            <a:r>
              <a:rPr lang="ar-MA" sz="3200" b="1" dirty="0" smtClean="0">
                <a:solidFill>
                  <a:schemeClr val="tx1">
                    <a:lumMod val="65000"/>
                    <a:lumOff val="35000"/>
                  </a:schemeClr>
                </a:solidFill>
                <a:latin typeface="Century Schoolbook" pitchFamily="18" charset="0"/>
              </a:rPr>
              <a:t>شكرا على انتباهكم</a:t>
            </a:r>
            <a:endParaRPr lang="fr-FR" sz="3200" b="1" dirty="0">
              <a:solidFill>
                <a:schemeClr val="tx1">
                  <a:lumMod val="65000"/>
                  <a:lumOff val="35000"/>
                </a:schemeClr>
              </a:solidFill>
              <a:latin typeface="Century Schoolbook" pitchFamily="18" charset="0"/>
            </a:endParaRPr>
          </a:p>
        </p:txBody>
      </p:sp>
    </p:spTree>
    <p:extLst>
      <p:ext uri="{BB962C8B-B14F-4D97-AF65-F5344CB8AC3E}">
        <p14:creationId xmlns:p14="http://schemas.microsoft.com/office/powerpoint/2010/main" val="3858030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21524" y="2486403"/>
            <a:ext cx="6416119" cy="980128"/>
          </a:xfrm>
        </p:spPr>
        <p:txBody>
          <a:bodyPr>
            <a:noAutofit/>
          </a:bodyPr>
          <a:lstStyle/>
          <a:p>
            <a:pPr rtl="1"/>
            <a:r>
              <a:rPr lang="ar-MA" sz="3200" b="1" dirty="0" smtClean="0">
                <a:solidFill>
                  <a:srgbClr val="C00000"/>
                </a:solidFill>
                <a:latin typeface="Century Schoolbook" pitchFamily="18" charset="0"/>
              </a:rPr>
              <a:t>أولا: </a:t>
            </a:r>
            <a:r>
              <a:rPr lang="ar-MA" sz="3200" b="1" dirty="0">
                <a:solidFill>
                  <a:prstClr val="black">
                    <a:lumMod val="65000"/>
                    <a:lumOff val="35000"/>
                  </a:prstClr>
                </a:solidFill>
                <a:latin typeface="Century Schoolbook" pitchFamily="18" charset="0"/>
              </a:rPr>
              <a:t>عناصر تمهيدية</a:t>
            </a:r>
            <a:endParaRPr lang="fr-FR" sz="1200" dirty="0">
              <a:solidFill>
                <a:schemeClr val="bg1">
                  <a:lumMod val="50000"/>
                </a:schemeClr>
              </a:solidFill>
            </a:endParaRPr>
          </a:p>
        </p:txBody>
      </p:sp>
    </p:spTree>
    <p:extLst>
      <p:ext uri="{BB962C8B-B14F-4D97-AF65-F5344CB8AC3E}">
        <p14:creationId xmlns:p14="http://schemas.microsoft.com/office/powerpoint/2010/main" val="4247077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6324" y="378775"/>
            <a:ext cx="10515600" cy="307734"/>
          </a:xfrm>
        </p:spPr>
        <p:txBody>
          <a:bodyPr>
            <a:normAutofit fontScale="90000"/>
          </a:bodyPr>
          <a:lstStyle/>
          <a:p>
            <a:pPr algn="r" rtl="1"/>
            <a:r>
              <a:rPr lang="ar-MA" sz="3200" b="1" dirty="0" smtClean="0"/>
              <a:t>عناصر تمهيدية</a:t>
            </a:r>
            <a:endParaRPr lang="fr-FR" sz="3200" dirty="0"/>
          </a:p>
        </p:txBody>
      </p:sp>
      <p:sp>
        <p:nvSpPr>
          <p:cNvPr id="3" name="Espace réservé du contenu 2"/>
          <p:cNvSpPr>
            <a:spLocks noGrp="1"/>
          </p:cNvSpPr>
          <p:nvPr>
            <p:ph idx="1"/>
          </p:nvPr>
        </p:nvSpPr>
        <p:spPr>
          <a:xfrm>
            <a:off x="218365" y="1026543"/>
            <a:ext cx="11513560" cy="5615797"/>
          </a:xfrm>
        </p:spPr>
        <p:txBody>
          <a:bodyPr>
            <a:normAutofit fontScale="92500" lnSpcReduction="10000"/>
          </a:bodyPr>
          <a:lstStyle/>
          <a:p>
            <a:pPr marL="361950" indent="-361950" algn="just" rtl="1">
              <a:buFont typeface="Wingdings" panose="05000000000000000000" pitchFamily="2" charset="2"/>
              <a:buChar char="q"/>
            </a:pPr>
            <a:r>
              <a:rPr lang="ar-MA" sz="2500" b="1" dirty="0" smtClean="0">
                <a:solidFill>
                  <a:schemeClr val="accent1">
                    <a:lumMod val="50000"/>
                  </a:schemeClr>
                </a:solidFill>
              </a:rPr>
              <a:t>المرافق العمومية:</a:t>
            </a:r>
          </a:p>
          <a:p>
            <a:pPr algn="just" rtl="1"/>
            <a:r>
              <a:rPr lang="ar-MA" sz="2200" dirty="0" smtClean="0"/>
              <a:t>نشاط يحقق </a:t>
            </a:r>
            <a:r>
              <a:rPr lang="ar-MA" sz="2200" b="1" dirty="0" smtClean="0">
                <a:solidFill>
                  <a:schemeClr val="accent1">
                    <a:lumMod val="75000"/>
                  </a:schemeClr>
                </a:solidFill>
              </a:rPr>
              <a:t>مصلحة عامة </a:t>
            </a:r>
            <a:r>
              <a:rPr lang="ar-MA" sz="2200" dirty="0"/>
              <a:t>ويسهر</a:t>
            </a:r>
            <a:r>
              <a:rPr lang="ar-MA" sz="2200" dirty="0" smtClean="0"/>
              <a:t> عليه شخص معنوي عام، مع ما يترتب عن ذلك من </a:t>
            </a:r>
            <a:r>
              <a:rPr lang="ar-MA" sz="2200" b="1" dirty="0">
                <a:solidFill>
                  <a:schemeClr val="accent1">
                    <a:lumMod val="75000"/>
                  </a:schemeClr>
                </a:solidFill>
              </a:rPr>
              <a:t>خضوع المرفق لتأطير قانوني وتنظيمي </a:t>
            </a:r>
            <a:r>
              <a:rPr lang="ar-MA" sz="2200" b="1" dirty="0" smtClean="0">
                <a:solidFill>
                  <a:schemeClr val="accent1">
                    <a:lumMod val="75000"/>
                  </a:schemeClr>
                </a:solidFill>
              </a:rPr>
              <a:t>معين، يتوجب الحرص على احترامه</a:t>
            </a:r>
            <a:r>
              <a:rPr lang="ar-MA" sz="2200" dirty="0" smtClean="0"/>
              <a:t>.</a:t>
            </a:r>
          </a:p>
          <a:p>
            <a:pPr marL="0" indent="0" algn="just" rtl="1">
              <a:buNone/>
            </a:pPr>
            <a:endParaRPr lang="ar-MA" sz="2200" dirty="0" smtClean="0"/>
          </a:p>
          <a:p>
            <a:pPr algn="r" rtl="1">
              <a:buFont typeface="Wingdings" panose="05000000000000000000" pitchFamily="2" charset="2"/>
              <a:buChar char="q"/>
            </a:pPr>
            <a:r>
              <a:rPr lang="ar-MA" sz="2500" b="1" dirty="0">
                <a:solidFill>
                  <a:schemeClr val="accent1">
                    <a:lumMod val="50000"/>
                  </a:schemeClr>
                </a:solidFill>
              </a:rPr>
              <a:t>المرافق العمومية المحلية:</a:t>
            </a:r>
          </a:p>
          <a:p>
            <a:pPr algn="just" rtl="1"/>
            <a:r>
              <a:rPr lang="ar-MA" sz="2200" dirty="0" smtClean="0"/>
              <a:t>مرافق تهم الجماعات الترابية، وفي ما يتعلق بخدمات القرب فإن الجماعات تختص </a:t>
            </a:r>
            <a:r>
              <a:rPr lang="ar-MA" sz="2000" b="1" dirty="0" smtClean="0">
                <a:solidFill>
                  <a:schemeClr val="accent1">
                    <a:lumMod val="75000"/>
                  </a:schemeClr>
                </a:solidFill>
              </a:rPr>
              <a:t>بإحداث </a:t>
            </a:r>
            <a:r>
              <a:rPr lang="ar-MA" sz="2000" b="1" dirty="0">
                <a:solidFill>
                  <a:schemeClr val="accent1">
                    <a:lumMod val="75000"/>
                  </a:schemeClr>
                </a:solidFill>
              </a:rPr>
              <a:t>وتدبير المرافق والتجهيزات العمومية</a:t>
            </a:r>
            <a:r>
              <a:rPr lang="ar-MA" sz="2000" dirty="0"/>
              <a:t> اللازمة لتقديم </a:t>
            </a:r>
            <a:r>
              <a:rPr lang="ar-MA" sz="2000" dirty="0" smtClean="0"/>
              <a:t>هذه الخدمات. كما يتخذ رؤساء مجالسها </a:t>
            </a:r>
            <a:r>
              <a:rPr lang="ar-MA" sz="2000" b="1" dirty="0" smtClean="0">
                <a:solidFill>
                  <a:schemeClr val="accent1">
                    <a:lumMod val="75000"/>
                  </a:schemeClr>
                </a:solidFill>
              </a:rPr>
              <a:t>الإجراءات </a:t>
            </a:r>
            <a:r>
              <a:rPr lang="ar-MA" sz="2000" b="1" dirty="0">
                <a:solidFill>
                  <a:schemeClr val="accent1">
                    <a:lumMod val="75000"/>
                  </a:schemeClr>
                </a:solidFill>
              </a:rPr>
              <a:t>اللازمة لتدبير المرافق العمومية التابعة </a:t>
            </a:r>
            <a:r>
              <a:rPr lang="ar-MA" sz="2000" b="1" dirty="0" smtClean="0">
                <a:solidFill>
                  <a:schemeClr val="accent1">
                    <a:lumMod val="75000"/>
                  </a:schemeClr>
                </a:solidFill>
              </a:rPr>
              <a:t>لها </a:t>
            </a:r>
            <a:r>
              <a:rPr lang="ar-MA" sz="1100" b="1" dirty="0"/>
              <a:t>(مقتطف من </a:t>
            </a:r>
            <a:r>
              <a:rPr lang="ar-MA" sz="1100" b="1" dirty="0" smtClean="0"/>
              <a:t>المادتين </a:t>
            </a:r>
            <a:r>
              <a:rPr lang="ar-MA" sz="1100" b="1" dirty="0"/>
              <a:t>83 و94 من القانون التنظيمي رقم 14-113 المتعلق بالجماعات)</a:t>
            </a:r>
            <a:r>
              <a:rPr lang="ar-MA" sz="2200" dirty="0"/>
              <a:t>.  </a:t>
            </a:r>
          </a:p>
          <a:p>
            <a:pPr algn="just" rtl="1"/>
            <a:r>
              <a:rPr lang="ar-MA" sz="2200" dirty="0"/>
              <a:t>وتقدم هذه المرافق مجموعة من الخدمات الأساسية والحيوية للمواطنين: كالنقل، والماء والكهرباء والتطهير السائل </a:t>
            </a:r>
            <a:r>
              <a:rPr lang="ar-MA" sz="2200" dirty="0" smtClean="0"/>
              <a:t>والنظافة وتدار </a:t>
            </a:r>
            <a:r>
              <a:rPr lang="ar-MA" sz="2200" dirty="0"/>
              <a:t>وفقا لأسلوب تدبير معين: التدبير المباشر من طرف الجماعة، </a:t>
            </a:r>
            <a:r>
              <a:rPr lang="ar-MA" sz="2200" dirty="0" smtClean="0"/>
              <a:t>وكالات مستقلة، </a:t>
            </a:r>
            <a:r>
              <a:rPr lang="ar-MA" sz="2200" dirty="0"/>
              <a:t>شركات للتنمية المحلية أو من خلال إسناد التدبير والاستغلال إلى القطاع الخاص عن طريق عقود التدبير المفوض أو اتفاقيات الشراكة والتعاون. </a:t>
            </a:r>
            <a:endParaRPr lang="ar-MA" sz="2200" dirty="0" smtClean="0"/>
          </a:p>
          <a:p>
            <a:pPr marL="0" indent="0" algn="just" rtl="1">
              <a:buNone/>
            </a:pPr>
            <a:endParaRPr lang="ar-MA" sz="2200" dirty="0"/>
          </a:p>
          <a:p>
            <a:pPr algn="r" rtl="1">
              <a:buFont typeface="Wingdings" panose="05000000000000000000" pitchFamily="2" charset="2"/>
              <a:buChar char="q"/>
            </a:pPr>
            <a:r>
              <a:rPr lang="ar-MA" sz="2400" b="1" dirty="0" smtClean="0">
                <a:solidFill>
                  <a:schemeClr val="accent1">
                    <a:lumMod val="50000"/>
                  </a:schemeClr>
                </a:solidFill>
              </a:rPr>
              <a:t> </a:t>
            </a:r>
            <a:r>
              <a:rPr lang="ar-MA" sz="2500" b="1" dirty="0">
                <a:solidFill>
                  <a:schemeClr val="accent1">
                    <a:lumMod val="50000"/>
                  </a:schemeClr>
                </a:solidFill>
              </a:rPr>
              <a:t>بعض المعايير الأساسية المؤطرة لاشتغال المرافق العمومية:</a:t>
            </a:r>
          </a:p>
          <a:p>
            <a:pPr algn="just" rtl="1"/>
            <a:r>
              <a:rPr lang="ar-MA" sz="2200" b="1" dirty="0" smtClean="0">
                <a:solidFill>
                  <a:schemeClr val="accent1">
                    <a:lumMod val="75000"/>
                  </a:schemeClr>
                </a:solidFill>
              </a:rPr>
              <a:t>معيار الجودة: </a:t>
            </a:r>
            <a:r>
              <a:rPr lang="ar-MA" sz="2200" dirty="0" smtClean="0"/>
              <a:t>يفيد بتأدية الخدمة بجودة، مع ما </a:t>
            </a:r>
            <a:r>
              <a:rPr lang="ar-MA" sz="2200" dirty="0" err="1" smtClean="0"/>
              <a:t>يقتضيه</a:t>
            </a:r>
            <a:r>
              <a:rPr lang="ar-MA" sz="2200" dirty="0" smtClean="0"/>
              <a:t> ذلك من توفير للإمكانيات وتبني الطريقة المثلى في تدبير المرفق.</a:t>
            </a:r>
          </a:p>
          <a:p>
            <a:pPr algn="just" rtl="1"/>
            <a:r>
              <a:rPr lang="ar-MA" sz="2200" b="1" dirty="0">
                <a:solidFill>
                  <a:schemeClr val="accent1">
                    <a:lumMod val="75000"/>
                  </a:schemeClr>
                </a:solidFill>
              </a:rPr>
              <a:t>معيار الشفافية: </a:t>
            </a:r>
            <a:r>
              <a:rPr lang="ar-MA" sz="2200" dirty="0" smtClean="0"/>
              <a:t>يقتضي اشتغال هذه المرافق في إطار يتسم بالشفافية وأن قواعد تسييرها معلومة للجميع مع الانفتاح على المرتفقين وتلقي ملاحظاتهم واقتراحاتهم وتظلماتهم </a:t>
            </a:r>
            <a:r>
              <a:rPr lang="ar-MA" sz="1700" b="1" dirty="0"/>
              <a:t>(الفصل 154 و155 من الدستور).</a:t>
            </a:r>
          </a:p>
          <a:p>
            <a:pPr algn="just" rtl="1"/>
            <a:r>
              <a:rPr lang="ar-MA" sz="2200" b="1" dirty="0">
                <a:solidFill>
                  <a:schemeClr val="accent1">
                    <a:lumMod val="75000"/>
                  </a:schemeClr>
                </a:solidFill>
              </a:rPr>
              <a:t>معيار ربط المسؤولية بالمحاسبة:</a:t>
            </a:r>
            <a:r>
              <a:rPr lang="ar-MA" sz="2200" b="1" dirty="0">
                <a:solidFill>
                  <a:srgbClr val="C00000"/>
                </a:solidFill>
              </a:rPr>
              <a:t> </a:t>
            </a:r>
            <a:r>
              <a:rPr lang="ar-MA" sz="2200" dirty="0" smtClean="0"/>
              <a:t>تقديم المرافق للحساب عن تدبير الأموال العمومية وخضوعها </a:t>
            </a:r>
            <a:r>
              <a:rPr lang="ar-MA" sz="2200" b="1" dirty="0" smtClean="0">
                <a:solidFill>
                  <a:schemeClr val="accent1">
                    <a:lumMod val="75000"/>
                  </a:schemeClr>
                </a:solidFill>
              </a:rPr>
              <a:t>للمراقبة والتقييم والتدقيق </a:t>
            </a:r>
            <a:r>
              <a:rPr lang="ar-MA" sz="1700" b="1" dirty="0"/>
              <a:t>(</a:t>
            </a:r>
            <a:r>
              <a:rPr lang="ar-MA" sz="1700" b="1" dirty="0" smtClean="0"/>
              <a:t>الفصل </a:t>
            </a:r>
            <a:r>
              <a:rPr lang="ar-MA" sz="1700" b="1" dirty="0"/>
              <a:t>156 من الدستور) </a:t>
            </a:r>
          </a:p>
          <a:p>
            <a:pPr algn="r" rtl="1"/>
            <a:endParaRPr lang="ar-MA" sz="2200" dirty="0" smtClean="0"/>
          </a:p>
          <a:p>
            <a:pPr algn="r" rtl="1"/>
            <a:endParaRPr lang="ar-MA" sz="2200" dirty="0"/>
          </a:p>
          <a:p>
            <a:pPr marL="0" indent="0" algn="just" rtl="1">
              <a:buNone/>
            </a:pPr>
            <a:endParaRPr lang="fr-FR" dirty="0"/>
          </a:p>
        </p:txBody>
      </p:sp>
    </p:spTree>
    <p:extLst>
      <p:ext uri="{BB962C8B-B14F-4D97-AF65-F5344CB8AC3E}">
        <p14:creationId xmlns:p14="http://schemas.microsoft.com/office/powerpoint/2010/main" val="85514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28299" y="2540994"/>
            <a:ext cx="10222174" cy="980128"/>
          </a:xfrm>
        </p:spPr>
        <p:txBody>
          <a:bodyPr>
            <a:noAutofit/>
          </a:bodyPr>
          <a:lstStyle/>
          <a:p>
            <a:pPr marL="630238" lvl="0" indent="-630238" algn="just" defTabSz="914400" rtl="1">
              <a:lnSpc>
                <a:spcPct val="100000"/>
              </a:lnSpc>
              <a:spcBef>
                <a:spcPts val="1013"/>
              </a:spcBef>
              <a:spcAft>
                <a:spcPts val="1013"/>
              </a:spcAft>
            </a:pPr>
            <a:r>
              <a:rPr lang="ar-MA" sz="3200" b="1" dirty="0">
                <a:solidFill>
                  <a:schemeClr val="accent1">
                    <a:lumMod val="75000"/>
                  </a:schemeClr>
                </a:solidFill>
                <a:latin typeface="Century Schoolbook" pitchFamily="18" charset="0"/>
              </a:rPr>
              <a:t>ثانيا: </a:t>
            </a:r>
            <a:r>
              <a:rPr lang="ar-MA" sz="3200" b="1" dirty="0">
                <a:solidFill>
                  <a:prstClr val="black">
                    <a:lumMod val="65000"/>
                    <a:lumOff val="35000"/>
                  </a:prstClr>
                </a:solidFill>
                <a:latin typeface="Century Schoolbook" pitchFamily="18" charset="0"/>
              </a:rPr>
              <a:t>خلاصات تقارير هيئات المراقبة بخصوص طرق تدبير المرافق </a:t>
            </a:r>
            <a:r>
              <a:rPr lang="ar-MA" sz="3200" b="1" dirty="0" smtClean="0">
                <a:solidFill>
                  <a:prstClr val="black">
                    <a:lumMod val="65000"/>
                    <a:lumOff val="35000"/>
                  </a:prstClr>
                </a:solidFill>
                <a:latin typeface="Century Schoolbook" pitchFamily="18" charset="0"/>
              </a:rPr>
              <a:t>العمومية</a:t>
            </a:r>
            <a:endParaRPr lang="ar-MA" sz="3200" b="1" dirty="0">
              <a:solidFill>
                <a:prstClr val="black">
                  <a:lumMod val="65000"/>
                  <a:lumOff val="35000"/>
                </a:prstClr>
              </a:solidFill>
              <a:latin typeface="Century Schoolbook" pitchFamily="18" charset="0"/>
            </a:endParaRPr>
          </a:p>
        </p:txBody>
      </p:sp>
    </p:spTree>
    <p:extLst>
      <p:ext uri="{BB962C8B-B14F-4D97-AF65-F5344CB8AC3E}">
        <p14:creationId xmlns:p14="http://schemas.microsoft.com/office/powerpoint/2010/main" val="4158388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6324" y="378775"/>
            <a:ext cx="10515600" cy="307734"/>
          </a:xfrm>
        </p:spPr>
        <p:txBody>
          <a:bodyPr>
            <a:normAutofit fontScale="90000"/>
          </a:bodyPr>
          <a:lstStyle/>
          <a:p>
            <a:pPr algn="r" rtl="1"/>
            <a:r>
              <a:rPr lang="ar-MA" sz="3200" b="1" dirty="0"/>
              <a:t>خلاصات تقارير هيئات المراقبة بخصوص طرق تدبير المرافق العمومية</a:t>
            </a:r>
            <a:endParaRPr lang="fr-FR" sz="3200" dirty="0"/>
          </a:p>
        </p:txBody>
      </p:sp>
      <p:sp>
        <p:nvSpPr>
          <p:cNvPr id="3" name="Espace réservé du contenu 2"/>
          <p:cNvSpPr>
            <a:spLocks noGrp="1"/>
          </p:cNvSpPr>
          <p:nvPr>
            <p:ph idx="1"/>
          </p:nvPr>
        </p:nvSpPr>
        <p:spPr>
          <a:xfrm>
            <a:off x="353683" y="1026543"/>
            <a:ext cx="11378241" cy="5615797"/>
          </a:xfrm>
        </p:spPr>
        <p:txBody>
          <a:bodyPr>
            <a:normAutofit/>
          </a:bodyPr>
          <a:lstStyle/>
          <a:p>
            <a:pPr algn="just" rtl="1"/>
            <a:r>
              <a:rPr lang="ar-MA" sz="2200" dirty="0" smtClean="0"/>
              <a:t>سيتم خلال هذا المحور تناول أبرز خلاصات هيئات المراقبة بخصوص طرق تدبير المرافق العمومية، وذلك بالاستناد على خلاصات تقارير:</a:t>
            </a:r>
          </a:p>
          <a:p>
            <a:pPr algn="r" rtl="1"/>
            <a:endParaRPr lang="ar-MA" sz="2200" dirty="0"/>
          </a:p>
          <a:p>
            <a:pPr marL="0" indent="0" algn="just" rtl="1">
              <a:buNone/>
            </a:pPr>
            <a:endParaRPr lang="ar-MA" sz="2200" dirty="0"/>
          </a:p>
          <a:p>
            <a:pPr marL="0" indent="0" algn="just" rtl="1">
              <a:buNone/>
            </a:pPr>
            <a:endParaRPr lang="ar-MA" sz="2200" dirty="0"/>
          </a:p>
          <a:p>
            <a:pPr marL="0" indent="0" algn="just" rtl="1">
              <a:buNone/>
            </a:pPr>
            <a:endParaRPr lang="ar-MA" sz="2200" dirty="0"/>
          </a:p>
          <a:p>
            <a:pPr marL="0" indent="0" algn="just" rtl="1">
              <a:buNone/>
            </a:pPr>
            <a:endParaRPr lang="ar-MA" sz="2200" dirty="0"/>
          </a:p>
          <a:p>
            <a:pPr marL="0" indent="0" algn="just" rtl="1">
              <a:buNone/>
            </a:pPr>
            <a:endParaRPr lang="ar-MA" sz="2200" dirty="0"/>
          </a:p>
          <a:p>
            <a:pPr marL="0" indent="0" algn="just" rtl="1">
              <a:buNone/>
            </a:pPr>
            <a:endParaRPr lang="ar-MA" sz="2200" dirty="0"/>
          </a:p>
          <a:p>
            <a:pPr algn="just" rtl="1"/>
            <a:r>
              <a:rPr lang="ar-MA" sz="2400" dirty="0" smtClean="0"/>
              <a:t>ولأجل ذلك واعتبارا لكثرة المعطيات والملاحظات وتنوعها واستحضارا للحيز الزمني المخصص للعرض، </a:t>
            </a:r>
            <a:r>
              <a:rPr lang="ar-MA" sz="2400" b="1" dirty="0" smtClean="0">
                <a:solidFill>
                  <a:schemeClr val="accent1">
                    <a:lumMod val="75000"/>
                  </a:schemeClr>
                </a:solidFill>
              </a:rPr>
              <a:t>سيتم الاعتماد على منهجية تروم </a:t>
            </a:r>
            <a:r>
              <a:rPr lang="ar-MA" sz="2400" b="1" u="sng" dirty="0" smtClean="0">
                <a:solidFill>
                  <a:schemeClr val="accent1">
                    <a:lumMod val="75000"/>
                  </a:schemeClr>
                </a:solidFill>
              </a:rPr>
              <a:t>التوليف</a:t>
            </a:r>
            <a:r>
              <a:rPr lang="ar-MA" sz="2400" b="1" dirty="0" smtClean="0">
                <a:solidFill>
                  <a:schemeClr val="accent1">
                    <a:lumMod val="75000"/>
                  </a:schemeClr>
                </a:solidFill>
              </a:rPr>
              <a:t> </a:t>
            </a:r>
            <a:r>
              <a:rPr lang="ar-MA" sz="2400" dirty="0" smtClean="0"/>
              <a:t>بين الملاحظات موضوع تقارير المفتشية العامة و</a:t>
            </a:r>
            <a:r>
              <a:rPr lang="ar-MA" sz="2400" dirty="0"/>
              <a:t>تقارير </a:t>
            </a:r>
            <a:r>
              <a:rPr lang="ar-MA" sz="2400" dirty="0" smtClean="0"/>
              <a:t>المحاكم المالية سواء الموضعاتية أو التقارير السنوية أو المذكرات الاستعجالية للمجلس الأعلى للحسابات</a:t>
            </a:r>
            <a:r>
              <a:rPr lang="ar-MA" sz="2400" dirty="0"/>
              <a:t>، وتقارير المجالس الجهوية التي تطرقت </a:t>
            </a:r>
            <a:r>
              <a:rPr lang="ar-MA" sz="2400" dirty="0" smtClean="0"/>
              <a:t>للمرافق </a:t>
            </a:r>
            <a:r>
              <a:rPr lang="ar-MA" sz="2400" dirty="0"/>
              <a:t>العمومية المحلية </a:t>
            </a:r>
            <a:r>
              <a:rPr lang="ar-MA" sz="2400" dirty="0" smtClean="0"/>
              <a:t>على تنوعها وعلى </a:t>
            </a:r>
            <a:r>
              <a:rPr lang="ar-MA" sz="2400" dirty="0"/>
              <a:t>اختلاف أسلوب </a:t>
            </a:r>
            <a:r>
              <a:rPr lang="ar-MA" sz="2400" dirty="0" smtClean="0"/>
              <a:t>تدبيرها.</a:t>
            </a:r>
            <a:endParaRPr lang="ar-MA" sz="2400" dirty="0"/>
          </a:p>
          <a:p>
            <a:pPr algn="just" rtl="1"/>
            <a:endParaRPr lang="ar-MA" sz="2400" dirty="0"/>
          </a:p>
          <a:p>
            <a:pPr marL="0" indent="0" algn="just" rtl="1">
              <a:buNone/>
            </a:pPr>
            <a:endParaRPr lang="fr-FR" dirty="0"/>
          </a:p>
        </p:txBody>
      </p:sp>
      <p:graphicFrame>
        <p:nvGraphicFramePr>
          <p:cNvPr id="4" name="Diagramme 3"/>
          <p:cNvGraphicFramePr/>
          <p:nvPr>
            <p:extLst>
              <p:ext uri="{D42A27DB-BD31-4B8C-83A1-F6EECF244321}">
                <p14:modId xmlns:p14="http://schemas.microsoft.com/office/powerpoint/2010/main" val="228816333"/>
              </p:ext>
            </p:extLst>
          </p:nvPr>
        </p:nvGraphicFramePr>
        <p:xfrm>
          <a:off x="2006221" y="1705971"/>
          <a:ext cx="8679975" cy="2074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1261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6324" y="378775"/>
            <a:ext cx="10515600" cy="307734"/>
          </a:xfrm>
        </p:spPr>
        <p:txBody>
          <a:bodyPr>
            <a:normAutofit fontScale="90000"/>
          </a:bodyPr>
          <a:lstStyle/>
          <a:p>
            <a:pPr algn="r" rtl="1"/>
            <a:r>
              <a:rPr lang="ar-MA" sz="3200" b="1" dirty="0" smtClean="0"/>
              <a:t>خلاصات </a:t>
            </a:r>
            <a:r>
              <a:rPr lang="ar-MA" sz="3200" b="1" dirty="0"/>
              <a:t>تقارير هيئات المراقبة بخصوص طرق تدبير المرافق العمومية</a:t>
            </a:r>
            <a:endParaRPr lang="fr-FR" sz="3200" dirty="0"/>
          </a:p>
        </p:txBody>
      </p:sp>
      <p:sp>
        <p:nvSpPr>
          <p:cNvPr id="3" name="Espace réservé du contenu 2"/>
          <p:cNvSpPr>
            <a:spLocks noGrp="1"/>
          </p:cNvSpPr>
          <p:nvPr>
            <p:ph idx="1"/>
          </p:nvPr>
        </p:nvSpPr>
        <p:spPr>
          <a:xfrm>
            <a:off x="353683" y="1026543"/>
            <a:ext cx="11378241" cy="5615797"/>
          </a:xfrm>
        </p:spPr>
        <p:txBody>
          <a:bodyPr>
            <a:normAutofit/>
          </a:bodyPr>
          <a:lstStyle/>
          <a:p>
            <a:pPr marL="361950" indent="-361950" algn="just" rtl="1">
              <a:buFont typeface="Wingdings" panose="05000000000000000000" pitchFamily="2" charset="2"/>
              <a:buChar char="q"/>
            </a:pPr>
            <a:r>
              <a:rPr lang="ar-MA" sz="2000" dirty="0" smtClean="0"/>
              <a:t>المرافق العمومية المحلية التي سيتم التطرق إليها:</a:t>
            </a:r>
          </a:p>
          <a:p>
            <a:pPr algn="r" rtl="1"/>
            <a:endParaRPr lang="ar-MA" sz="2200" dirty="0"/>
          </a:p>
          <a:p>
            <a:pPr marL="0" indent="0" algn="just" rtl="1">
              <a:buNone/>
            </a:pPr>
            <a:endParaRPr lang="fr-FR" dirty="0"/>
          </a:p>
        </p:txBody>
      </p:sp>
      <p:graphicFrame>
        <p:nvGraphicFramePr>
          <p:cNvPr id="4" name="Diagramme 3"/>
          <p:cNvGraphicFramePr/>
          <p:nvPr>
            <p:extLst>
              <p:ext uri="{D42A27DB-BD31-4B8C-83A1-F6EECF244321}">
                <p14:modId xmlns:p14="http://schemas.microsoft.com/office/powerpoint/2010/main" val="1839566648"/>
              </p:ext>
            </p:extLst>
          </p:nvPr>
        </p:nvGraphicFramePr>
        <p:xfrm>
          <a:off x="504967" y="1337481"/>
          <a:ext cx="11464120" cy="5304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542195" y="4913191"/>
            <a:ext cx="3521124" cy="369332"/>
          </a:xfrm>
          <a:prstGeom prst="rect">
            <a:avLst/>
          </a:prstGeom>
          <a:noFill/>
        </p:spPr>
        <p:txBody>
          <a:bodyPr wrap="square" rtlCol="0">
            <a:spAutoFit/>
          </a:bodyPr>
          <a:lstStyle/>
          <a:p>
            <a:pPr algn="r" rtl="1"/>
            <a:r>
              <a:rPr lang="ar-MA" b="1" dirty="0" smtClean="0"/>
              <a:t>المرافق الاقتصادية المتعلقة بالاستهلاك </a:t>
            </a:r>
            <a:endParaRPr lang="fr-FR" b="1" dirty="0"/>
          </a:p>
        </p:txBody>
      </p:sp>
    </p:spTree>
    <p:extLst>
      <p:ext uri="{BB962C8B-B14F-4D97-AF65-F5344CB8AC3E}">
        <p14:creationId xmlns:p14="http://schemas.microsoft.com/office/powerpoint/2010/main" val="238330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2764" y="1162570"/>
            <a:ext cx="10222174" cy="980128"/>
          </a:xfrm>
        </p:spPr>
        <p:txBody>
          <a:bodyPr>
            <a:noAutofit/>
          </a:bodyPr>
          <a:lstStyle/>
          <a:p>
            <a:pPr marL="630238" indent="-630238" defTabSz="914400" rtl="1">
              <a:lnSpc>
                <a:spcPct val="100000"/>
              </a:lnSpc>
              <a:spcBef>
                <a:spcPts val="1013"/>
              </a:spcBef>
              <a:spcAft>
                <a:spcPts val="1013"/>
              </a:spcAft>
            </a:pPr>
            <a:r>
              <a:rPr lang="ar-MA" sz="4000" b="1" dirty="0" smtClean="0">
                <a:solidFill>
                  <a:schemeClr val="accent1">
                    <a:lumMod val="75000"/>
                  </a:schemeClr>
                </a:solidFill>
                <a:latin typeface="Century Schoolbook" pitchFamily="18" charset="0"/>
              </a:rPr>
              <a:t>1. </a:t>
            </a:r>
            <a:r>
              <a:rPr lang="ar-MA" sz="3200" b="1" dirty="0"/>
              <a:t>مرفق </a:t>
            </a:r>
            <a:r>
              <a:rPr lang="ar-MA" sz="3200" b="1" dirty="0" smtClean="0"/>
              <a:t>التوزيع: الماء والكهرباء والتطهير السائل</a:t>
            </a:r>
            <a:endParaRPr lang="ar-MA" sz="3200" b="1" dirty="0">
              <a:solidFill>
                <a:prstClr val="black">
                  <a:lumMod val="65000"/>
                  <a:lumOff val="35000"/>
                </a:prstClr>
              </a:solidFill>
              <a:latin typeface="Century Schoolbook" pitchFamily="18" charset="0"/>
            </a:endParaRPr>
          </a:p>
        </p:txBody>
      </p:sp>
      <p:pic>
        <p:nvPicPr>
          <p:cNvPr id="3" name="Image 2"/>
          <p:cNvPicPr>
            <a:picLocks noChangeAspect="1"/>
          </p:cNvPicPr>
          <p:nvPr/>
        </p:nvPicPr>
        <p:blipFill>
          <a:blip r:embed="rId2"/>
          <a:stretch>
            <a:fillRect/>
          </a:stretch>
        </p:blipFill>
        <p:spPr>
          <a:xfrm>
            <a:off x="1596790" y="2664440"/>
            <a:ext cx="4217158" cy="2262401"/>
          </a:xfrm>
          <a:prstGeom prst="rect">
            <a:avLst/>
          </a:prstGeom>
        </p:spPr>
      </p:pic>
      <p:pic>
        <p:nvPicPr>
          <p:cNvPr id="4" name="Image 3"/>
          <p:cNvPicPr>
            <a:picLocks noChangeAspect="1"/>
          </p:cNvPicPr>
          <p:nvPr/>
        </p:nvPicPr>
        <p:blipFill>
          <a:blip r:embed="rId3"/>
          <a:stretch>
            <a:fillRect/>
          </a:stretch>
        </p:blipFill>
        <p:spPr>
          <a:xfrm>
            <a:off x="6469039" y="2664440"/>
            <a:ext cx="4026089" cy="2262401"/>
          </a:xfrm>
          <a:prstGeom prst="rect">
            <a:avLst/>
          </a:prstGeom>
        </p:spPr>
      </p:pic>
    </p:spTree>
    <p:extLst>
      <p:ext uri="{BB962C8B-B14F-4D97-AF65-F5344CB8AC3E}">
        <p14:creationId xmlns:p14="http://schemas.microsoft.com/office/powerpoint/2010/main" val="1619582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7"/>
            <a:ext cx="10515600" cy="307734"/>
          </a:xfrm>
        </p:spPr>
        <p:txBody>
          <a:bodyPr>
            <a:normAutofit fontScale="90000"/>
          </a:bodyPr>
          <a:lstStyle/>
          <a:p>
            <a:pPr algn="r" rtl="1"/>
            <a:r>
              <a:rPr lang="ar-MA" sz="3200" b="1" dirty="0">
                <a:solidFill>
                  <a:schemeClr val="accent1">
                    <a:lumMod val="50000"/>
                  </a:schemeClr>
                </a:solidFill>
              </a:rPr>
              <a:t>بعض الخلاصات بالنسبة لقطاع التوزيع</a:t>
            </a:r>
            <a:endParaRPr lang="fr-FR" sz="3200" dirty="0"/>
          </a:p>
        </p:txBody>
      </p:sp>
      <p:sp>
        <p:nvSpPr>
          <p:cNvPr id="3" name="Espace réservé du contenu 2"/>
          <p:cNvSpPr>
            <a:spLocks noGrp="1"/>
          </p:cNvSpPr>
          <p:nvPr>
            <p:ph idx="1"/>
          </p:nvPr>
        </p:nvSpPr>
        <p:spPr>
          <a:xfrm>
            <a:off x="353683" y="1009935"/>
            <a:ext cx="11378241" cy="5632406"/>
          </a:xfrm>
        </p:spPr>
        <p:txBody>
          <a:bodyPr>
            <a:normAutofit/>
          </a:bodyPr>
          <a:lstStyle/>
          <a:p>
            <a:pPr algn="just" rtl="1"/>
            <a:r>
              <a:rPr lang="ar-MA" sz="2000" b="1" dirty="0" smtClean="0">
                <a:solidFill>
                  <a:schemeClr val="accent1">
                    <a:lumMod val="75000"/>
                  </a:schemeClr>
                </a:solidFill>
              </a:rPr>
              <a:t>نقائص في التخطيط وتحديد </a:t>
            </a:r>
            <a:r>
              <a:rPr lang="ar-MA" sz="2000" b="1" dirty="0">
                <a:solidFill>
                  <a:schemeClr val="accent1">
                    <a:lumMod val="75000"/>
                  </a:schemeClr>
                </a:solidFill>
              </a:rPr>
              <a:t>الحاجيات </a:t>
            </a:r>
            <a:r>
              <a:rPr lang="ar-MA" sz="2000" dirty="0" smtClean="0"/>
              <a:t>مع </a:t>
            </a:r>
            <a:r>
              <a:rPr lang="ar-MA" sz="2000" dirty="0"/>
              <a:t>الاقتصار على نظرة محلية لا تأخذ بعين الاعتبار البعد البين جماعاتي والجهوي</a:t>
            </a:r>
            <a:r>
              <a:rPr lang="ar-MA" sz="2000" dirty="0" smtClean="0"/>
              <a:t>.</a:t>
            </a:r>
          </a:p>
          <a:p>
            <a:pPr algn="just" rtl="1"/>
            <a:r>
              <a:rPr lang="ar-MA" sz="2000" dirty="0"/>
              <a:t>التعاقد في غياب المخططات المديرية للكهرباء والماء والتطهير </a:t>
            </a:r>
            <a:r>
              <a:rPr lang="ar-MA" sz="2000" dirty="0" smtClean="0"/>
              <a:t>السائل وضعف إدارة الجماعات من حيث المؤهلات </a:t>
            </a:r>
            <a:r>
              <a:rPr lang="ar-MA" sz="2000" dirty="0"/>
              <a:t>والكفاءات القادرة على </a:t>
            </a:r>
            <a:r>
              <a:rPr lang="ar-MA" sz="2000" dirty="0" smtClean="0"/>
              <a:t>الاضطلاع بالالتزامات </a:t>
            </a:r>
            <a:r>
              <a:rPr lang="ar-MA" sz="2000" dirty="0"/>
              <a:t>المنصوص عليها في </a:t>
            </a:r>
            <a:r>
              <a:rPr lang="ar-MA" sz="2000" dirty="0" smtClean="0"/>
              <a:t>عقود </a:t>
            </a:r>
            <a:r>
              <a:rPr lang="ar-MA" sz="2000" dirty="0"/>
              <a:t>التدبير </a:t>
            </a:r>
            <a:r>
              <a:rPr lang="ar-MA" sz="2000" dirty="0" smtClean="0"/>
              <a:t>المفوض، </a:t>
            </a:r>
            <a:r>
              <a:rPr lang="ar-MA" sz="2000" b="1" dirty="0" smtClean="0">
                <a:solidFill>
                  <a:schemeClr val="accent1">
                    <a:lumMod val="75000"/>
                  </a:schemeClr>
                </a:solidFill>
              </a:rPr>
              <a:t>وخاصة مهام التتبع والمراقبة</a:t>
            </a:r>
            <a:r>
              <a:rPr lang="ar-MA" sz="2000" dirty="0" smtClean="0"/>
              <a:t>.</a:t>
            </a:r>
          </a:p>
          <a:p>
            <a:pPr algn="just" rtl="1"/>
            <a:r>
              <a:rPr lang="ar-MA" sz="2000" dirty="0"/>
              <a:t>عجز الجماعات عن تدبير الحسابات التي تستفيد من الموارد المستخلصة من طرف الشركات المفوض إليها، كصندوق الأشغال والحسابات الخصوصية وحساب السلطة </a:t>
            </a:r>
            <a:r>
              <a:rPr lang="ar-MA" sz="2000" dirty="0" smtClean="0"/>
              <a:t>المفوضة، </a:t>
            </a:r>
            <a:r>
              <a:rPr lang="ar-MA" sz="2000" dirty="0"/>
              <a:t>ما ينعكس سلبيا على الموارد المالية التي من المفترض أن تعود للجماعات وكذا على قرارات </a:t>
            </a:r>
            <a:r>
              <a:rPr lang="ar-MA" sz="2000" dirty="0" smtClean="0"/>
              <a:t>استعمالها.</a:t>
            </a:r>
          </a:p>
          <a:p>
            <a:pPr algn="just" rtl="1"/>
            <a:r>
              <a:rPr lang="ar-MA" sz="2000" dirty="0" smtClean="0"/>
              <a:t>اختلالات </a:t>
            </a:r>
            <a:r>
              <a:rPr lang="ar-MA" sz="2000" dirty="0"/>
              <a:t>في تدبير صندوق الأشغال إذ أن المساهمات التي تقوم الشركات المفوض إليها بتحصيلها لا يتم دائما إيداعها بالكامل لحساب الصندوق. كما أن إيداع المبالغ المحصلة غالبا ما يأتي متأخرا عن الآجال التعاقدية </a:t>
            </a:r>
            <a:r>
              <a:rPr lang="ar-MA" sz="2000" b="1" dirty="0" smtClean="0"/>
              <a:t>علاوة على استعمال </a:t>
            </a:r>
            <a:r>
              <a:rPr lang="ar-MA" sz="2000" b="1" dirty="0"/>
              <a:t>هذه </a:t>
            </a:r>
            <a:r>
              <a:rPr lang="ar-MA" sz="2000" b="1" dirty="0" smtClean="0"/>
              <a:t>الأموال </a:t>
            </a:r>
            <a:r>
              <a:rPr lang="ar-MA" sz="2000" b="1" dirty="0"/>
              <a:t>خارج الضوابط المحددة لذلك، كأداء </a:t>
            </a:r>
            <a:r>
              <a:rPr lang="ar-MA" sz="2000" b="1" dirty="0" smtClean="0"/>
              <a:t>متأخرات المساهمات </a:t>
            </a:r>
            <a:r>
              <a:rPr lang="ar-MA" sz="2000" b="1" dirty="0"/>
              <a:t>الخاصة بنظام التقاعد إثر تحويله إلى جهة خارجة عن المؤسسة، أو تغطية مصاريف </a:t>
            </a:r>
            <a:r>
              <a:rPr lang="ar-MA" sz="2000" b="1" dirty="0" smtClean="0"/>
              <a:t>تسيير المصلحة </a:t>
            </a:r>
            <a:r>
              <a:rPr lang="ar-MA" sz="2000" b="1" dirty="0"/>
              <a:t>الدائمة للمراقبة، أو أداء أتعاب مكاتب </a:t>
            </a:r>
            <a:r>
              <a:rPr lang="ar-MA" sz="2000" b="1" dirty="0" smtClean="0"/>
              <a:t>الاستشارة </a:t>
            </a:r>
            <a:r>
              <a:rPr lang="ar-MA" sz="2000" b="1" dirty="0"/>
              <a:t>عن خدماتها لفائدة السلطة المفوضة، أو </a:t>
            </a:r>
            <a:r>
              <a:rPr lang="ar-MA" sz="2000" b="1" dirty="0" smtClean="0"/>
              <a:t>أداء الديون </a:t>
            </a:r>
            <a:r>
              <a:rPr lang="ar-MA" sz="2000" b="1" dirty="0"/>
              <a:t>الضريبية التي كانت في ذمة </a:t>
            </a:r>
            <a:r>
              <a:rPr lang="ar-MA" sz="2000" b="1" dirty="0" smtClean="0"/>
              <a:t>الوكالة </a:t>
            </a:r>
            <a:r>
              <a:rPr lang="ar-MA" sz="2000" b="1" dirty="0"/>
              <a:t>المستقلة </a:t>
            </a:r>
            <a:r>
              <a:rPr lang="ar-MA" sz="2000" b="1" dirty="0" smtClean="0"/>
              <a:t>السابقة</a:t>
            </a:r>
            <a:r>
              <a:rPr lang="ar-MA" sz="2000" dirty="0" smtClean="0"/>
              <a:t>.</a:t>
            </a:r>
          </a:p>
          <a:p>
            <a:pPr algn="just" rtl="1"/>
            <a:r>
              <a:rPr lang="ar-MA" sz="2000" b="1" dirty="0">
                <a:solidFill>
                  <a:schemeClr val="accent1">
                    <a:lumMod val="75000"/>
                  </a:schemeClr>
                </a:solidFill>
              </a:rPr>
              <a:t>عدم </a:t>
            </a:r>
            <a:r>
              <a:rPr lang="ar-MA" sz="2000" b="1" dirty="0" smtClean="0">
                <a:solidFill>
                  <a:schemeClr val="accent1">
                    <a:lumMod val="75000"/>
                  </a:schemeClr>
                </a:solidFill>
              </a:rPr>
              <a:t>تحقيق أهداف الاستثمارات </a:t>
            </a:r>
            <a:r>
              <a:rPr lang="ar-MA" sz="2000" dirty="0"/>
              <a:t>المنجزة من طرف الشركات المفوض </a:t>
            </a:r>
            <a:r>
              <a:rPr lang="ar-MA" sz="2000" dirty="0" smtClean="0"/>
              <a:t>إليها، فيما </a:t>
            </a:r>
            <a:r>
              <a:rPr lang="ar-MA" sz="2000" dirty="0"/>
              <a:t>يخص حجم المشاريع وآجال التنفيذ، </a:t>
            </a:r>
            <a:r>
              <a:rPr lang="ar-MA" sz="2000" dirty="0" smtClean="0"/>
              <a:t>إذ تم </a:t>
            </a:r>
            <a:r>
              <a:rPr lang="ar-MA" sz="2000" dirty="0"/>
              <a:t>تسجيل فوارق هامة على مستوى المشاريع </a:t>
            </a:r>
            <a:r>
              <a:rPr lang="ar-MA" sz="2000" dirty="0" err="1" smtClean="0"/>
              <a:t>المهيكلة</a:t>
            </a:r>
            <a:r>
              <a:rPr lang="ar-MA" sz="2000" dirty="0" smtClean="0"/>
              <a:t>، </a:t>
            </a:r>
            <a:r>
              <a:rPr lang="ar-MA" sz="2000" dirty="0"/>
              <a:t>وخاصة في مجال التطهير </a:t>
            </a:r>
            <a:r>
              <a:rPr lang="ar-MA" sz="2000" dirty="0" smtClean="0"/>
              <a:t>السائل. </a:t>
            </a:r>
            <a:r>
              <a:rPr lang="ar-MA" sz="2000" dirty="0"/>
              <a:t>ويعزى ذلك إلى ضعف الرساميل الذاتية التي قامت الشركات المفوض إليها بتعبئتها، وكذا ضعف قدرات التمويل </a:t>
            </a:r>
            <a:r>
              <a:rPr lang="ar-MA" sz="2000" dirty="0" smtClean="0"/>
              <a:t>الذاتي،</a:t>
            </a:r>
            <a:r>
              <a:rPr lang="ar-MA" sz="2000" b="1" dirty="0" smtClean="0">
                <a:solidFill>
                  <a:schemeClr val="accent1">
                    <a:lumMod val="75000"/>
                  </a:schemeClr>
                </a:solidFill>
              </a:rPr>
              <a:t> </a:t>
            </a:r>
            <a:r>
              <a:rPr lang="ar-MA" sz="2000" b="1" dirty="0">
                <a:solidFill>
                  <a:schemeClr val="accent1">
                    <a:lumMod val="75000"/>
                  </a:schemeClr>
                </a:solidFill>
              </a:rPr>
              <a:t>وتحمل تكاليف غير مبررة </a:t>
            </a:r>
            <a:r>
              <a:rPr lang="ar-MA" sz="2000" b="1" dirty="0" smtClean="0">
                <a:solidFill>
                  <a:schemeClr val="accent1">
                    <a:lumMod val="75000"/>
                  </a:schemeClr>
                </a:solidFill>
              </a:rPr>
              <a:t>والمبالغة </a:t>
            </a:r>
            <a:r>
              <a:rPr lang="ar-MA" sz="2000" b="1" dirty="0">
                <a:solidFill>
                  <a:schemeClr val="accent1">
                    <a:lumMod val="75000"/>
                  </a:schemeClr>
                </a:solidFill>
              </a:rPr>
              <a:t>في قيمة بعض </a:t>
            </a:r>
            <a:r>
              <a:rPr lang="ar-MA" sz="2000" b="1" dirty="0" smtClean="0">
                <a:solidFill>
                  <a:schemeClr val="accent1">
                    <a:lumMod val="75000"/>
                  </a:schemeClr>
                </a:solidFill>
              </a:rPr>
              <a:t>المصاريف</a:t>
            </a:r>
            <a:r>
              <a:rPr lang="ar-MA" sz="2000" dirty="0" smtClean="0"/>
              <a:t>.</a:t>
            </a:r>
            <a:endParaRPr lang="fr-FR" sz="2000" dirty="0"/>
          </a:p>
        </p:txBody>
      </p:sp>
    </p:spTree>
    <p:extLst>
      <p:ext uri="{BB962C8B-B14F-4D97-AF65-F5344CB8AC3E}">
        <p14:creationId xmlns:p14="http://schemas.microsoft.com/office/powerpoint/2010/main" val="65240935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1163</TotalTime>
  <Words>1930</Words>
  <Application>Microsoft Office PowerPoint</Application>
  <PresentationFormat>Grand écran</PresentationFormat>
  <Paragraphs>124</Paragraphs>
  <Slides>21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Calibri</vt:lpstr>
      <vt:lpstr>Calibri Light</vt:lpstr>
      <vt:lpstr>Century Schoolbook</vt:lpstr>
      <vt:lpstr>Times New Roman</vt:lpstr>
      <vt:lpstr>Wingdings</vt:lpstr>
      <vt:lpstr>Thème Office</vt:lpstr>
      <vt:lpstr>Présentation PowerPoint</vt:lpstr>
      <vt:lpstr>عناصر العرض </vt:lpstr>
      <vt:lpstr>أولا: عناصر تمهيدية</vt:lpstr>
      <vt:lpstr>عناصر تمهيدية</vt:lpstr>
      <vt:lpstr>ثانيا: خلاصات تقارير هيئات المراقبة بخصوص طرق تدبير المرافق العمومية</vt:lpstr>
      <vt:lpstr>خلاصات تقارير هيئات المراقبة بخصوص طرق تدبير المرافق العمومية</vt:lpstr>
      <vt:lpstr>خلاصات تقارير هيئات المراقبة بخصوص طرق تدبير المرافق العمومية</vt:lpstr>
      <vt:lpstr>1. مرفق التوزيع: الماء والكهرباء والتطهير السائل</vt:lpstr>
      <vt:lpstr>بعض الخلاصات بالنسبة لقطاع التوزيع</vt:lpstr>
      <vt:lpstr>2. مرفق النظافة: جمع النفايات المنزلية والمماثلة وفرزها ونقلها وإيداعها بالمطارح ومعالجتها</vt:lpstr>
      <vt:lpstr>بعض الخلاصات بالنسبة لمرفق النظافة:</vt:lpstr>
      <vt:lpstr>3. مرفق المجازر</vt:lpstr>
      <vt:lpstr>بعض الخلاصات بالنسبة لمرفق المجازر</vt:lpstr>
      <vt:lpstr>4. مرفق أسواق الجملة</vt:lpstr>
      <vt:lpstr>بعض الخلاصات بالنسبة لمرفق أسواق الجملة </vt:lpstr>
      <vt:lpstr>5. مرفق النقل الحضري بواسطة الحافلات ومرفق الوقوف </vt:lpstr>
      <vt:lpstr> بعض الخلاصات بالنسبة لمرفق النقل الحضري بواسطة الحافلات </vt:lpstr>
      <vt:lpstr> بعض الخلاصات بالنسبة لمرفق الوقوف </vt:lpstr>
      <vt:lpstr>ثالثا: الآفاق الاستشرافية</vt:lpstr>
      <vt:lpstr>الآفاق الاستشرافية</vt:lpstr>
      <vt:lpstr>شكرا على انتباهكم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Benabdelfadel Saad</dc:creator>
  <cp:lastModifiedBy>Bennani Karim</cp:lastModifiedBy>
  <cp:revision>104</cp:revision>
  <cp:lastPrinted>2022-03-10T12:38:01Z</cp:lastPrinted>
  <dcterms:created xsi:type="dcterms:W3CDTF">2022-03-08T12:37:18Z</dcterms:created>
  <dcterms:modified xsi:type="dcterms:W3CDTF">2022-03-10T13:54:34Z</dcterms:modified>
</cp:coreProperties>
</file>