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32"/>
  </p:notesMasterIdLst>
  <p:handoutMasterIdLst>
    <p:handoutMasterId r:id="rId33"/>
  </p:handoutMasterIdLst>
  <p:sldIdLst>
    <p:sldId id="1637" r:id="rId2"/>
    <p:sldId id="1627" r:id="rId3"/>
    <p:sldId id="1689" r:id="rId4"/>
    <p:sldId id="1725" r:id="rId5"/>
    <p:sldId id="1734" r:id="rId6"/>
    <p:sldId id="1726" r:id="rId7"/>
    <p:sldId id="1678" r:id="rId8"/>
    <p:sldId id="1653" r:id="rId9"/>
    <p:sldId id="1733" r:id="rId10"/>
    <p:sldId id="1659" r:id="rId11"/>
    <p:sldId id="1707" r:id="rId12"/>
    <p:sldId id="1660" r:id="rId13"/>
    <p:sldId id="1694" r:id="rId14"/>
    <p:sldId id="1675" r:id="rId15"/>
    <p:sldId id="1673" r:id="rId16"/>
    <p:sldId id="1680" r:id="rId17"/>
    <p:sldId id="1713" r:id="rId18"/>
    <p:sldId id="1731" r:id="rId19"/>
    <p:sldId id="1712" r:id="rId20"/>
    <p:sldId id="1728" r:id="rId21"/>
    <p:sldId id="1708" r:id="rId22"/>
    <p:sldId id="1715" r:id="rId23"/>
    <p:sldId id="1716" r:id="rId24"/>
    <p:sldId id="1717" r:id="rId25"/>
    <p:sldId id="1727" r:id="rId26"/>
    <p:sldId id="1679" r:id="rId27"/>
    <p:sldId id="1709" r:id="rId28"/>
    <p:sldId id="1729" r:id="rId29"/>
    <p:sldId id="1730" r:id="rId30"/>
    <p:sldId id="169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88E"/>
    <a:srgbClr val="DDFFDD"/>
    <a:srgbClr val="1A8EA9"/>
    <a:srgbClr val="C7970D"/>
    <a:srgbClr val="209C3C"/>
    <a:srgbClr val="DDAE6E"/>
    <a:srgbClr val="DDA667"/>
    <a:srgbClr val="4B5D7F"/>
    <a:srgbClr val="F6CB6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5867" autoAdjust="0"/>
  </p:normalViewPr>
  <p:slideViewPr>
    <p:cSldViewPr snapToGrid="0" showGuides="1">
      <p:cViewPr varScale="1">
        <p:scale>
          <a:sx n="74" d="100"/>
          <a:sy n="74" d="100"/>
        </p:scale>
        <p:origin x="826" y="77"/>
      </p:cViewPr>
      <p:guideLst>
        <p:guide orient="horz" pos="2115"/>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eur\Desktop\Fichiers_actifs_Janvier2023\Fondsafricain_Appuicoop&#233;ration\FACDI_2020-2021-2022\Tableau_sunth&#232;se2020-2021-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Graphes!$B$112</c:f>
              <c:strCache>
                <c:ptCount val="1"/>
                <c:pt idx="0">
                  <c:v>Nbre de CT</c:v>
                </c:pt>
              </c:strCache>
            </c:strRef>
          </c:tx>
          <c:spPr>
            <a:pattFill prst="pct90">
              <a:fgClr>
                <a:schemeClr val="tx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Graphes!$A$113:$A$115</c:f>
              <c:strCache>
                <c:ptCount val="3"/>
                <c:pt idx="0">
                  <c:v>Régions</c:v>
                </c:pt>
                <c:pt idx="1">
                  <c:v>Préfectures/Provinces</c:v>
                </c:pt>
                <c:pt idx="2">
                  <c:v>Communes</c:v>
                </c:pt>
              </c:strCache>
            </c:strRef>
          </c:cat>
          <c:val>
            <c:numRef>
              <c:f>Graphes!$B$113:$B$115</c:f>
              <c:numCache>
                <c:formatCode>General</c:formatCode>
                <c:ptCount val="3"/>
                <c:pt idx="0">
                  <c:v>5</c:v>
                </c:pt>
                <c:pt idx="1">
                  <c:v>18</c:v>
                </c:pt>
                <c:pt idx="2">
                  <c:v>15</c:v>
                </c:pt>
              </c:numCache>
            </c:numRef>
          </c:val>
          <c:extLst>
            <c:ext xmlns:c16="http://schemas.microsoft.com/office/drawing/2014/chart" uri="{C3380CC4-5D6E-409C-BE32-E72D297353CC}">
              <c16:uniqueId val="{00000000-377E-4E2D-A3CE-180766CEC0FC}"/>
            </c:ext>
          </c:extLst>
        </c:ser>
        <c:ser>
          <c:idx val="1"/>
          <c:order val="1"/>
          <c:tx>
            <c:strRef>
              <c:f>Graphes!$C$112</c:f>
              <c:strCache>
                <c:ptCount val="1"/>
                <c:pt idx="0">
                  <c:v>Nbre projets</c:v>
                </c:pt>
              </c:strCache>
            </c:strRef>
          </c:tx>
          <c:spPr>
            <a:pattFill prst="lgCheck">
              <a:fgClr>
                <a:srgbClr val="C0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Graphes!$A$113:$A$115</c:f>
              <c:strCache>
                <c:ptCount val="3"/>
                <c:pt idx="0">
                  <c:v>Régions</c:v>
                </c:pt>
                <c:pt idx="1">
                  <c:v>Préfectures/Provinces</c:v>
                </c:pt>
                <c:pt idx="2">
                  <c:v>Communes</c:v>
                </c:pt>
              </c:strCache>
            </c:strRef>
          </c:cat>
          <c:val>
            <c:numRef>
              <c:f>Graphes!$C$113:$C$115</c:f>
              <c:numCache>
                <c:formatCode>General</c:formatCode>
                <c:ptCount val="3"/>
                <c:pt idx="0">
                  <c:v>10</c:v>
                </c:pt>
                <c:pt idx="1">
                  <c:v>21</c:v>
                </c:pt>
                <c:pt idx="2">
                  <c:v>22</c:v>
                </c:pt>
              </c:numCache>
            </c:numRef>
          </c:val>
          <c:extLst>
            <c:ext xmlns:c16="http://schemas.microsoft.com/office/drawing/2014/chart" uri="{C3380CC4-5D6E-409C-BE32-E72D297353CC}">
              <c16:uniqueId val="{00000001-377E-4E2D-A3CE-180766CEC0FC}"/>
            </c:ext>
          </c:extLst>
        </c:ser>
        <c:dLbls>
          <c:dLblPos val="outEnd"/>
          <c:showLegendKey val="0"/>
          <c:showVal val="1"/>
          <c:showCatName val="0"/>
          <c:showSerName val="0"/>
          <c:showPercent val="0"/>
          <c:showBubbleSize val="0"/>
        </c:dLbls>
        <c:gapWidth val="182"/>
        <c:axId val="471372431"/>
        <c:axId val="471370351"/>
      </c:barChart>
      <c:catAx>
        <c:axId val="471372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471370351"/>
        <c:crosses val="autoZero"/>
        <c:auto val="1"/>
        <c:lblAlgn val="ctr"/>
        <c:lblOffset val="100"/>
        <c:noMultiLvlLbl val="0"/>
      </c:catAx>
      <c:valAx>
        <c:axId val="471370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37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9050">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1FE56-B033-4EC4-9157-90E2C0866466}"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fr-FR"/>
        </a:p>
      </dgm:t>
    </dgm:pt>
    <dgm:pt modelId="{1E51F71B-B82D-4438-A8E4-F4CCA2E258FB}">
      <dgm:prSet phldrT="[Texte]" custT="1"/>
      <dgm:spPr>
        <a:solidFill>
          <a:srgbClr val="FFFF00"/>
        </a:solidFill>
      </dgm:spPr>
      <dgm:t>
        <a:bodyPr/>
        <a:lstStyle/>
        <a:p>
          <a:r>
            <a:rPr lang="fr-FR" sz="1800" b="1"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gm:t>
    </dgm:pt>
    <dgm:pt modelId="{8DE6F71E-ACB1-492E-9CF5-BC07A08126B2}" type="parTrans" cxnId="{44CA8AB2-63EF-4B83-A8BC-4F1A80094AA6}">
      <dgm:prSet/>
      <dgm:spPr/>
      <dgm:t>
        <a:bodyPr/>
        <a:lstStyle/>
        <a:p>
          <a:endParaRPr lang="fr-FR">
            <a:effectLst>
              <a:outerShdw blurRad="38100" dist="38100" dir="2700000" algn="tl">
                <a:srgbClr val="000000">
                  <a:alpha val="43137"/>
                </a:srgbClr>
              </a:outerShdw>
            </a:effectLst>
          </a:endParaRPr>
        </a:p>
      </dgm:t>
    </dgm:pt>
    <dgm:pt modelId="{DC63B9C9-0BB3-46BA-A588-38004253CABD}" type="sibTrans" cxnId="{44CA8AB2-63EF-4B83-A8BC-4F1A80094AA6}">
      <dgm:prSet/>
      <dgm:spPr/>
      <dgm:t>
        <a:bodyPr/>
        <a:lstStyle/>
        <a:p>
          <a:endParaRPr lang="fr-FR">
            <a:effectLst>
              <a:outerShdw blurRad="38100" dist="38100" dir="2700000" algn="tl">
                <a:srgbClr val="000000">
                  <a:alpha val="43137"/>
                </a:srgbClr>
              </a:outerShdw>
            </a:effectLst>
          </a:endParaRPr>
        </a:p>
      </dgm:t>
    </dgm:pt>
    <dgm:pt modelId="{1CF9D2B0-94F1-4E7F-AFE6-3E347D6F3787}">
      <dgm:prSet phldrT="[Texte]" custT="1"/>
      <dgm:spPr>
        <a:solidFill>
          <a:schemeClr val="accent5">
            <a:lumMod val="75000"/>
          </a:schemeClr>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DGCT </a:t>
          </a:r>
          <a:r>
            <a:rPr lang="fr-FR" sz="16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gm:t>
    </dgm:pt>
    <dgm:pt modelId="{CB641AA8-8DAE-4210-A0E8-03A39AC9F413}" type="parTrans" cxnId="{AF7BB6CC-2CAA-404F-AA51-16C588F06E76}">
      <dgm:prSet/>
      <dgm:spPr/>
      <dgm:t>
        <a:bodyPr/>
        <a:lstStyle/>
        <a:p>
          <a:endParaRPr lang="fr-FR">
            <a:effectLst>
              <a:outerShdw blurRad="38100" dist="38100" dir="2700000" algn="tl">
                <a:srgbClr val="000000">
                  <a:alpha val="43137"/>
                </a:srgbClr>
              </a:outerShdw>
            </a:effectLst>
          </a:endParaRPr>
        </a:p>
      </dgm:t>
    </dgm:pt>
    <dgm:pt modelId="{1E983880-B119-4751-88BD-EEF1B4BFF453}" type="sibTrans" cxnId="{AF7BB6CC-2CAA-404F-AA51-16C588F06E76}">
      <dgm:prSet/>
      <dgm:spPr/>
      <dgm:t>
        <a:bodyPr/>
        <a:lstStyle/>
        <a:p>
          <a:endParaRPr lang="fr-FR">
            <a:effectLst>
              <a:outerShdw blurRad="38100" dist="38100" dir="2700000" algn="tl">
                <a:srgbClr val="000000">
                  <a:alpha val="43137"/>
                </a:srgbClr>
              </a:outerShdw>
            </a:effectLst>
          </a:endParaRPr>
        </a:p>
      </dgm:t>
    </dgm:pt>
    <dgm:pt modelId="{A902CCAC-A83E-4104-838A-DADD7F52472A}">
      <dgm:prSet phldrT="[Texte]" custT="1"/>
      <dgm:spPr>
        <a:solidFill>
          <a:srgbClr val="C00000"/>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gm:t>
    </dgm:pt>
    <dgm:pt modelId="{E4D3859F-3961-4953-A7E6-2B1240A2616B}" type="parTrans" cxnId="{BA31F709-8E0E-4972-A5F4-0F474542CC19}">
      <dgm:prSet/>
      <dgm:spPr/>
      <dgm:t>
        <a:bodyPr/>
        <a:lstStyle/>
        <a:p>
          <a:endParaRPr lang="fr-FR">
            <a:effectLst>
              <a:outerShdw blurRad="38100" dist="38100" dir="2700000" algn="tl">
                <a:srgbClr val="000000">
                  <a:alpha val="43137"/>
                </a:srgbClr>
              </a:outerShdw>
            </a:effectLst>
          </a:endParaRPr>
        </a:p>
      </dgm:t>
    </dgm:pt>
    <dgm:pt modelId="{3F3A24C2-0307-4D4B-B7AD-BC1DDBD4E923}" type="sibTrans" cxnId="{BA31F709-8E0E-4972-A5F4-0F474542CC19}">
      <dgm:prSet/>
      <dgm:spPr/>
      <dgm:t>
        <a:bodyPr/>
        <a:lstStyle/>
        <a:p>
          <a:endParaRPr lang="fr-FR">
            <a:effectLst>
              <a:outerShdw blurRad="38100" dist="38100" dir="2700000" algn="tl">
                <a:srgbClr val="000000">
                  <a:alpha val="43137"/>
                </a:srgbClr>
              </a:outerShdw>
            </a:effectLst>
          </a:endParaRPr>
        </a:p>
      </dgm:t>
    </dgm:pt>
    <dgm:pt modelId="{E0A34824-0499-4BF0-B356-3D0B0B356E7B}">
      <dgm:prSet phldrT="[Texte]" custT="1"/>
      <dgm:spPr>
        <a:solidFill>
          <a:schemeClr val="accent1"/>
        </a:solidFill>
      </dgm:spPr>
      <dgm:t>
        <a:bodyPr/>
        <a:lstStyle/>
        <a:p>
          <a:pPr algn="ctr"/>
          <a:r>
            <a:rPr lang="fr-FR" sz="1600" b="1"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gm:t>
    </dgm:pt>
    <dgm:pt modelId="{7EAA345C-E81D-4077-9D1D-01A0B4346554}" type="parTrans" cxnId="{424A0B96-D066-4BDA-A0BD-343848690890}">
      <dgm:prSet/>
      <dgm:spPr/>
      <dgm:t>
        <a:bodyPr/>
        <a:lstStyle/>
        <a:p>
          <a:endParaRPr lang="fr-FR">
            <a:effectLst>
              <a:outerShdw blurRad="38100" dist="38100" dir="2700000" algn="tl">
                <a:srgbClr val="000000">
                  <a:alpha val="43137"/>
                </a:srgbClr>
              </a:outerShdw>
            </a:effectLst>
          </a:endParaRPr>
        </a:p>
      </dgm:t>
    </dgm:pt>
    <dgm:pt modelId="{A1400F12-BB5B-46B3-B23C-03048D15157F}" type="sibTrans" cxnId="{424A0B96-D066-4BDA-A0BD-343848690890}">
      <dgm:prSet/>
      <dgm:spPr/>
      <dgm:t>
        <a:bodyPr/>
        <a:lstStyle/>
        <a:p>
          <a:endParaRPr lang="fr-FR">
            <a:effectLst>
              <a:outerShdw blurRad="38100" dist="38100" dir="2700000" algn="tl">
                <a:srgbClr val="000000">
                  <a:alpha val="43137"/>
                </a:srgbClr>
              </a:outerShdw>
            </a:effectLst>
          </a:endParaRPr>
        </a:p>
      </dgm:t>
    </dgm:pt>
    <dgm:pt modelId="{38FE28B3-36A9-41DB-999F-9D39A3AB9C0D}" type="pres">
      <dgm:prSet presAssocID="{CC71FE56-B033-4EC4-9157-90E2C0866466}" presName="Name0" presStyleCnt="0">
        <dgm:presLayoutVars>
          <dgm:chPref val="1"/>
          <dgm:dir/>
          <dgm:animOne val="branch"/>
          <dgm:animLvl val="lvl"/>
          <dgm:resizeHandles val="exact"/>
        </dgm:presLayoutVars>
      </dgm:prSet>
      <dgm:spPr/>
    </dgm:pt>
    <dgm:pt modelId="{A04FF740-0610-43F8-AADD-9AE8A92201A0}" type="pres">
      <dgm:prSet presAssocID="{1E51F71B-B82D-4438-A8E4-F4CCA2E258FB}" presName="root1" presStyleCnt="0"/>
      <dgm:spPr/>
    </dgm:pt>
    <dgm:pt modelId="{D9001099-0CCD-46AB-A068-82260E6FBC8A}" type="pres">
      <dgm:prSet presAssocID="{1E51F71B-B82D-4438-A8E4-F4CCA2E258FB}" presName="LevelOneTextNode" presStyleLbl="node0" presStyleIdx="0" presStyleCnt="1" custLinFactNeighborY="-287">
        <dgm:presLayoutVars>
          <dgm:chPref val="3"/>
        </dgm:presLayoutVars>
      </dgm:prSet>
      <dgm:spPr/>
    </dgm:pt>
    <dgm:pt modelId="{3BDCF645-620F-47BB-857C-2704E6A9006D}" type="pres">
      <dgm:prSet presAssocID="{1E51F71B-B82D-4438-A8E4-F4CCA2E258FB}" presName="level2hierChild" presStyleCnt="0"/>
      <dgm:spPr/>
    </dgm:pt>
    <dgm:pt modelId="{1ADA7028-34A6-45CA-B62A-CA0435B37609}" type="pres">
      <dgm:prSet presAssocID="{CB641AA8-8DAE-4210-A0E8-03A39AC9F413}" presName="conn2-1" presStyleLbl="parChTrans1D2" presStyleIdx="0" presStyleCnt="3"/>
      <dgm:spPr/>
    </dgm:pt>
    <dgm:pt modelId="{55E2FC8F-D019-413D-BCFA-13EF50092EF1}" type="pres">
      <dgm:prSet presAssocID="{CB641AA8-8DAE-4210-A0E8-03A39AC9F413}" presName="connTx" presStyleLbl="parChTrans1D2" presStyleIdx="0" presStyleCnt="3"/>
      <dgm:spPr/>
    </dgm:pt>
    <dgm:pt modelId="{A55FD706-BC5B-448D-AF1A-69D8E35158BC}" type="pres">
      <dgm:prSet presAssocID="{1CF9D2B0-94F1-4E7F-AFE6-3E347D6F3787}" presName="root2" presStyleCnt="0"/>
      <dgm:spPr/>
    </dgm:pt>
    <dgm:pt modelId="{249205CA-CFAB-47ED-8FB5-0D0E5D8D1286}" type="pres">
      <dgm:prSet presAssocID="{1CF9D2B0-94F1-4E7F-AFE6-3E347D6F3787}" presName="LevelTwoTextNode" presStyleLbl="node2" presStyleIdx="0" presStyleCnt="3" custScaleX="213678" custScaleY="124135">
        <dgm:presLayoutVars>
          <dgm:chPref val="3"/>
        </dgm:presLayoutVars>
      </dgm:prSet>
      <dgm:spPr/>
    </dgm:pt>
    <dgm:pt modelId="{15E16E51-04AE-4F13-841B-ABC28A80F0A6}" type="pres">
      <dgm:prSet presAssocID="{1CF9D2B0-94F1-4E7F-AFE6-3E347D6F3787}" presName="level3hierChild" presStyleCnt="0"/>
      <dgm:spPr/>
    </dgm:pt>
    <dgm:pt modelId="{969DC16F-5A3C-48BD-B245-C4E11F24D3B1}" type="pres">
      <dgm:prSet presAssocID="{E4D3859F-3961-4953-A7E6-2B1240A2616B}" presName="conn2-1" presStyleLbl="parChTrans1D2" presStyleIdx="1" presStyleCnt="3"/>
      <dgm:spPr/>
    </dgm:pt>
    <dgm:pt modelId="{904819C5-6564-4F8B-A134-7A9400DD3A27}" type="pres">
      <dgm:prSet presAssocID="{E4D3859F-3961-4953-A7E6-2B1240A2616B}" presName="connTx" presStyleLbl="parChTrans1D2" presStyleIdx="1" presStyleCnt="3"/>
      <dgm:spPr/>
    </dgm:pt>
    <dgm:pt modelId="{7E34DA67-FB13-4330-A8FE-A33609F2CBC4}" type="pres">
      <dgm:prSet presAssocID="{A902CCAC-A83E-4104-838A-DADD7F52472A}" presName="root2" presStyleCnt="0"/>
      <dgm:spPr/>
    </dgm:pt>
    <dgm:pt modelId="{0228D8A8-6306-4D0B-89D9-3823E3F8EEAC}" type="pres">
      <dgm:prSet presAssocID="{A902CCAC-A83E-4104-838A-DADD7F52472A}" presName="LevelTwoTextNode" presStyleLbl="node2" presStyleIdx="1" presStyleCnt="3" custScaleX="212437" custScaleY="128479">
        <dgm:presLayoutVars>
          <dgm:chPref val="3"/>
        </dgm:presLayoutVars>
      </dgm:prSet>
      <dgm:spPr/>
    </dgm:pt>
    <dgm:pt modelId="{3B57F6BB-2D06-4EC9-9BBA-142BAAA7D17D}" type="pres">
      <dgm:prSet presAssocID="{A902CCAC-A83E-4104-838A-DADD7F52472A}" presName="level3hierChild" presStyleCnt="0"/>
      <dgm:spPr/>
    </dgm:pt>
    <dgm:pt modelId="{5F8D7C66-B68D-4A66-BBC7-F26BC58F2071}" type="pres">
      <dgm:prSet presAssocID="{7EAA345C-E81D-4077-9D1D-01A0B4346554}" presName="conn2-1" presStyleLbl="parChTrans1D2" presStyleIdx="2" presStyleCnt="3"/>
      <dgm:spPr/>
    </dgm:pt>
    <dgm:pt modelId="{DD520A85-3EAE-4661-9DAD-032B79DE662F}" type="pres">
      <dgm:prSet presAssocID="{7EAA345C-E81D-4077-9D1D-01A0B4346554}" presName="connTx" presStyleLbl="parChTrans1D2" presStyleIdx="2" presStyleCnt="3"/>
      <dgm:spPr/>
    </dgm:pt>
    <dgm:pt modelId="{F1BABDF3-D045-443E-B922-7018446E7FFE}" type="pres">
      <dgm:prSet presAssocID="{E0A34824-0499-4BF0-B356-3D0B0B356E7B}" presName="root2" presStyleCnt="0"/>
      <dgm:spPr/>
    </dgm:pt>
    <dgm:pt modelId="{EC97416E-EC85-4959-8436-F3AA699D0F41}" type="pres">
      <dgm:prSet presAssocID="{E0A34824-0499-4BF0-B356-3D0B0B356E7B}" presName="LevelTwoTextNode" presStyleLbl="node2" presStyleIdx="2" presStyleCnt="3" custScaleX="213185" custScaleY="134722">
        <dgm:presLayoutVars>
          <dgm:chPref val="3"/>
        </dgm:presLayoutVars>
      </dgm:prSet>
      <dgm:spPr/>
    </dgm:pt>
    <dgm:pt modelId="{4A357D0D-AF02-4B3E-973E-55CBD917C966}" type="pres">
      <dgm:prSet presAssocID="{E0A34824-0499-4BF0-B356-3D0B0B356E7B}" presName="level3hierChild" presStyleCnt="0"/>
      <dgm:spPr/>
    </dgm:pt>
  </dgm:ptLst>
  <dgm:cxnLst>
    <dgm:cxn modelId="{BA31F709-8E0E-4972-A5F4-0F474542CC19}" srcId="{1E51F71B-B82D-4438-A8E4-F4CCA2E258FB}" destId="{A902CCAC-A83E-4104-838A-DADD7F52472A}" srcOrd="1" destOrd="0" parTransId="{E4D3859F-3961-4953-A7E6-2B1240A2616B}" sibTransId="{3F3A24C2-0307-4D4B-B7AD-BC1DDBD4E923}"/>
    <dgm:cxn modelId="{3B134933-423E-41AC-9752-CB01F9D8975F}" type="presOf" srcId="{E0A34824-0499-4BF0-B356-3D0B0B356E7B}" destId="{EC97416E-EC85-4959-8436-F3AA699D0F41}" srcOrd="0" destOrd="0" presId="urn:microsoft.com/office/officeart/2008/layout/HorizontalMultiLevelHierarchy"/>
    <dgm:cxn modelId="{4AEF0B3F-1344-4F88-A949-3EFC32E01C23}" type="presOf" srcId="{A902CCAC-A83E-4104-838A-DADD7F52472A}" destId="{0228D8A8-6306-4D0B-89D9-3823E3F8EEAC}" srcOrd="0" destOrd="0" presId="urn:microsoft.com/office/officeart/2008/layout/HorizontalMultiLevelHierarchy"/>
    <dgm:cxn modelId="{ADE9284A-F187-4D3F-950B-A49498B1A49D}" type="presOf" srcId="{1E51F71B-B82D-4438-A8E4-F4CCA2E258FB}" destId="{D9001099-0CCD-46AB-A068-82260E6FBC8A}" srcOrd="0" destOrd="0" presId="urn:microsoft.com/office/officeart/2008/layout/HorizontalMultiLevelHierarchy"/>
    <dgm:cxn modelId="{06804B71-B89D-4DAA-8022-A891AB129F08}" type="presOf" srcId="{CB641AA8-8DAE-4210-A0E8-03A39AC9F413}" destId="{55E2FC8F-D019-413D-BCFA-13EF50092EF1}" srcOrd="1" destOrd="0" presId="urn:microsoft.com/office/officeart/2008/layout/HorizontalMultiLevelHierarchy"/>
    <dgm:cxn modelId="{0D78F858-A4ED-472A-A6BE-0962DE5B3C3C}" type="presOf" srcId="{E4D3859F-3961-4953-A7E6-2B1240A2616B}" destId="{969DC16F-5A3C-48BD-B245-C4E11F24D3B1}" srcOrd="0" destOrd="0" presId="urn:microsoft.com/office/officeart/2008/layout/HorizontalMultiLevelHierarchy"/>
    <dgm:cxn modelId="{424A0B96-D066-4BDA-A0BD-343848690890}" srcId="{1E51F71B-B82D-4438-A8E4-F4CCA2E258FB}" destId="{E0A34824-0499-4BF0-B356-3D0B0B356E7B}" srcOrd="2" destOrd="0" parTransId="{7EAA345C-E81D-4077-9D1D-01A0B4346554}" sibTransId="{A1400F12-BB5B-46B3-B23C-03048D15157F}"/>
    <dgm:cxn modelId="{44CA8AB2-63EF-4B83-A8BC-4F1A80094AA6}" srcId="{CC71FE56-B033-4EC4-9157-90E2C0866466}" destId="{1E51F71B-B82D-4438-A8E4-F4CCA2E258FB}" srcOrd="0" destOrd="0" parTransId="{8DE6F71E-ACB1-492E-9CF5-BC07A08126B2}" sibTransId="{DC63B9C9-0BB3-46BA-A588-38004253CABD}"/>
    <dgm:cxn modelId="{ACE3AFBB-E20F-4C07-B552-A44442B8C669}" type="presOf" srcId="{7EAA345C-E81D-4077-9D1D-01A0B4346554}" destId="{5F8D7C66-B68D-4A66-BBC7-F26BC58F2071}" srcOrd="0" destOrd="0" presId="urn:microsoft.com/office/officeart/2008/layout/HorizontalMultiLevelHierarchy"/>
    <dgm:cxn modelId="{36DF89C9-868B-44DE-8AFA-CC7E43F3549D}" type="presOf" srcId="{E4D3859F-3961-4953-A7E6-2B1240A2616B}" destId="{904819C5-6564-4F8B-A134-7A9400DD3A27}" srcOrd="1" destOrd="0" presId="urn:microsoft.com/office/officeart/2008/layout/HorizontalMultiLevelHierarchy"/>
    <dgm:cxn modelId="{AF7BB6CC-2CAA-404F-AA51-16C588F06E76}" srcId="{1E51F71B-B82D-4438-A8E4-F4CCA2E258FB}" destId="{1CF9D2B0-94F1-4E7F-AFE6-3E347D6F3787}" srcOrd="0" destOrd="0" parTransId="{CB641AA8-8DAE-4210-A0E8-03A39AC9F413}" sibTransId="{1E983880-B119-4751-88BD-EEF1B4BFF453}"/>
    <dgm:cxn modelId="{9526CBD4-CFBA-4C1F-80F4-CDA434C87A5B}" type="presOf" srcId="{7EAA345C-E81D-4077-9D1D-01A0B4346554}" destId="{DD520A85-3EAE-4661-9DAD-032B79DE662F}" srcOrd="1" destOrd="0" presId="urn:microsoft.com/office/officeart/2008/layout/HorizontalMultiLevelHierarchy"/>
    <dgm:cxn modelId="{E0C446DF-B50D-4E24-9027-D84A69F63B5E}" type="presOf" srcId="{1CF9D2B0-94F1-4E7F-AFE6-3E347D6F3787}" destId="{249205CA-CFAB-47ED-8FB5-0D0E5D8D1286}" srcOrd="0" destOrd="0" presId="urn:microsoft.com/office/officeart/2008/layout/HorizontalMultiLevelHierarchy"/>
    <dgm:cxn modelId="{675FE6E4-9126-44A5-94C4-965A1C57D465}" type="presOf" srcId="{CB641AA8-8DAE-4210-A0E8-03A39AC9F413}" destId="{1ADA7028-34A6-45CA-B62A-CA0435B37609}" srcOrd="0" destOrd="0" presId="urn:microsoft.com/office/officeart/2008/layout/HorizontalMultiLevelHierarchy"/>
    <dgm:cxn modelId="{22A846F8-9A9B-4790-8730-50FA861CD053}" type="presOf" srcId="{CC71FE56-B033-4EC4-9157-90E2C0866466}" destId="{38FE28B3-36A9-41DB-999F-9D39A3AB9C0D}" srcOrd="0" destOrd="0" presId="urn:microsoft.com/office/officeart/2008/layout/HorizontalMultiLevelHierarchy"/>
    <dgm:cxn modelId="{3A7D6FB5-68EF-4FEB-BC99-404FC9F9B2BE}" type="presParOf" srcId="{38FE28B3-36A9-41DB-999F-9D39A3AB9C0D}" destId="{A04FF740-0610-43F8-AADD-9AE8A92201A0}" srcOrd="0" destOrd="0" presId="urn:microsoft.com/office/officeart/2008/layout/HorizontalMultiLevelHierarchy"/>
    <dgm:cxn modelId="{1B53CD3F-D430-4FEE-97EF-107346405777}" type="presParOf" srcId="{A04FF740-0610-43F8-AADD-9AE8A92201A0}" destId="{D9001099-0CCD-46AB-A068-82260E6FBC8A}" srcOrd="0" destOrd="0" presId="urn:microsoft.com/office/officeart/2008/layout/HorizontalMultiLevelHierarchy"/>
    <dgm:cxn modelId="{92043CE8-3878-47EE-BC4D-4CDCF80B7E73}" type="presParOf" srcId="{A04FF740-0610-43F8-AADD-9AE8A92201A0}" destId="{3BDCF645-620F-47BB-857C-2704E6A9006D}" srcOrd="1" destOrd="0" presId="urn:microsoft.com/office/officeart/2008/layout/HorizontalMultiLevelHierarchy"/>
    <dgm:cxn modelId="{4AE63B32-E2AD-4DDA-ABB1-7BE31992EB9F}" type="presParOf" srcId="{3BDCF645-620F-47BB-857C-2704E6A9006D}" destId="{1ADA7028-34A6-45CA-B62A-CA0435B37609}" srcOrd="0" destOrd="0" presId="urn:microsoft.com/office/officeart/2008/layout/HorizontalMultiLevelHierarchy"/>
    <dgm:cxn modelId="{523E46E3-9110-4CF9-9855-0C9C1CBB725B}" type="presParOf" srcId="{1ADA7028-34A6-45CA-B62A-CA0435B37609}" destId="{55E2FC8F-D019-413D-BCFA-13EF50092EF1}" srcOrd="0" destOrd="0" presId="urn:microsoft.com/office/officeart/2008/layout/HorizontalMultiLevelHierarchy"/>
    <dgm:cxn modelId="{AD3AAC18-3CCA-45EA-9B60-17E1267770BD}" type="presParOf" srcId="{3BDCF645-620F-47BB-857C-2704E6A9006D}" destId="{A55FD706-BC5B-448D-AF1A-69D8E35158BC}" srcOrd="1" destOrd="0" presId="urn:microsoft.com/office/officeart/2008/layout/HorizontalMultiLevelHierarchy"/>
    <dgm:cxn modelId="{F2362CCE-6044-4EA7-A507-38CDBAE136E9}" type="presParOf" srcId="{A55FD706-BC5B-448D-AF1A-69D8E35158BC}" destId="{249205CA-CFAB-47ED-8FB5-0D0E5D8D1286}" srcOrd="0" destOrd="0" presId="urn:microsoft.com/office/officeart/2008/layout/HorizontalMultiLevelHierarchy"/>
    <dgm:cxn modelId="{D5C37653-68AB-44B9-8001-730DE63A2D45}" type="presParOf" srcId="{A55FD706-BC5B-448D-AF1A-69D8E35158BC}" destId="{15E16E51-04AE-4F13-841B-ABC28A80F0A6}" srcOrd="1" destOrd="0" presId="urn:microsoft.com/office/officeart/2008/layout/HorizontalMultiLevelHierarchy"/>
    <dgm:cxn modelId="{BC5C9F10-ACC1-4C14-8FC2-FF5886C40C78}" type="presParOf" srcId="{3BDCF645-620F-47BB-857C-2704E6A9006D}" destId="{969DC16F-5A3C-48BD-B245-C4E11F24D3B1}" srcOrd="2" destOrd="0" presId="urn:microsoft.com/office/officeart/2008/layout/HorizontalMultiLevelHierarchy"/>
    <dgm:cxn modelId="{003C2EB7-78D0-4C96-927F-04798BE5AD9B}" type="presParOf" srcId="{969DC16F-5A3C-48BD-B245-C4E11F24D3B1}" destId="{904819C5-6564-4F8B-A134-7A9400DD3A27}" srcOrd="0" destOrd="0" presId="urn:microsoft.com/office/officeart/2008/layout/HorizontalMultiLevelHierarchy"/>
    <dgm:cxn modelId="{2F769C40-F1D8-42B2-9F75-835A903EC2EA}" type="presParOf" srcId="{3BDCF645-620F-47BB-857C-2704E6A9006D}" destId="{7E34DA67-FB13-4330-A8FE-A33609F2CBC4}" srcOrd="3" destOrd="0" presId="urn:microsoft.com/office/officeart/2008/layout/HorizontalMultiLevelHierarchy"/>
    <dgm:cxn modelId="{F542F5D8-B5C8-48C7-A9A7-1E7C03836AF1}" type="presParOf" srcId="{7E34DA67-FB13-4330-A8FE-A33609F2CBC4}" destId="{0228D8A8-6306-4D0B-89D9-3823E3F8EEAC}" srcOrd="0" destOrd="0" presId="urn:microsoft.com/office/officeart/2008/layout/HorizontalMultiLevelHierarchy"/>
    <dgm:cxn modelId="{C3E48B57-220D-45F8-B388-E7EF9739F1E0}" type="presParOf" srcId="{7E34DA67-FB13-4330-A8FE-A33609F2CBC4}" destId="{3B57F6BB-2D06-4EC9-9BBA-142BAAA7D17D}" srcOrd="1" destOrd="0" presId="urn:microsoft.com/office/officeart/2008/layout/HorizontalMultiLevelHierarchy"/>
    <dgm:cxn modelId="{3F21B884-C993-448E-B3A2-18D6113D17D3}" type="presParOf" srcId="{3BDCF645-620F-47BB-857C-2704E6A9006D}" destId="{5F8D7C66-B68D-4A66-BBC7-F26BC58F2071}" srcOrd="4" destOrd="0" presId="urn:microsoft.com/office/officeart/2008/layout/HorizontalMultiLevelHierarchy"/>
    <dgm:cxn modelId="{83370D6E-FDEA-4297-A383-E98F509E5CA7}" type="presParOf" srcId="{5F8D7C66-B68D-4A66-BBC7-F26BC58F2071}" destId="{DD520A85-3EAE-4661-9DAD-032B79DE662F}" srcOrd="0" destOrd="0" presId="urn:microsoft.com/office/officeart/2008/layout/HorizontalMultiLevelHierarchy"/>
    <dgm:cxn modelId="{41ADCA3F-00B3-47AE-92C5-0E124FDC28AC}" type="presParOf" srcId="{3BDCF645-620F-47BB-857C-2704E6A9006D}" destId="{F1BABDF3-D045-443E-B922-7018446E7FFE}" srcOrd="5" destOrd="0" presId="urn:microsoft.com/office/officeart/2008/layout/HorizontalMultiLevelHierarchy"/>
    <dgm:cxn modelId="{48472BC2-EE3F-40E2-9512-A0291EBA66CE}" type="presParOf" srcId="{F1BABDF3-D045-443E-B922-7018446E7FFE}" destId="{EC97416E-EC85-4959-8436-F3AA699D0F41}" srcOrd="0" destOrd="0" presId="urn:microsoft.com/office/officeart/2008/layout/HorizontalMultiLevelHierarchy"/>
    <dgm:cxn modelId="{0408AC6C-BD20-49AC-885D-464BEE8C7838}" type="presParOf" srcId="{F1BABDF3-D045-443E-B922-7018446E7FFE}" destId="{4A357D0D-AF02-4B3E-973E-55CBD917C96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DDB80-C79F-450A-B591-5D2FB70B3DF8}" type="doc">
      <dgm:prSet loTypeId="urn:microsoft.com/office/officeart/2008/layout/HorizontalMultiLevelHierarchy" loCatId="hierarchy" qsTypeId="urn:microsoft.com/office/officeart/2005/8/quickstyle/3d2" qsCatId="3D" csTypeId="urn:microsoft.com/office/officeart/2005/8/colors/accent0_3" csCatId="mainScheme" phldr="1"/>
      <dgm:spPr/>
      <dgm:t>
        <a:bodyPr/>
        <a:lstStyle/>
        <a:p>
          <a:endParaRPr lang="fr-FR"/>
        </a:p>
      </dgm:t>
    </dgm:pt>
    <dgm:pt modelId="{60D482B8-6CB9-4F99-9FB8-47C0ACF8C748}">
      <dgm:prSet phldrT="[Texte]" custT="1"/>
      <dgm:spPr/>
      <dgm:t>
        <a:bodyPr/>
        <a:lstStyle/>
        <a:p>
          <a:r>
            <a:rPr lang="fr-FR" sz="2000" dirty="0">
              <a:latin typeface="Trebuchet MS" panose="020B0603020202020204" pitchFamily="34" charset="0"/>
            </a:rPr>
            <a:t>Organes de gouvernance</a:t>
          </a:r>
        </a:p>
      </dgm:t>
    </dgm:pt>
    <dgm:pt modelId="{F5C654ED-4D4D-4409-8B89-0C28C4B6F98A}" type="parTrans" cxnId="{BA1B2E53-9FF2-4E74-9728-E26C7CA6D7BD}">
      <dgm:prSet/>
      <dgm:spPr/>
      <dgm:t>
        <a:bodyPr/>
        <a:lstStyle/>
        <a:p>
          <a:endParaRPr lang="fr-FR" sz="2000">
            <a:latin typeface="Trebuchet MS" panose="020B0603020202020204" pitchFamily="34" charset="0"/>
          </a:endParaRPr>
        </a:p>
      </dgm:t>
    </dgm:pt>
    <dgm:pt modelId="{6D5DD597-145E-4653-865C-491A8E9364A8}" type="sibTrans" cxnId="{BA1B2E53-9FF2-4E74-9728-E26C7CA6D7BD}">
      <dgm:prSet/>
      <dgm:spPr/>
      <dgm:t>
        <a:bodyPr/>
        <a:lstStyle/>
        <a:p>
          <a:endParaRPr lang="fr-FR" sz="2000">
            <a:latin typeface="Trebuchet MS" panose="020B0603020202020204" pitchFamily="34" charset="0"/>
          </a:endParaRPr>
        </a:p>
      </dgm:t>
    </dgm:pt>
    <dgm:pt modelId="{838F07FC-0588-4550-805B-CCE2E0420B20}">
      <dgm:prSet phldrT="[Texte]" custT="1"/>
      <dgm:spPr>
        <a:solidFill>
          <a:srgbClr val="C00000"/>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DE PILOTAGE</a:t>
          </a:r>
          <a:r>
            <a:rPr lang="fr-FR" sz="1800" dirty="0">
              <a:latin typeface="Trebuchet MS" panose="020B0603020202020204" pitchFamily="34" charset="0"/>
            </a:rPr>
            <a:t> </a:t>
          </a:r>
        </a:p>
        <a:p>
          <a:r>
            <a:rPr lang="fr-FR" sz="1800" dirty="0">
              <a:latin typeface="Trebuchet MS" panose="020B0603020202020204" pitchFamily="34" charset="0"/>
            </a:rPr>
            <a:t>Organe décisionnel </a:t>
          </a:r>
        </a:p>
        <a:p>
          <a:r>
            <a:rPr lang="fr-FR" sz="1800" dirty="0">
              <a:latin typeface="Trebuchet MS" panose="020B0603020202020204" pitchFamily="34" charset="0"/>
            </a:rPr>
            <a:t>(Présidé par M. le WDGCT)</a:t>
          </a:r>
        </a:p>
      </dgm:t>
    </dgm:pt>
    <dgm:pt modelId="{9D0C78DB-BCD6-4CFE-9F9B-71C250EC2C16}" type="parTrans" cxnId="{4B8217FB-7755-4438-A28C-036F3B84D264}">
      <dgm:prSet custT="1"/>
      <dgm:spPr/>
      <dgm:t>
        <a:bodyPr/>
        <a:lstStyle/>
        <a:p>
          <a:endParaRPr lang="fr-FR" sz="2000" dirty="0">
            <a:latin typeface="Trebuchet MS" panose="020B0603020202020204" pitchFamily="34" charset="0"/>
          </a:endParaRPr>
        </a:p>
      </dgm:t>
    </dgm:pt>
    <dgm:pt modelId="{3119B872-68F5-4D2B-B676-19A38C0B5194}" type="sibTrans" cxnId="{4B8217FB-7755-4438-A28C-036F3B84D264}">
      <dgm:prSet/>
      <dgm:spPr/>
      <dgm:t>
        <a:bodyPr/>
        <a:lstStyle/>
        <a:p>
          <a:endParaRPr lang="fr-FR" sz="2000">
            <a:latin typeface="Trebuchet MS" panose="020B0603020202020204" pitchFamily="34" charset="0"/>
          </a:endParaRPr>
        </a:p>
      </dgm:t>
    </dgm:pt>
    <dgm:pt modelId="{6CDD5623-3309-4349-8F10-9BBC7ED01AC2}">
      <dgm:prSet phldrT="[Texte]" custT="1"/>
      <dgm:spPr>
        <a:solidFill>
          <a:schemeClr val="accent5">
            <a:lumMod val="50000"/>
          </a:schemeClr>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TECHNIQUE</a:t>
          </a:r>
        </a:p>
        <a:p>
          <a:r>
            <a:rPr lang="fr-FR" sz="1800" dirty="0">
              <a:latin typeface="Trebuchet MS" panose="020B0603020202020204" pitchFamily="34" charset="0"/>
            </a:rPr>
            <a:t> Organe opérationnel </a:t>
          </a:r>
          <a:endParaRPr lang="fr-FR" sz="1400" dirty="0">
            <a:latin typeface="Trebuchet MS" panose="020B0603020202020204" pitchFamily="34" charset="0"/>
          </a:endParaRPr>
        </a:p>
        <a:p>
          <a:r>
            <a:rPr lang="fr-FR" sz="1400" dirty="0">
              <a:latin typeface="Trebuchet MS" panose="020B0603020202020204" pitchFamily="34" charset="0"/>
            </a:rPr>
            <a:t>(Présidé par M. le Gouverneur chargé du PCD</a:t>
          </a:r>
        </a:p>
      </dgm:t>
    </dgm:pt>
    <dgm:pt modelId="{7E623B33-2BF7-4261-997F-C2834A7C0E26}" type="parTrans" cxnId="{2651229C-001A-4EC5-A255-F80027CDA180}">
      <dgm:prSet custT="1"/>
      <dgm:spPr/>
      <dgm:t>
        <a:bodyPr/>
        <a:lstStyle/>
        <a:p>
          <a:endParaRPr lang="fr-FR" sz="2000" dirty="0">
            <a:latin typeface="Trebuchet MS" panose="020B0603020202020204" pitchFamily="34" charset="0"/>
          </a:endParaRPr>
        </a:p>
      </dgm:t>
    </dgm:pt>
    <dgm:pt modelId="{655BC503-D98A-4D3E-AF80-045B5C47C7B2}" type="sibTrans" cxnId="{2651229C-001A-4EC5-A255-F80027CDA180}">
      <dgm:prSet/>
      <dgm:spPr/>
      <dgm:t>
        <a:bodyPr/>
        <a:lstStyle/>
        <a:p>
          <a:endParaRPr lang="fr-FR" sz="2000">
            <a:latin typeface="Trebuchet MS" panose="020B0603020202020204" pitchFamily="34" charset="0"/>
          </a:endParaRPr>
        </a:p>
      </dgm:t>
    </dgm:pt>
    <dgm:pt modelId="{F5397AEE-C3E6-4C92-9FEA-BD11AB5465EC}">
      <dgm:prSet custT="1"/>
      <dgm:spPr>
        <a:solidFill>
          <a:srgbClr val="C00000"/>
        </a:solidFill>
      </dgm:spPr>
      <dgm:t>
        <a:bodyPr/>
        <a:lstStyle/>
        <a:p>
          <a:r>
            <a:rPr lang="fr-FR" sz="1400" dirty="0">
              <a:latin typeface="Trebuchet MS" panose="020B0603020202020204" pitchFamily="34" charset="0"/>
            </a:rPr>
            <a:t>Arrête les orientations stratégiques, mène les réflexions prospectives avec les partenaires internationaux et prend la décision de l’octroi de l’appui financier du Fonds </a:t>
          </a:r>
        </a:p>
      </dgm:t>
    </dgm:pt>
    <dgm:pt modelId="{456949D5-DF94-4553-82AF-8D700AC4F725}" type="parTrans" cxnId="{C0187816-7082-4C6D-A105-A6A1BC8F95F5}">
      <dgm:prSet/>
      <dgm:spPr/>
      <dgm:t>
        <a:bodyPr/>
        <a:lstStyle/>
        <a:p>
          <a:endParaRPr lang="fr-FR" dirty="0"/>
        </a:p>
      </dgm:t>
    </dgm:pt>
    <dgm:pt modelId="{9AC4B5B5-E2A4-4DF1-9B2E-7486D6B899BE}" type="sibTrans" cxnId="{C0187816-7082-4C6D-A105-A6A1BC8F95F5}">
      <dgm:prSet/>
      <dgm:spPr/>
      <dgm:t>
        <a:bodyPr/>
        <a:lstStyle/>
        <a:p>
          <a:endParaRPr lang="fr-FR"/>
        </a:p>
      </dgm:t>
    </dgm:pt>
    <dgm:pt modelId="{88C480F1-6B0C-41CF-9E2C-82378D1094FF}">
      <dgm:prSet phldrT="[Texte]" custT="1"/>
      <dgm:spPr>
        <a:solidFill>
          <a:schemeClr val="accent5">
            <a:lumMod val="50000"/>
          </a:schemeClr>
        </a:solidFill>
      </dgm:spPr>
      <dgm:t>
        <a:bodyPr/>
        <a:lstStyle/>
        <a:p>
          <a:r>
            <a:rPr lang="fr-FR" sz="14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gm:t>
    </dgm:pt>
    <dgm:pt modelId="{7F2BAFAA-DED5-4B10-AD45-5DBF1500D586}" type="parTrans" cxnId="{F5D5AC59-38CF-43DB-A1DB-8FB04B7E2DC5}">
      <dgm:prSet/>
      <dgm:spPr/>
      <dgm:t>
        <a:bodyPr/>
        <a:lstStyle/>
        <a:p>
          <a:endParaRPr lang="fr-FR" dirty="0"/>
        </a:p>
      </dgm:t>
    </dgm:pt>
    <dgm:pt modelId="{36C0C42E-F2ED-4E74-BAE4-8B7562239272}" type="sibTrans" cxnId="{F5D5AC59-38CF-43DB-A1DB-8FB04B7E2DC5}">
      <dgm:prSet/>
      <dgm:spPr/>
      <dgm:t>
        <a:bodyPr/>
        <a:lstStyle/>
        <a:p>
          <a:endParaRPr lang="fr-FR"/>
        </a:p>
      </dgm:t>
    </dgm:pt>
    <dgm:pt modelId="{AFB6F215-27E0-465E-8919-9A7051C53710}" type="pres">
      <dgm:prSet presAssocID="{AADDDB80-C79F-450A-B591-5D2FB70B3DF8}" presName="Name0" presStyleCnt="0">
        <dgm:presLayoutVars>
          <dgm:chPref val="1"/>
          <dgm:dir/>
          <dgm:animOne val="branch"/>
          <dgm:animLvl val="lvl"/>
          <dgm:resizeHandles val="exact"/>
        </dgm:presLayoutVars>
      </dgm:prSet>
      <dgm:spPr/>
    </dgm:pt>
    <dgm:pt modelId="{33B86B1C-5F9C-4224-9296-50F66C01B451}" type="pres">
      <dgm:prSet presAssocID="{60D482B8-6CB9-4F99-9FB8-47C0ACF8C748}" presName="root1" presStyleCnt="0"/>
      <dgm:spPr/>
    </dgm:pt>
    <dgm:pt modelId="{CB19BEEF-1FF5-45F8-A97E-90D342F2323F}" type="pres">
      <dgm:prSet presAssocID="{60D482B8-6CB9-4F99-9FB8-47C0ACF8C748}" presName="LevelOneTextNode" presStyleLbl="node0" presStyleIdx="0" presStyleCnt="1">
        <dgm:presLayoutVars>
          <dgm:chPref val="3"/>
        </dgm:presLayoutVars>
      </dgm:prSet>
      <dgm:spPr/>
    </dgm:pt>
    <dgm:pt modelId="{7BCA9C23-98E9-42DD-997A-0AAA712337D1}" type="pres">
      <dgm:prSet presAssocID="{60D482B8-6CB9-4F99-9FB8-47C0ACF8C748}" presName="level2hierChild" presStyleCnt="0"/>
      <dgm:spPr/>
    </dgm:pt>
    <dgm:pt modelId="{78198A36-06EE-4EDE-AF22-E6D3CF2FC8D7}" type="pres">
      <dgm:prSet presAssocID="{9D0C78DB-BCD6-4CFE-9F9B-71C250EC2C16}" presName="conn2-1" presStyleLbl="parChTrans1D2" presStyleIdx="0" presStyleCnt="2"/>
      <dgm:spPr/>
    </dgm:pt>
    <dgm:pt modelId="{D1B1004B-0201-4925-ACF7-5BF7D4EE12D8}" type="pres">
      <dgm:prSet presAssocID="{9D0C78DB-BCD6-4CFE-9F9B-71C250EC2C16}" presName="connTx" presStyleLbl="parChTrans1D2" presStyleIdx="0" presStyleCnt="2"/>
      <dgm:spPr/>
    </dgm:pt>
    <dgm:pt modelId="{E31C347D-620A-4A47-ACB6-CF6972E1DE52}" type="pres">
      <dgm:prSet presAssocID="{838F07FC-0588-4550-805B-CCE2E0420B20}" presName="root2" presStyleCnt="0"/>
      <dgm:spPr/>
    </dgm:pt>
    <dgm:pt modelId="{E58283E1-EB6B-436F-9A83-629B9631B005}" type="pres">
      <dgm:prSet presAssocID="{838F07FC-0588-4550-805B-CCE2E0420B20}" presName="LevelTwoTextNode" presStyleLbl="node2" presStyleIdx="0" presStyleCnt="2" custScaleX="101737" custScaleY="144059">
        <dgm:presLayoutVars>
          <dgm:chPref val="3"/>
        </dgm:presLayoutVars>
      </dgm:prSet>
      <dgm:spPr/>
    </dgm:pt>
    <dgm:pt modelId="{F6D39916-B728-4FC7-93E1-D24BFFE7449B}" type="pres">
      <dgm:prSet presAssocID="{838F07FC-0588-4550-805B-CCE2E0420B20}" presName="level3hierChild" presStyleCnt="0"/>
      <dgm:spPr/>
    </dgm:pt>
    <dgm:pt modelId="{BCACF507-A916-4823-AC36-12A8290565AE}" type="pres">
      <dgm:prSet presAssocID="{456949D5-DF94-4553-82AF-8D700AC4F725}" presName="conn2-1" presStyleLbl="parChTrans1D3" presStyleIdx="0" presStyleCnt="2"/>
      <dgm:spPr/>
    </dgm:pt>
    <dgm:pt modelId="{AF0AE58C-D8CD-40A4-9C2E-E3B332FC9095}" type="pres">
      <dgm:prSet presAssocID="{456949D5-DF94-4553-82AF-8D700AC4F725}" presName="connTx" presStyleLbl="parChTrans1D3" presStyleIdx="0" presStyleCnt="2"/>
      <dgm:spPr/>
    </dgm:pt>
    <dgm:pt modelId="{BC33468A-0D8E-402A-AF34-98E9DDC1B8C7}" type="pres">
      <dgm:prSet presAssocID="{F5397AEE-C3E6-4C92-9FEA-BD11AB5465EC}" presName="root2" presStyleCnt="0"/>
      <dgm:spPr/>
    </dgm:pt>
    <dgm:pt modelId="{A8B0B34F-2966-4AE4-8420-1DE4FB43BD5A}" type="pres">
      <dgm:prSet presAssocID="{F5397AEE-C3E6-4C92-9FEA-BD11AB5465EC}" presName="LevelTwoTextNode" presStyleLbl="node3" presStyleIdx="0" presStyleCnt="2" custScaleX="167194">
        <dgm:presLayoutVars>
          <dgm:chPref val="3"/>
        </dgm:presLayoutVars>
      </dgm:prSet>
      <dgm:spPr/>
    </dgm:pt>
    <dgm:pt modelId="{4477D034-B6AC-4ED6-B11F-14BB19AC95AA}" type="pres">
      <dgm:prSet presAssocID="{F5397AEE-C3E6-4C92-9FEA-BD11AB5465EC}" presName="level3hierChild" presStyleCnt="0"/>
      <dgm:spPr/>
    </dgm:pt>
    <dgm:pt modelId="{6F4B0301-ADEE-492F-B916-AE5FBA848680}" type="pres">
      <dgm:prSet presAssocID="{7E623B33-2BF7-4261-997F-C2834A7C0E26}" presName="conn2-1" presStyleLbl="parChTrans1D2" presStyleIdx="1" presStyleCnt="2"/>
      <dgm:spPr/>
    </dgm:pt>
    <dgm:pt modelId="{F28BF6AE-B14F-4175-B095-5266D7937084}" type="pres">
      <dgm:prSet presAssocID="{7E623B33-2BF7-4261-997F-C2834A7C0E26}" presName="connTx" presStyleLbl="parChTrans1D2" presStyleIdx="1" presStyleCnt="2"/>
      <dgm:spPr/>
    </dgm:pt>
    <dgm:pt modelId="{FF52EB63-3EF2-43C4-B8E4-12BF69119301}" type="pres">
      <dgm:prSet presAssocID="{6CDD5623-3309-4349-8F10-9BBC7ED01AC2}" presName="root2" presStyleCnt="0"/>
      <dgm:spPr/>
    </dgm:pt>
    <dgm:pt modelId="{50FF9DB8-626D-4663-B8CB-559DA08DDEF0}" type="pres">
      <dgm:prSet presAssocID="{6CDD5623-3309-4349-8F10-9BBC7ED01AC2}" presName="LevelTwoTextNode" presStyleLbl="node2" presStyleIdx="1" presStyleCnt="2" custScaleY="132841">
        <dgm:presLayoutVars>
          <dgm:chPref val="3"/>
        </dgm:presLayoutVars>
      </dgm:prSet>
      <dgm:spPr/>
    </dgm:pt>
    <dgm:pt modelId="{4A56FA4B-2301-46A4-A395-705283416F30}" type="pres">
      <dgm:prSet presAssocID="{6CDD5623-3309-4349-8F10-9BBC7ED01AC2}" presName="level3hierChild" presStyleCnt="0"/>
      <dgm:spPr/>
    </dgm:pt>
    <dgm:pt modelId="{AB593ED9-693B-42B9-9986-7C435C7F7064}" type="pres">
      <dgm:prSet presAssocID="{7F2BAFAA-DED5-4B10-AD45-5DBF1500D586}" presName="conn2-1" presStyleLbl="parChTrans1D3" presStyleIdx="1" presStyleCnt="2"/>
      <dgm:spPr/>
    </dgm:pt>
    <dgm:pt modelId="{596F62E5-2CC4-45A5-A801-B1826655845D}" type="pres">
      <dgm:prSet presAssocID="{7F2BAFAA-DED5-4B10-AD45-5DBF1500D586}" presName="connTx" presStyleLbl="parChTrans1D3" presStyleIdx="1" presStyleCnt="2"/>
      <dgm:spPr/>
    </dgm:pt>
    <dgm:pt modelId="{B0329FAE-8134-438E-9A39-48E656E4E26D}" type="pres">
      <dgm:prSet presAssocID="{88C480F1-6B0C-41CF-9E2C-82378D1094FF}" presName="root2" presStyleCnt="0"/>
      <dgm:spPr/>
    </dgm:pt>
    <dgm:pt modelId="{D0BF78E4-6600-4668-8007-FD5C2B0C0B81}" type="pres">
      <dgm:prSet presAssocID="{88C480F1-6B0C-41CF-9E2C-82378D1094FF}" presName="LevelTwoTextNode" presStyleLbl="node3" presStyleIdx="1" presStyleCnt="2" custScaleX="167834">
        <dgm:presLayoutVars>
          <dgm:chPref val="3"/>
        </dgm:presLayoutVars>
      </dgm:prSet>
      <dgm:spPr/>
    </dgm:pt>
    <dgm:pt modelId="{F5B453F3-2208-446A-9133-5085F09888BB}" type="pres">
      <dgm:prSet presAssocID="{88C480F1-6B0C-41CF-9E2C-82378D1094FF}" presName="level3hierChild" presStyleCnt="0"/>
      <dgm:spPr/>
    </dgm:pt>
  </dgm:ptLst>
  <dgm:cxnLst>
    <dgm:cxn modelId="{DE993410-175F-414C-B05D-517437FF8DD9}" type="presOf" srcId="{7F2BAFAA-DED5-4B10-AD45-5DBF1500D586}" destId="{AB593ED9-693B-42B9-9986-7C435C7F7064}" srcOrd="0" destOrd="0" presId="urn:microsoft.com/office/officeart/2008/layout/HorizontalMultiLevelHierarchy"/>
    <dgm:cxn modelId="{C0187816-7082-4C6D-A105-A6A1BC8F95F5}" srcId="{838F07FC-0588-4550-805B-CCE2E0420B20}" destId="{F5397AEE-C3E6-4C92-9FEA-BD11AB5465EC}" srcOrd="0" destOrd="0" parTransId="{456949D5-DF94-4553-82AF-8D700AC4F725}" sibTransId="{9AC4B5B5-E2A4-4DF1-9B2E-7486D6B899BE}"/>
    <dgm:cxn modelId="{AFB8BD2A-CA85-490C-98B3-8C7719CA5608}" type="presOf" srcId="{838F07FC-0588-4550-805B-CCE2E0420B20}" destId="{E58283E1-EB6B-436F-9A83-629B9631B005}" srcOrd="0" destOrd="0" presId="urn:microsoft.com/office/officeart/2008/layout/HorizontalMultiLevelHierarchy"/>
    <dgm:cxn modelId="{B924C440-2EC1-4E55-8316-C4B6FE1C936C}" type="presOf" srcId="{7E623B33-2BF7-4261-997F-C2834A7C0E26}" destId="{6F4B0301-ADEE-492F-B916-AE5FBA848680}" srcOrd="0" destOrd="0" presId="urn:microsoft.com/office/officeart/2008/layout/HorizontalMultiLevelHierarchy"/>
    <dgm:cxn modelId="{FDD4A04B-C67B-4754-A037-79F71689BC78}" type="presOf" srcId="{6CDD5623-3309-4349-8F10-9BBC7ED01AC2}" destId="{50FF9DB8-626D-4663-B8CB-559DA08DDEF0}" srcOrd="0" destOrd="0" presId="urn:microsoft.com/office/officeart/2008/layout/HorizontalMultiLevelHierarchy"/>
    <dgm:cxn modelId="{56B8674C-B6BC-4F35-8576-CDCFCBE02E38}" type="presOf" srcId="{F5397AEE-C3E6-4C92-9FEA-BD11AB5465EC}" destId="{A8B0B34F-2966-4AE4-8420-1DE4FB43BD5A}" srcOrd="0" destOrd="0" presId="urn:microsoft.com/office/officeart/2008/layout/HorizontalMultiLevelHierarchy"/>
    <dgm:cxn modelId="{BA1B2E53-9FF2-4E74-9728-E26C7CA6D7BD}" srcId="{AADDDB80-C79F-450A-B591-5D2FB70B3DF8}" destId="{60D482B8-6CB9-4F99-9FB8-47C0ACF8C748}" srcOrd="0" destOrd="0" parTransId="{F5C654ED-4D4D-4409-8B89-0C28C4B6F98A}" sibTransId="{6D5DD597-145E-4653-865C-491A8E9364A8}"/>
    <dgm:cxn modelId="{F5D5AC59-38CF-43DB-A1DB-8FB04B7E2DC5}" srcId="{6CDD5623-3309-4349-8F10-9BBC7ED01AC2}" destId="{88C480F1-6B0C-41CF-9E2C-82378D1094FF}" srcOrd="0" destOrd="0" parTransId="{7F2BAFAA-DED5-4B10-AD45-5DBF1500D586}" sibTransId="{36C0C42E-F2ED-4E74-BAE4-8B7562239272}"/>
    <dgm:cxn modelId="{DA9F4689-4661-4F09-8781-263B6A4250BE}" type="presOf" srcId="{9D0C78DB-BCD6-4CFE-9F9B-71C250EC2C16}" destId="{D1B1004B-0201-4925-ACF7-5BF7D4EE12D8}" srcOrd="1" destOrd="0" presId="urn:microsoft.com/office/officeart/2008/layout/HorizontalMultiLevelHierarchy"/>
    <dgm:cxn modelId="{2651229C-001A-4EC5-A255-F80027CDA180}" srcId="{60D482B8-6CB9-4F99-9FB8-47C0ACF8C748}" destId="{6CDD5623-3309-4349-8F10-9BBC7ED01AC2}" srcOrd="1" destOrd="0" parTransId="{7E623B33-2BF7-4261-997F-C2834A7C0E26}" sibTransId="{655BC503-D98A-4D3E-AF80-045B5C47C7B2}"/>
    <dgm:cxn modelId="{928EB09D-5C4E-496C-9172-453598BD4A3D}" type="presOf" srcId="{456949D5-DF94-4553-82AF-8D700AC4F725}" destId="{BCACF507-A916-4823-AC36-12A8290565AE}" srcOrd="0" destOrd="0" presId="urn:microsoft.com/office/officeart/2008/layout/HorizontalMultiLevelHierarchy"/>
    <dgm:cxn modelId="{1FFA07A0-282C-4E73-81B7-B1DD296B9087}" type="presOf" srcId="{9D0C78DB-BCD6-4CFE-9F9B-71C250EC2C16}" destId="{78198A36-06EE-4EDE-AF22-E6D3CF2FC8D7}" srcOrd="0" destOrd="0" presId="urn:microsoft.com/office/officeart/2008/layout/HorizontalMultiLevelHierarchy"/>
    <dgm:cxn modelId="{4B0613AD-4ABD-4481-AE64-AD614DE55B1E}" type="presOf" srcId="{7E623B33-2BF7-4261-997F-C2834A7C0E26}" destId="{F28BF6AE-B14F-4175-B095-5266D7937084}" srcOrd="1" destOrd="0" presId="urn:microsoft.com/office/officeart/2008/layout/HorizontalMultiLevelHierarchy"/>
    <dgm:cxn modelId="{EBFA93B5-B6B4-4A94-B80B-22B71B7F46F5}" type="presOf" srcId="{60D482B8-6CB9-4F99-9FB8-47C0ACF8C748}" destId="{CB19BEEF-1FF5-45F8-A97E-90D342F2323F}" srcOrd="0" destOrd="0" presId="urn:microsoft.com/office/officeart/2008/layout/HorizontalMultiLevelHierarchy"/>
    <dgm:cxn modelId="{A2BE56CB-2E08-4688-B567-F62F5A586657}" type="presOf" srcId="{456949D5-DF94-4553-82AF-8D700AC4F725}" destId="{AF0AE58C-D8CD-40A4-9C2E-E3B332FC9095}" srcOrd="1" destOrd="0" presId="urn:microsoft.com/office/officeart/2008/layout/HorizontalMultiLevelHierarchy"/>
    <dgm:cxn modelId="{F4C7BADF-DDE6-45F5-A9E9-1D85447A6EE9}" type="presOf" srcId="{AADDDB80-C79F-450A-B591-5D2FB70B3DF8}" destId="{AFB6F215-27E0-465E-8919-9A7051C53710}" srcOrd="0" destOrd="0" presId="urn:microsoft.com/office/officeart/2008/layout/HorizontalMultiLevelHierarchy"/>
    <dgm:cxn modelId="{484CBFEE-7C36-405F-A445-67C41918BAD0}" type="presOf" srcId="{88C480F1-6B0C-41CF-9E2C-82378D1094FF}" destId="{D0BF78E4-6600-4668-8007-FD5C2B0C0B81}" srcOrd="0" destOrd="0" presId="urn:microsoft.com/office/officeart/2008/layout/HorizontalMultiLevelHierarchy"/>
    <dgm:cxn modelId="{3B5F3BF1-8E8E-43FC-AF25-19857FC89BBA}" type="presOf" srcId="{7F2BAFAA-DED5-4B10-AD45-5DBF1500D586}" destId="{596F62E5-2CC4-45A5-A801-B1826655845D}" srcOrd="1" destOrd="0" presId="urn:microsoft.com/office/officeart/2008/layout/HorizontalMultiLevelHierarchy"/>
    <dgm:cxn modelId="{4B8217FB-7755-4438-A28C-036F3B84D264}" srcId="{60D482B8-6CB9-4F99-9FB8-47C0ACF8C748}" destId="{838F07FC-0588-4550-805B-CCE2E0420B20}" srcOrd="0" destOrd="0" parTransId="{9D0C78DB-BCD6-4CFE-9F9B-71C250EC2C16}" sibTransId="{3119B872-68F5-4D2B-B676-19A38C0B5194}"/>
    <dgm:cxn modelId="{C5135BA6-57A4-40D7-9C39-150681F0C3C8}" type="presParOf" srcId="{AFB6F215-27E0-465E-8919-9A7051C53710}" destId="{33B86B1C-5F9C-4224-9296-50F66C01B451}" srcOrd="0" destOrd="0" presId="urn:microsoft.com/office/officeart/2008/layout/HorizontalMultiLevelHierarchy"/>
    <dgm:cxn modelId="{BC0C22AD-120A-494A-A5C0-EC5394849A9A}" type="presParOf" srcId="{33B86B1C-5F9C-4224-9296-50F66C01B451}" destId="{CB19BEEF-1FF5-45F8-A97E-90D342F2323F}" srcOrd="0" destOrd="0" presId="urn:microsoft.com/office/officeart/2008/layout/HorizontalMultiLevelHierarchy"/>
    <dgm:cxn modelId="{F199FD88-5044-42D9-A8DE-9912D19F94D2}" type="presParOf" srcId="{33B86B1C-5F9C-4224-9296-50F66C01B451}" destId="{7BCA9C23-98E9-42DD-997A-0AAA712337D1}" srcOrd="1" destOrd="0" presId="urn:microsoft.com/office/officeart/2008/layout/HorizontalMultiLevelHierarchy"/>
    <dgm:cxn modelId="{C2F550C7-594E-4C54-ACAA-A74A02908F20}" type="presParOf" srcId="{7BCA9C23-98E9-42DD-997A-0AAA712337D1}" destId="{78198A36-06EE-4EDE-AF22-E6D3CF2FC8D7}" srcOrd="0" destOrd="0" presId="urn:microsoft.com/office/officeart/2008/layout/HorizontalMultiLevelHierarchy"/>
    <dgm:cxn modelId="{96899EDC-73B4-4CCD-8E00-00773E44ABE5}" type="presParOf" srcId="{78198A36-06EE-4EDE-AF22-E6D3CF2FC8D7}" destId="{D1B1004B-0201-4925-ACF7-5BF7D4EE12D8}" srcOrd="0" destOrd="0" presId="urn:microsoft.com/office/officeart/2008/layout/HorizontalMultiLevelHierarchy"/>
    <dgm:cxn modelId="{483F4FFA-1B5A-4045-A5D4-591BF126962A}" type="presParOf" srcId="{7BCA9C23-98E9-42DD-997A-0AAA712337D1}" destId="{E31C347D-620A-4A47-ACB6-CF6972E1DE52}" srcOrd="1" destOrd="0" presId="urn:microsoft.com/office/officeart/2008/layout/HorizontalMultiLevelHierarchy"/>
    <dgm:cxn modelId="{78DD2077-260C-400D-A056-3CE02EE6E44C}" type="presParOf" srcId="{E31C347D-620A-4A47-ACB6-CF6972E1DE52}" destId="{E58283E1-EB6B-436F-9A83-629B9631B005}" srcOrd="0" destOrd="0" presId="urn:microsoft.com/office/officeart/2008/layout/HorizontalMultiLevelHierarchy"/>
    <dgm:cxn modelId="{C61522C5-A4A7-4F2D-BA73-5128F98CDB26}" type="presParOf" srcId="{E31C347D-620A-4A47-ACB6-CF6972E1DE52}" destId="{F6D39916-B728-4FC7-93E1-D24BFFE7449B}" srcOrd="1" destOrd="0" presId="urn:microsoft.com/office/officeart/2008/layout/HorizontalMultiLevelHierarchy"/>
    <dgm:cxn modelId="{F10C3305-33BC-48F1-92BA-946B2012589A}" type="presParOf" srcId="{F6D39916-B728-4FC7-93E1-D24BFFE7449B}" destId="{BCACF507-A916-4823-AC36-12A8290565AE}" srcOrd="0" destOrd="0" presId="urn:microsoft.com/office/officeart/2008/layout/HorizontalMultiLevelHierarchy"/>
    <dgm:cxn modelId="{EDE3221D-42CA-4FE0-A39C-3BC76E0FB03B}" type="presParOf" srcId="{BCACF507-A916-4823-AC36-12A8290565AE}" destId="{AF0AE58C-D8CD-40A4-9C2E-E3B332FC9095}" srcOrd="0" destOrd="0" presId="urn:microsoft.com/office/officeart/2008/layout/HorizontalMultiLevelHierarchy"/>
    <dgm:cxn modelId="{188927A2-85AD-49FA-AB72-AF5096629976}" type="presParOf" srcId="{F6D39916-B728-4FC7-93E1-D24BFFE7449B}" destId="{BC33468A-0D8E-402A-AF34-98E9DDC1B8C7}" srcOrd="1" destOrd="0" presId="urn:microsoft.com/office/officeart/2008/layout/HorizontalMultiLevelHierarchy"/>
    <dgm:cxn modelId="{EBCC5991-1A10-4EB4-ABEE-00D4C43B3BB2}" type="presParOf" srcId="{BC33468A-0D8E-402A-AF34-98E9DDC1B8C7}" destId="{A8B0B34F-2966-4AE4-8420-1DE4FB43BD5A}" srcOrd="0" destOrd="0" presId="urn:microsoft.com/office/officeart/2008/layout/HorizontalMultiLevelHierarchy"/>
    <dgm:cxn modelId="{FA54B30C-AB94-48D0-B257-8F55E6C94C6F}" type="presParOf" srcId="{BC33468A-0D8E-402A-AF34-98E9DDC1B8C7}" destId="{4477D034-B6AC-4ED6-B11F-14BB19AC95AA}" srcOrd="1" destOrd="0" presId="urn:microsoft.com/office/officeart/2008/layout/HorizontalMultiLevelHierarchy"/>
    <dgm:cxn modelId="{32FB4EF4-1558-42E1-8236-63765698FD82}" type="presParOf" srcId="{7BCA9C23-98E9-42DD-997A-0AAA712337D1}" destId="{6F4B0301-ADEE-492F-B916-AE5FBA848680}" srcOrd="2" destOrd="0" presId="urn:microsoft.com/office/officeart/2008/layout/HorizontalMultiLevelHierarchy"/>
    <dgm:cxn modelId="{F7E84CA6-F0A1-4F38-92EB-DED82CDC37A3}" type="presParOf" srcId="{6F4B0301-ADEE-492F-B916-AE5FBA848680}" destId="{F28BF6AE-B14F-4175-B095-5266D7937084}" srcOrd="0" destOrd="0" presId="urn:microsoft.com/office/officeart/2008/layout/HorizontalMultiLevelHierarchy"/>
    <dgm:cxn modelId="{1C48E7A9-9B02-4AD5-AE92-CA08B4C6A8F2}" type="presParOf" srcId="{7BCA9C23-98E9-42DD-997A-0AAA712337D1}" destId="{FF52EB63-3EF2-43C4-B8E4-12BF69119301}" srcOrd="3" destOrd="0" presId="urn:microsoft.com/office/officeart/2008/layout/HorizontalMultiLevelHierarchy"/>
    <dgm:cxn modelId="{115477A6-5DB1-4F08-8CF6-16D2CC4C50AD}" type="presParOf" srcId="{FF52EB63-3EF2-43C4-B8E4-12BF69119301}" destId="{50FF9DB8-626D-4663-B8CB-559DA08DDEF0}" srcOrd="0" destOrd="0" presId="urn:microsoft.com/office/officeart/2008/layout/HorizontalMultiLevelHierarchy"/>
    <dgm:cxn modelId="{A6947881-D9E1-49DB-A8F8-F3D205E5C724}" type="presParOf" srcId="{FF52EB63-3EF2-43C4-B8E4-12BF69119301}" destId="{4A56FA4B-2301-46A4-A395-705283416F30}" srcOrd="1" destOrd="0" presId="urn:microsoft.com/office/officeart/2008/layout/HorizontalMultiLevelHierarchy"/>
    <dgm:cxn modelId="{8DC48E0D-5BFB-4D98-8AEB-FFEC4E8FDD15}" type="presParOf" srcId="{4A56FA4B-2301-46A4-A395-705283416F30}" destId="{AB593ED9-693B-42B9-9986-7C435C7F7064}" srcOrd="0" destOrd="0" presId="urn:microsoft.com/office/officeart/2008/layout/HorizontalMultiLevelHierarchy"/>
    <dgm:cxn modelId="{67BDE934-9A91-4B39-8717-05560E103C60}" type="presParOf" srcId="{AB593ED9-693B-42B9-9986-7C435C7F7064}" destId="{596F62E5-2CC4-45A5-A801-B1826655845D}" srcOrd="0" destOrd="0" presId="urn:microsoft.com/office/officeart/2008/layout/HorizontalMultiLevelHierarchy"/>
    <dgm:cxn modelId="{B0970EC6-8374-491C-A449-DAC264BBDE37}" type="presParOf" srcId="{4A56FA4B-2301-46A4-A395-705283416F30}" destId="{B0329FAE-8134-438E-9A39-48E656E4E26D}" srcOrd="1" destOrd="0" presId="urn:microsoft.com/office/officeart/2008/layout/HorizontalMultiLevelHierarchy"/>
    <dgm:cxn modelId="{3BF5BC35-1E4D-4AE0-B380-CE5F6681B2AC}" type="presParOf" srcId="{B0329FAE-8134-438E-9A39-48E656E4E26D}" destId="{D0BF78E4-6600-4668-8007-FD5C2B0C0B81}" srcOrd="0" destOrd="0" presId="urn:microsoft.com/office/officeart/2008/layout/HorizontalMultiLevelHierarchy"/>
    <dgm:cxn modelId="{F1759B3E-4D6D-4C88-90B2-C367D45DB4A2}" type="presParOf" srcId="{B0329FAE-8134-438E-9A39-48E656E4E26D}" destId="{F5B453F3-2208-446A-9133-5085F09888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7C66-B68D-4A66-BBC7-F26BC58F2071}">
      <dsp:nvSpPr>
        <dsp:cNvPr id="0" name=""/>
        <dsp:cNvSpPr/>
      </dsp:nvSpPr>
      <dsp:spPr>
        <a:xfrm>
          <a:off x="2560764" y="2274461"/>
          <a:ext cx="566977" cy="1312188"/>
        </a:xfrm>
        <a:custGeom>
          <a:avLst/>
          <a:gdLst/>
          <a:ahLst/>
          <a:cxnLst/>
          <a:rect l="0" t="0" r="0" b="0"/>
          <a:pathLst>
            <a:path>
              <a:moveTo>
                <a:pt x="0" y="0"/>
              </a:moveTo>
              <a:lnTo>
                <a:pt x="283488" y="0"/>
              </a:lnTo>
              <a:lnTo>
                <a:pt x="283488" y="1312188"/>
              </a:lnTo>
              <a:lnTo>
                <a:pt x="566977" y="131218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8517" y="2894819"/>
        <a:ext cx="71472" cy="71472"/>
      </dsp:txXfrm>
    </dsp:sp>
    <dsp:sp modelId="{969DC16F-5A3C-48BD-B245-C4E11F24D3B1}">
      <dsp:nvSpPr>
        <dsp:cNvPr id="0" name=""/>
        <dsp:cNvSpPr/>
      </dsp:nvSpPr>
      <dsp:spPr>
        <a:xfrm>
          <a:off x="2560764" y="2187438"/>
          <a:ext cx="566977" cy="91440"/>
        </a:xfrm>
        <a:custGeom>
          <a:avLst/>
          <a:gdLst/>
          <a:ahLst/>
          <a:cxnLst/>
          <a:rect l="0" t="0" r="0" b="0"/>
          <a:pathLst>
            <a:path>
              <a:moveTo>
                <a:pt x="0" y="87022"/>
              </a:moveTo>
              <a:lnTo>
                <a:pt x="283488" y="87022"/>
              </a:lnTo>
              <a:lnTo>
                <a:pt x="283488" y="45720"/>
              </a:lnTo>
              <a:lnTo>
                <a:pt x="566977" y="457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30041" y="2218946"/>
        <a:ext cx="28424" cy="28424"/>
      </dsp:txXfrm>
    </dsp:sp>
    <dsp:sp modelId="{1ADA7028-34A6-45CA-B62A-CA0435B37609}">
      <dsp:nvSpPr>
        <dsp:cNvPr id="0" name=""/>
        <dsp:cNvSpPr/>
      </dsp:nvSpPr>
      <dsp:spPr>
        <a:xfrm>
          <a:off x="2560764" y="925419"/>
          <a:ext cx="566977" cy="1349041"/>
        </a:xfrm>
        <a:custGeom>
          <a:avLst/>
          <a:gdLst/>
          <a:ahLst/>
          <a:cxnLst/>
          <a:rect l="0" t="0" r="0" b="0"/>
          <a:pathLst>
            <a:path>
              <a:moveTo>
                <a:pt x="0" y="1349041"/>
              </a:moveTo>
              <a:lnTo>
                <a:pt x="283488" y="1349041"/>
              </a:lnTo>
              <a:lnTo>
                <a:pt x="283488" y="0"/>
              </a:lnTo>
              <a:lnTo>
                <a:pt x="566977"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7669" y="1563356"/>
        <a:ext cx="73167" cy="73167"/>
      </dsp:txXfrm>
    </dsp:sp>
    <dsp:sp modelId="{D9001099-0CCD-46AB-A068-82260E6FBC8A}">
      <dsp:nvSpPr>
        <dsp:cNvPr id="0" name=""/>
        <dsp:cNvSpPr/>
      </dsp:nvSpPr>
      <dsp:spPr>
        <a:xfrm rot="16200000">
          <a:off x="-145844" y="1842313"/>
          <a:ext cx="4548922" cy="864295"/>
        </a:xfrm>
        <a:prstGeom prst="rec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sp:txBody>
      <dsp:txXfrm>
        <a:off x="-145844" y="1842313"/>
        <a:ext cx="4548922" cy="864295"/>
      </dsp:txXfrm>
    </dsp:sp>
    <dsp:sp modelId="{249205CA-CFAB-47ED-8FB5-0D0E5D8D1286}">
      <dsp:nvSpPr>
        <dsp:cNvPr id="0" name=""/>
        <dsp:cNvSpPr/>
      </dsp:nvSpPr>
      <dsp:spPr>
        <a:xfrm>
          <a:off x="3127742" y="388972"/>
          <a:ext cx="6057532" cy="1072892"/>
        </a:xfrm>
        <a:prstGeom prst="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DGCT </a:t>
          </a:r>
          <a:r>
            <a:rPr lang="fr-FR" sz="1600" kern="12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sp:txBody>
      <dsp:txXfrm>
        <a:off x="3127742" y="388972"/>
        <a:ext cx="6057532" cy="1072892"/>
      </dsp:txXfrm>
    </dsp:sp>
    <dsp:sp modelId="{0228D8A8-6306-4D0B-89D9-3823E3F8EEAC}">
      <dsp:nvSpPr>
        <dsp:cNvPr id="0" name=""/>
        <dsp:cNvSpPr/>
      </dsp:nvSpPr>
      <dsp:spPr>
        <a:xfrm>
          <a:off x="3127742" y="1677939"/>
          <a:ext cx="6022351" cy="1110437"/>
        </a:xfrm>
        <a:prstGeom prst="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kern="12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sp:txBody>
      <dsp:txXfrm>
        <a:off x="3127742" y="1677939"/>
        <a:ext cx="6022351" cy="1110437"/>
      </dsp:txXfrm>
    </dsp:sp>
    <dsp:sp modelId="{EC97416E-EC85-4959-8436-F3AA699D0F41}">
      <dsp:nvSpPr>
        <dsp:cNvPr id="0" name=""/>
        <dsp:cNvSpPr/>
      </dsp:nvSpPr>
      <dsp:spPr>
        <a:xfrm>
          <a:off x="3127742" y="3004451"/>
          <a:ext cx="6043556" cy="1164395"/>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kern="12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sp:txBody>
      <dsp:txXfrm>
        <a:off x="3127742" y="3004451"/>
        <a:ext cx="6043556" cy="116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3ED9-693B-42B9-9986-7C435C7F7064}">
      <dsp:nvSpPr>
        <dsp:cNvPr id="0" name=""/>
        <dsp:cNvSpPr/>
      </dsp:nvSpPr>
      <dsp:spPr>
        <a:xfrm>
          <a:off x="5239425" y="3018704"/>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13655" y="3049991"/>
        <a:ext cx="28866" cy="28866"/>
      </dsp:txXfrm>
    </dsp:sp>
    <dsp:sp modelId="{6F4B0301-ADEE-492F-B916-AE5FBA848680}">
      <dsp:nvSpPr>
        <dsp:cNvPr id="0" name=""/>
        <dsp:cNvSpPr/>
      </dsp:nvSpPr>
      <dsp:spPr>
        <a:xfrm>
          <a:off x="1775467" y="2320505"/>
          <a:ext cx="577326" cy="743919"/>
        </a:xfrm>
        <a:custGeom>
          <a:avLst/>
          <a:gdLst/>
          <a:ahLst/>
          <a:cxnLst/>
          <a:rect l="0" t="0" r="0" b="0"/>
          <a:pathLst>
            <a:path>
              <a:moveTo>
                <a:pt x="0" y="0"/>
              </a:moveTo>
              <a:lnTo>
                <a:pt x="288663" y="0"/>
              </a:lnTo>
              <a:lnTo>
                <a:pt x="288663" y="743919"/>
              </a:lnTo>
              <a:lnTo>
                <a:pt x="577326" y="74391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0589" y="2668923"/>
        <a:ext cx="47082" cy="47082"/>
      </dsp:txXfrm>
    </dsp:sp>
    <dsp:sp modelId="{BCACF507-A916-4823-AC36-12A8290565AE}">
      <dsp:nvSpPr>
        <dsp:cNvPr id="0" name=""/>
        <dsp:cNvSpPr/>
      </dsp:nvSpPr>
      <dsp:spPr>
        <a:xfrm>
          <a:off x="5289566" y="1580229"/>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63796" y="1611516"/>
        <a:ext cx="28866" cy="28866"/>
      </dsp:txXfrm>
    </dsp:sp>
    <dsp:sp modelId="{78198A36-06EE-4EDE-AF22-E6D3CF2FC8D7}">
      <dsp:nvSpPr>
        <dsp:cNvPr id="0" name=""/>
        <dsp:cNvSpPr/>
      </dsp:nvSpPr>
      <dsp:spPr>
        <a:xfrm>
          <a:off x="1775467" y="1625949"/>
          <a:ext cx="577326" cy="694556"/>
        </a:xfrm>
        <a:custGeom>
          <a:avLst/>
          <a:gdLst/>
          <a:ahLst/>
          <a:cxnLst/>
          <a:rect l="0" t="0" r="0" b="0"/>
          <a:pathLst>
            <a:path>
              <a:moveTo>
                <a:pt x="0" y="694556"/>
              </a:moveTo>
              <a:lnTo>
                <a:pt x="288663" y="694556"/>
              </a:lnTo>
              <a:lnTo>
                <a:pt x="288663" y="0"/>
              </a:lnTo>
              <a:lnTo>
                <a:pt x="57732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1551" y="1950648"/>
        <a:ext cx="45158" cy="45158"/>
      </dsp:txXfrm>
    </dsp:sp>
    <dsp:sp modelId="{CB19BEEF-1FF5-45F8-A97E-90D342F2323F}">
      <dsp:nvSpPr>
        <dsp:cNvPr id="0" name=""/>
        <dsp:cNvSpPr/>
      </dsp:nvSpPr>
      <dsp:spPr>
        <a:xfrm rot="16200000">
          <a:off x="-980543" y="1880470"/>
          <a:ext cx="4631950" cy="8800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rebuchet MS" panose="020B0603020202020204" pitchFamily="34" charset="0"/>
            </a:rPr>
            <a:t>Organes de gouvernance</a:t>
          </a:r>
        </a:p>
      </dsp:txBody>
      <dsp:txXfrm>
        <a:off x="-980543" y="1880470"/>
        <a:ext cx="4631950" cy="880070"/>
      </dsp:txXfrm>
    </dsp:sp>
    <dsp:sp modelId="{E58283E1-EB6B-436F-9A83-629B9631B005}">
      <dsp:nvSpPr>
        <dsp:cNvPr id="0" name=""/>
        <dsp:cNvSpPr/>
      </dsp:nvSpPr>
      <dsp:spPr>
        <a:xfrm>
          <a:off x="2352793" y="992038"/>
          <a:ext cx="2936772" cy="1267821"/>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DE PILOTAGE</a:t>
          </a:r>
          <a:r>
            <a:rPr lang="fr-FR" sz="1800" kern="1200" dirty="0">
              <a:latin typeface="Trebuchet MS" panose="020B0603020202020204" pitchFamily="34" charset="0"/>
            </a:rPr>
            <a:t>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Organe décisionnel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(Présidé par M. le WDGCT)</a:t>
          </a:r>
        </a:p>
      </dsp:txBody>
      <dsp:txXfrm>
        <a:off x="2352793" y="992038"/>
        <a:ext cx="2936772" cy="1267821"/>
      </dsp:txXfrm>
    </dsp:sp>
    <dsp:sp modelId="{A8B0B34F-2966-4AE4-8420-1DE4FB43BD5A}">
      <dsp:nvSpPr>
        <dsp:cNvPr id="0" name=""/>
        <dsp:cNvSpPr/>
      </dsp:nvSpPr>
      <dsp:spPr>
        <a:xfrm>
          <a:off x="5866892" y="1185913"/>
          <a:ext cx="4826275" cy="880070"/>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Arrête les orientations stratégiques, mène les réflexions prospectives avec les partenaires internationaux et prend la décision de l’octroi de l’appui financier du Fonds </a:t>
          </a:r>
        </a:p>
      </dsp:txBody>
      <dsp:txXfrm>
        <a:off x="5866892" y="1185913"/>
        <a:ext cx="4826275" cy="880070"/>
      </dsp:txXfrm>
    </dsp:sp>
    <dsp:sp modelId="{50FF9DB8-626D-4663-B8CB-559DA08DDEF0}">
      <dsp:nvSpPr>
        <dsp:cNvPr id="0" name=""/>
        <dsp:cNvSpPr/>
      </dsp:nvSpPr>
      <dsp:spPr>
        <a:xfrm>
          <a:off x="2352793" y="2479877"/>
          <a:ext cx="2886631" cy="1169094"/>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TECHNIQUE</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 Organe opérationnel </a:t>
          </a:r>
          <a:endParaRPr lang="fr-FR" sz="14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fr-FR" sz="1400" kern="1200" dirty="0">
              <a:latin typeface="Trebuchet MS" panose="020B0603020202020204" pitchFamily="34" charset="0"/>
            </a:rPr>
            <a:t>(Présidé par M. le Gouverneur chargé du PCD</a:t>
          </a:r>
        </a:p>
      </dsp:txBody>
      <dsp:txXfrm>
        <a:off x="2352793" y="2479877"/>
        <a:ext cx="2886631" cy="1169094"/>
      </dsp:txXfrm>
    </dsp:sp>
    <dsp:sp modelId="{D0BF78E4-6600-4668-8007-FD5C2B0C0B81}">
      <dsp:nvSpPr>
        <dsp:cNvPr id="0" name=""/>
        <dsp:cNvSpPr/>
      </dsp:nvSpPr>
      <dsp:spPr>
        <a:xfrm>
          <a:off x="5816752" y="2624389"/>
          <a:ext cx="4844749" cy="880070"/>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sp:txBody>
      <dsp:txXfrm>
        <a:off x="5816752" y="2624389"/>
        <a:ext cx="4844749" cy="8800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5" y="1"/>
            <a:ext cx="2945659" cy="498056"/>
          </a:xfrm>
          <a:prstGeom prst="rect">
            <a:avLst/>
          </a:prstGeom>
        </p:spPr>
        <p:txBody>
          <a:bodyPr vert="horz" lIns="91440" tIns="45720" rIns="91440" bIns="45720" rtlCol="0"/>
          <a:lstStyle>
            <a:lvl1pPr algn="r">
              <a:defRPr sz="1200"/>
            </a:lvl1pPr>
          </a:lstStyle>
          <a:p>
            <a:fld id="{C5BA727C-988B-4B1C-81B9-9A1CD894B73A}" type="datetimeFigureOut">
              <a:rPr lang="fr-FR" smtClean="0"/>
              <a:pPr/>
              <a:t>29/05/2023</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8056"/>
          </a:xfrm>
          <a:prstGeom prst="rect">
            <a:avLst/>
          </a:prstGeom>
        </p:spPr>
        <p:txBody>
          <a:bodyPr vert="horz" lIns="91440" tIns="45720" rIns="91440" bIns="45720" rtlCol="0"/>
          <a:lstStyle>
            <a:lvl1pPr algn="r">
              <a:defRPr sz="1200"/>
            </a:lvl1pPr>
          </a:lstStyle>
          <a:p>
            <a:fld id="{3298214A-D8B3-4915-8962-B43E5231684C}" type="datetimeFigureOut">
              <a:rPr lang="en-US" smtClean="0"/>
              <a:pPr/>
              <a:t>5/29/2023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6"/>
            <a:ext cx="2945659" cy="498055"/>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25</a:t>
            </a:fld>
            <a:endParaRPr lang="en-US" dirty="0"/>
          </a:p>
        </p:txBody>
      </p:sp>
    </p:spTree>
    <p:extLst>
      <p:ext uri="{BB962C8B-B14F-4D97-AF65-F5344CB8AC3E}">
        <p14:creationId xmlns:p14="http://schemas.microsoft.com/office/powerpoint/2010/main" val="165734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12369800" cy="6930388"/>
          </a:xfrm>
          <a:prstGeom prst="rect">
            <a:avLst/>
          </a:prstGeom>
        </p:spPr>
      </p:pic>
      <p:sp>
        <p:nvSpPr>
          <p:cNvPr id="2" name="Titre 1"/>
          <p:cNvSpPr>
            <a:spLocks noGrp="1"/>
          </p:cNvSpPr>
          <p:nvPr>
            <p:ph type="ctrTitle"/>
          </p:nvPr>
        </p:nvSpPr>
        <p:spPr>
          <a:xfrm>
            <a:off x="1524000" y="2688445"/>
            <a:ext cx="9144000" cy="1024875"/>
          </a:xfrm>
        </p:spPr>
        <p:txBody>
          <a:bodyPr anchor="b">
            <a:normAutofit/>
          </a:bodyPr>
          <a:lstStyle>
            <a:lvl1pPr algn="ctr">
              <a:defRPr sz="3200"/>
            </a:lvl1pPr>
          </a:lstStyle>
          <a:p>
            <a:r>
              <a:rPr lang="fr-FR" dirty="0"/>
              <a:t>Modifiez le style du titre</a:t>
            </a:r>
          </a:p>
        </p:txBody>
      </p:sp>
      <p:sp>
        <p:nvSpPr>
          <p:cNvPr id="3" name="Sous-titre 2"/>
          <p:cNvSpPr>
            <a:spLocks noGrp="1"/>
          </p:cNvSpPr>
          <p:nvPr>
            <p:ph type="subTitle" idx="1"/>
          </p:nvPr>
        </p:nvSpPr>
        <p:spPr>
          <a:xfrm>
            <a:off x="1524000" y="3807252"/>
            <a:ext cx="9144000" cy="49645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pic>
        <p:nvPicPr>
          <p:cNvPr id="9" name="Image 8">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8595" y="6186228"/>
            <a:ext cx="2683797" cy="408035"/>
          </a:xfrm>
          <a:prstGeom prst="rect">
            <a:avLst/>
          </a:prstGeom>
        </p:spPr>
      </p:pic>
      <p:pic>
        <p:nvPicPr>
          <p:cNvPr id="1027" name="Picture 3" descr="D:\Data Big Ideas\Clients\DGCT\Charte graphique\Logos\Logos et intitulés Directions\Logos Directions\Archive\Logo PNG\PCD-VF.png"/>
          <p:cNvPicPr>
            <a:picLocks noChangeAspect="1" noChangeArrowheads="1"/>
          </p:cNvPicPr>
          <p:nvPr userDrawn="1"/>
        </p:nvPicPr>
        <p:blipFill>
          <a:blip r:embed="rId4"/>
          <a:srcRect/>
          <a:stretch>
            <a:fillRect/>
          </a:stretch>
        </p:blipFill>
        <p:spPr bwMode="auto">
          <a:xfrm>
            <a:off x="3567451" y="139352"/>
            <a:ext cx="5112913" cy="2197434"/>
          </a:xfrm>
          <a:prstGeom prst="rect">
            <a:avLst/>
          </a:prstGeom>
          <a:noFill/>
        </p:spPr>
      </p:pic>
    </p:spTree>
    <p:extLst>
      <p:ext uri="{BB962C8B-B14F-4D97-AF65-F5344CB8AC3E}">
        <p14:creationId xmlns:p14="http://schemas.microsoft.com/office/powerpoint/2010/main" val="333013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44403204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4428434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1FB153-5F4B-443C-9114-0C89DEDBE7E5}" type="datetimeFigureOut">
              <a:rPr lang="fr-FR" smtClean="0"/>
              <a:pPr/>
              <a:t>29/05/2023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a:p>
        </p:txBody>
      </p:sp>
      <p:sp>
        <p:nvSpPr>
          <p:cNvPr id="5"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9023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2195"/>
            <a:ext cx="10515600" cy="1201073"/>
          </a:xfrm>
        </p:spPr>
        <p:txBody>
          <a:bodyPr/>
          <a:lstStyle>
            <a:lvl1pPr algn="ctr">
              <a:defRPr>
                <a:solidFill>
                  <a:schemeClr val="bg1"/>
                </a:solidFill>
              </a:defRPr>
            </a:lvl1pPr>
          </a:lstStyle>
          <a:p>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308227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439352"/>
            <a:chOff x="0" y="0"/>
            <a:chExt cx="12192000" cy="6439352"/>
          </a:xfrm>
        </p:grpSpPr>
        <p:pic>
          <p:nvPicPr>
            <p:cNvPr id="4" name="Image 3">
              <a:extLst>
                <a:ext uri="{FF2B5EF4-FFF2-40B4-BE49-F238E27FC236}">
                  <a16:creationId xmlns:a16="http://schemas.microsoft.com/office/drawing/2014/main" id="{6404F4E6-78FF-F248-AF20-F23CD736CA0A}"/>
                </a:ext>
              </a:extLst>
            </p:cNvPr>
            <p:cNvPicPr>
              <a:picLocks noChangeAspect="1"/>
            </p:cNvPicPr>
            <p:nvPr/>
          </p:nvPicPr>
          <p:blipFill rotWithShape="1">
            <a:blip r:embed="rId2"/>
            <a:srcRect l="566" t="6194" r="8829" b="39154"/>
            <a:stretch/>
          </p:blipFill>
          <p:spPr>
            <a:xfrm>
              <a:off x="0" y="0"/>
              <a:ext cx="12192000" cy="4035287"/>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279" y="2114843"/>
              <a:ext cx="2558829" cy="2340000"/>
            </a:xfrm>
            <a:prstGeom prst="rect">
              <a:avLst/>
            </a:prstGeom>
          </p:spPr>
        </p:pic>
      </p:grpSp>
    </p:spTree>
    <p:extLst>
      <p:ext uri="{BB962C8B-B14F-4D97-AF65-F5344CB8AC3E}">
        <p14:creationId xmlns:p14="http://schemas.microsoft.com/office/powerpoint/2010/main" val="29418038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7999"/>
            <a:chOff x="0" y="0"/>
            <a:chExt cx="12191999" cy="6857999"/>
          </a:xfrm>
        </p:grpSpPr>
        <p:pic>
          <p:nvPicPr>
            <p:cNvPr id="4" name="Image 3">
              <a:extLst>
                <a:ext uri="{FF2B5EF4-FFF2-40B4-BE49-F238E27FC236}">
                  <a16:creationId xmlns:a16="http://schemas.microsoft.com/office/drawing/2014/main" id="{60402B49-3CFC-084B-A353-E5AFCB6BDE04}"/>
                </a:ext>
              </a:extLst>
            </p:cNvPr>
            <p:cNvPicPr>
              <a:picLocks noChangeAspect="1"/>
            </p:cNvPicPr>
            <p:nvPr/>
          </p:nvPicPr>
          <p:blipFill rotWithShape="1">
            <a:blip r:embed="rId2"/>
            <a:srcRect l="847" t="1411" r="3036" b="2491"/>
            <a:stretch/>
          </p:blipFill>
          <p:spPr>
            <a:xfrm>
              <a:off x="0" y="0"/>
              <a:ext cx="12191999" cy="6857999"/>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6476603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858000"/>
            <a:chOff x="0" y="0"/>
            <a:chExt cx="12192000" cy="6858000"/>
          </a:xfrm>
        </p:grpSpPr>
        <p:pic>
          <p:nvPicPr>
            <p:cNvPr id="4" name="Image 3">
              <a:extLst>
                <a:ext uri="{FF2B5EF4-FFF2-40B4-BE49-F238E27FC236}">
                  <a16:creationId xmlns:a16="http://schemas.microsoft.com/office/drawing/2014/main" id="{DD1D036C-BE8C-8244-945F-69BA65D5EC44}"/>
                </a:ext>
              </a:extLst>
            </p:cNvPr>
            <p:cNvPicPr>
              <a:picLocks noChangeAspect="1"/>
            </p:cNvPicPr>
            <p:nvPr/>
          </p:nvPicPr>
          <p:blipFill rotWithShape="1">
            <a:blip r:embed="rId2"/>
            <a:srcRect l="2000" t="1979" r="2000" b="1977"/>
            <a:stretch/>
          </p:blipFill>
          <p:spPr>
            <a:xfrm>
              <a:off x="0" y="0"/>
              <a:ext cx="12192000"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067874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8000"/>
            <a:chOff x="0" y="0"/>
            <a:chExt cx="12191999" cy="6858000"/>
          </a:xfrm>
        </p:grpSpPr>
        <p:pic>
          <p:nvPicPr>
            <p:cNvPr id="4" name="Image 3">
              <a:extLst>
                <a:ext uri="{FF2B5EF4-FFF2-40B4-BE49-F238E27FC236}">
                  <a16:creationId xmlns:a16="http://schemas.microsoft.com/office/drawing/2014/main" id="{8D75C4FF-1DB0-D24D-9A67-E33C767C294D}"/>
                </a:ext>
              </a:extLst>
            </p:cNvPr>
            <p:cNvPicPr>
              <a:picLocks noChangeAspect="1"/>
            </p:cNvPicPr>
            <p:nvPr/>
          </p:nvPicPr>
          <p:blipFill rotWithShape="1">
            <a:blip r:embed="rId2"/>
            <a:src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257432348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28224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1FB153-5F4B-443C-9114-0C89DEDBE7E5}" type="datetimeFigureOut">
              <a:rPr lang="fr-FR" smtClean="0"/>
              <a:pPr/>
              <a:t>29/05/2023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545D14-0D72-4631-9DF9-AC04B9F0D6BF}" type="slidenum">
              <a:rPr lang="fr-FR" smtClean="0"/>
              <a:pPr/>
              <a:t>‹N°›</a:t>
            </a:fld>
            <a:endParaRPr lang="fr-FR"/>
          </a:p>
        </p:txBody>
      </p:sp>
      <p:sp>
        <p:nvSpPr>
          <p:cNvPr id="10"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287663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FB153-5F4B-443C-9114-0C89DEDBE7E5}" type="datetimeFigureOut">
              <a:rPr lang="fr-FR" smtClean="0"/>
              <a:pPr/>
              <a:t>29/05/2023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45D14-0D72-4631-9DF9-AC04B9F0D6BF}"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1238559552"/>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1" r:id="rId3"/>
    <p:sldLayoutId id="2147483741" r:id="rId4"/>
    <p:sldLayoutId id="2147483738" r:id="rId5"/>
    <p:sldLayoutId id="2147483739" r:id="rId6"/>
    <p:sldLayoutId id="2147483740" r:id="rId7"/>
    <p:sldLayoutId id="2147483722" r:id="rId8"/>
    <p:sldLayoutId id="2147483724"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ollectivites-territoriales.gov.m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94401" y="3043582"/>
            <a:ext cx="9191005" cy="1432500"/>
          </a:xfrm>
          <a:prstGeom prst="snip2DiagRect">
            <a:avLst/>
          </a:prstGeom>
          <a:solidFill>
            <a:srgbClr val="C00000"/>
          </a:solidFill>
          <a:ln w="38100">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000" b="1" i="1" dirty="0">
                <a:effectLst>
                  <a:outerShdw blurRad="38100" dist="38100" dir="2700000" algn="tl">
                    <a:srgbClr val="000000">
                      <a:alpha val="43137"/>
                    </a:srgbClr>
                  </a:outerShdw>
                </a:effectLst>
              </a:rPr>
              <a:t>LE FONDS AFRICAIN D’APPUI À LA COOPÉRATION DÉCENTRALISÉE INTERNATIONALE DES COLLECTIVITES TERRITORIALES: </a:t>
            </a:r>
          </a:p>
          <a:p>
            <a:pPr algn="ctr"/>
            <a:endParaRPr lang="fr-FR" sz="1100" b="1" i="1" dirty="0">
              <a:effectLst>
                <a:outerShdw blurRad="38100" dist="38100" dir="2700000" algn="tl">
                  <a:srgbClr val="000000">
                    <a:alpha val="43137"/>
                  </a:srgbClr>
                </a:outerShdw>
              </a:effectLst>
            </a:endParaRPr>
          </a:p>
          <a:p>
            <a:pPr algn="ctr"/>
            <a:r>
              <a:rPr lang="fr-FR" sz="2000" b="1" dirty="0">
                <a:effectLst>
                  <a:outerShdw blurRad="38100" dist="38100" dir="2700000" algn="tl">
                    <a:srgbClr val="000000">
                      <a:alpha val="43137"/>
                    </a:srgbClr>
                  </a:outerShdw>
                </a:effectLst>
              </a:rPr>
              <a:t>« </a:t>
            </a:r>
            <a:r>
              <a:rPr lang="fr-FR" b="1" i="1" dirty="0">
                <a:effectLst>
                  <a:outerShdw blurRad="38100" dist="38100" dir="2700000" algn="tl">
                    <a:srgbClr val="000000">
                      <a:alpha val="43137"/>
                    </a:srgbClr>
                  </a:outerShdw>
                </a:effectLst>
              </a:rPr>
              <a:t>Incubateur pour le développement de la coopération décentralisée Sud-Sud </a:t>
            </a:r>
            <a:r>
              <a:rPr lang="fr-FR" sz="2000" b="1" dirty="0">
                <a:effectLst>
                  <a:outerShdw blurRad="38100" dist="38100" dir="2700000" algn="tl">
                    <a:srgbClr val="000000">
                      <a:alpha val="43137"/>
                    </a:srgbClr>
                  </a:outerShdw>
                </a:effectLst>
              </a:rPr>
              <a:t>»</a:t>
            </a:r>
            <a:endParaRPr lang="fr-FR" sz="1200" b="1" dirty="0">
              <a:effectLst>
                <a:outerShdw blurRad="38100" dist="38100" dir="2700000" algn="tl">
                  <a:srgbClr val="000000">
                    <a:alpha val="43137"/>
                  </a:srgbClr>
                </a:outerShdw>
              </a:effectLst>
            </a:endParaRPr>
          </a:p>
        </p:txBody>
      </p:sp>
      <p:pic>
        <p:nvPicPr>
          <p:cNvPr id="3" name="Imag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776" y="264414"/>
            <a:ext cx="6620256" cy="1624771"/>
          </a:xfrm>
          <a:prstGeom prst="rect">
            <a:avLst/>
          </a:prstGeom>
          <a:noFill/>
          <a:ln>
            <a:noFill/>
          </a:ln>
        </p:spPr>
      </p:pic>
      <p:sp>
        <p:nvSpPr>
          <p:cNvPr id="2" name="ZoneTexte 1">
            <a:extLst>
              <a:ext uri="{FF2B5EF4-FFF2-40B4-BE49-F238E27FC236}">
                <a16:creationId xmlns:a16="http://schemas.microsoft.com/office/drawing/2014/main" id="{F3AD9609-219D-DF43-B812-8D458A0EB149}"/>
              </a:ext>
            </a:extLst>
          </p:cNvPr>
          <p:cNvSpPr txBox="1"/>
          <p:nvPr/>
        </p:nvSpPr>
        <p:spPr>
          <a:xfrm>
            <a:off x="9601200" y="6349190"/>
            <a:ext cx="2479829" cy="368022"/>
          </a:xfrm>
          <a:prstGeom prst="snip2Same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i="1" dirty="0">
                <a:solidFill>
                  <a:schemeClr val="bg1"/>
                </a:solidFill>
                <a:effectLst>
                  <a:outerShdw blurRad="38100" dist="38100" dir="2700000" algn="tl">
                    <a:srgbClr val="000000">
                      <a:alpha val="43137"/>
                    </a:srgbClr>
                  </a:outerShdw>
                </a:effectLst>
              </a:rPr>
              <a:t>Rabat, le 02 Juin 2023</a:t>
            </a:r>
          </a:p>
        </p:txBody>
      </p:sp>
    </p:spTree>
    <p:extLst>
      <p:ext uri="{BB962C8B-B14F-4D97-AF65-F5344CB8AC3E}">
        <p14:creationId xmlns:p14="http://schemas.microsoft.com/office/powerpoint/2010/main" val="196957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10</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46006" y="1322245"/>
            <a:ext cx="5516439"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c. Les organes de gouvernance du Fonds africain</a:t>
            </a:r>
          </a:p>
        </p:txBody>
      </p:sp>
      <p:graphicFrame>
        <p:nvGraphicFramePr>
          <p:cNvPr id="6" name="Diagramme 5"/>
          <p:cNvGraphicFramePr/>
          <p:nvPr>
            <p:extLst>
              <p:ext uri="{D42A27DB-BD31-4B8C-83A1-F6EECF244321}">
                <p14:modId xmlns:p14="http://schemas.microsoft.com/office/powerpoint/2010/main" val="2550136626"/>
              </p:ext>
            </p:extLst>
          </p:nvPr>
        </p:nvGraphicFramePr>
        <p:xfrm>
          <a:off x="367645" y="1811547"/>
          <a:ext cx="11588565"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166878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11</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138022" y="1310397"/>
            <a:ext cx="7047782"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d. Les membres des organes de gouvernance du Fonds africain </a:t>
            </a:r>
          </a:p>
        </p:txBody>
      </p:sp>
      <p:sp>
        <p:nvSpPr>
          <p:cNvPr id="2" name="ZoneTexte 1"/>
          <p:cNvSpPr txBox="1"/>
          <p:nvPr/>
        </p:nvSpPr>
        <p:spPr>
          <a:xfrm>
            <a:off x="27317" y="1673532"/>
            <a:ext cx="11997906" cy="5078313"/>
          </a:xfrm>
          <a:prstGeom prst="rect">
            <a:avLst/>
          </a:prstGeom>
          <a:noFill/>
        </p:spPr>
        <p:txBody>
          <a:bodyPr wrap="square" rtlCol="0">
            <a:spAutoFit/>
          </a:bodyPr>
          <a:lstStyle/>
          <a:p>
            <a:pPr>
              <a:lnSpc>
                <a:spcPct val="150000"/>
              </a:lnSpc>
            </a:pPr>
            <a:r>
              <a:rPr lang="fr-FR" dirty="0"/>
              <a:t>Sont membres des deux organes de gouvernances, les partenaires ci-après:</a:t>
            </a:r>
          </a:p>
          <a:p>
            <a:pPr marL="285750" indent="-285750">
              <a:lnSpc>
                <a:spcPct val="150000"/>
              </a:lnSpc>
              <a:buClr>
                <a:schemeClr val="tx2"/>
              </a:buClr>
              <a:buFont typeface="Wingdings" panose="05000000000000000000" pitchFamily="2" charset="2"/>
              <a:buChar char="§"/>
            </a:pPr>
            <a:r>
              <a:rPr lang="fr-FR" dirty="0"/>
              <a:t>Le Ministère des Affaires Etrangères, de la Coopération Africaine et des Marocains Résidant à l’Etranger:</a:t>
            </a:r>
          </a:p>
          <a:p>
            <a:pPr marL="742950" lvl="1" indent="-285750">
              <a:lnSpc>
                <a:spcPct val="150000"/>
              </a:lnSpc>
              <a:buClr>
                <a:schemeClr val="tx2"/>
              </a:buClr>
              <a:buFont typeface="Wingdings" panose="05000000000000000000" pitchFamily="2" charset="2"/>
              <a:buChar char="ü"/>
            </a:pPr>
            <a:r>
              <a:rPr lang="fr-FR" dirty="0"/>
              <a:t>La Direction des Affaires Africaines,</a:t>
            </a:r>
          </a:p>
          <a:p>
            <a:pPr marL="742950" lvl="1" indent="-285750">
              <a:lnSpc>
                <a:spcPct val="150000"/>
              </a:lnSpc>
              <a:buClr>
                <a:schemeClr val="tx2"/>
              </a:buClr>
              <a:buFont typeface="Wingdings" panose="05000000000000000000" pitchFamily="2" charset="2"/>
              <a:buChar char="ü"/>
            </a:pPr>
            <a:r>
              <a:rPr lang="fr-FR" dirty="0"/>
              <a:t>L’Agence Marocaine de Coopération Internationale « AMCI »,</a:t>
            </a:r>
          </a:p>
          <a:p>
            <a:pPr marL="742950" lvl="1" indent="-285750">
              <a:lnSpc>
                <a:spcPct val="150000"/>
              </a:lnSpc>
              <a:buClr>
                <a:schemeClr val="tx2"/>
              </a:buClr>
              <a:buFont typeface="Wingdings" panose="05000000000000000000" pitchFamily="2" charset="2"/>
              <a:buChar char="ü"/>
            </a:pPr>
            <a:r>
              <a:rPr lang="fr-FR" dirty="0"/>
              <a:t>La Direction de la Diplomatie Publique et des Acteurs Non-Etatiques,</a:t>
            </a:r>
          </a:p>
          <a:p>
            <a:pPr marL="285750" indent="-285750">
              <a:lnSpc>
                <a:spcPct val="150000"/>
              </a:lnSpc>
              <a:buClr>
                <a:schemeClr val="tx2"/>
              </a:buClr>
              <a:buFont typeface="Wingdings" panose="05000000000000000000" pitchFamily="2" charset="2"/>
              <a:buChar char="§"/>
            </a:pPr>
            <a:r>
              <a:rPr lang="fr-FR" dirty="0"/>
              <a:t>La coordination Nationale de l’Initiative Nationale pour le Développement Humain;</a:t>
            </a:r>
          </a:p>
          <a:p>
            <a:pPr marL="285750" indent="-285750">
              <a:lnSpc>
                <a:spcPct val="150000"/>
              </a:lnSpc>
              <a:buClr>
                <a:schemeClr val="tx2"/>
              </a:buClr>
              <a:buFont typeface="Wingdings" panose="05000000000000000000" pitchFamily="2" charset="2"/>
              <a:buChar char="§"/>
            </a:pPr>
            <a:r>
              <a:rPr lang="fr-FR" dirty="0"/>
              <a:t>Les trois Associations Marocaines des Présidents des Collectivités Territoriales:</a:t>
            </a:r>
          </a:p>
          <a:p>
            <a:pPr marL="742950" lvl="1" indent="-285750">
              <a:lnSpc>
                <a:spcPct val="150000"/>
              </a:lnSpc>
              <a:buClr>
                <a:schemeClr val="tx2"/>
              </a:buClr>
              <a:buFont typeface="Wingdings" panose="05000000000000000000" pitchFamily="2" charset="2"/>
              <a:buChar char="§"/>
            </a:pPr>
            <a:r>
              <a:rPr lang="fr-FR" dirty="0"/>
              <a:t>L’ARM,</a:t>
            </a:r>
          </a:p>
          <a:p>
            <a:pPr marL="742950" lvl="1" indent="-285750">
              <a:lnSpc>
                <a:spcPct val="150000"/>
              </a:lnSpc>
              <a:buClr>
                <a:schemeClr val="tx2"/>
              </a:buClr>
              <a:buFont typeface="Wingdings" panose="05000000000000000000" pitchFamily="2" charset="2"/>
              <a:buChar char="§"/>
            </a:pPr>
            <a:r>
              <a:rPr lang="fr-FR" dirty="0"/>
              <a:t>L’AMPCPP,</a:t>
            </a:r>
          </a:p>
          <a:p>
            <a:pPr marL="742950" lvl="1" indent="-285750">
              <a:lnSpc>
                <a:spcPct val="150000"/>
              </a:lnSpc>
              <a:buClr>
                <a:schemeClr val="tx2"/>
              </a:buClr>
              <a:buFont typeface="Wingdings" panose="05000000000000000000" pitchFamily="2" charset="2"/>
              <a:buChar char="§"/>
            </a:pPr>
            <a:r>
              <a:rPr lang="fr-FR" dirty="0"/>
              <a:t>L’AMPCC,</a:t>
            </a:r>
          </a:p>
          <a:p>
            <a:pPr marL="285750" indent="-285750">
              <a:lnSpc>
                <a:spcPct val="150000"/>
              </a:lnSpc>
              <a:buClr>
                <a:schemeClr val="tx2"/>
              </a:buClr>
              <a:buFont typeface="Wingdings" panose="05000000000000000000" pitchFamily="2" charset="2"/>
              <a:buChar char="§"/>
            </a:pPr>
            <a:r>
              <a:rPr lang="fr-FR" dirty="0"/>
              <a:t>La Direction de la Coopération Internationale;</a:t>
            </a:r>
          </a:p>
          <a:p>
            <a:pPr marL="285750" indent="-285750">
              <a:lnSpc>
                <a:spcPct val="150000"/>
              </a:lnSpc>
              <a:buClr>
                <a:schemeClr val="tx2"/>
              </a:buClr>
              <a:buFont typeface="Wingdings" panose="05000000000000000000" pitchFamily="2" charset="2"/>
              <a:buChar char="§"/>
            </a:pPr>
            <a:r>
              <a:rPr lang="fr-FR" dirty="0"/>
              <a:t>Les Directions métiers composant la DGCT.</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35052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12</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117937" y="1378307"/>
            <a:ext cx="5635882"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 Les domaines d’intervention du Fonds africain</a:t>
            </a:r>
          </a:p>
        </p:txBody>
      </p:sp>
      <p:sp>
        <p:nvSpPr>
          <p:cNvPr id="6" name="ZoneTexte 5"/>
          <p:cNvSpPr txBox="1"/>
          <p:nvPr/>
        </p:nvSpPr>
        <p:spPr>
          <a:xfrm>
            <a:off x="117937" y="2161509"/>
            <a:ext cx="11783684" cy="3831818"/>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Planification et aménagement du territoire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Appui aux services de base rendus aux citoyens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Renforcement institutionnel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Développement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Formation et renforcement des capacités des élu-e-s et cadres territoriaux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qualité des services rendus aux citoyens ;</a:t>
            </a:r>
          </a:p>
          <a:p>
            <a:pPr marL="28575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capacité de maîtrise d’ouvrage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Réalisation des études de faisabilité;</a:t>
            </a:r>
          </a:p>
          <a:p>
            <a:pPr lvl="0" algn="just">
              <a:lnSpc>
                <a:spcPct val="150000"/>
              </a:lnSpc>
              <a:buClr>
                <a:srgbClr val="C00000"/>
              </a:buClr>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6642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13</a:t>
            </a:fld>
            <a:endParaRPr lang="fr-FR" sz="1050" b="1" i="1" dirty="0">
              <a:solidFill>
                <a:schemeClr val="accent1"/>
              </a:solidFill>
              <a:effectLst>
                <a:outerShdw blurRad="38100" dist="38100" dir="2700000" algn="tl">
                  <a:srgbClr val="000000">
                    <a:alpha val="43137"/>
                  </a:srgbClr>
                </a:outerShdw>
              </a:effectLst>
            </a:endParaRPr>
          </a:p>
        </p:txBody>
      </p:sp>
      <p:sp>
        <p:nvSpPr>
          <p:cNvPr id="7" name="ZoneTexte 6"/>
          <p:cNvSpPr txBox="1"/>
          <p:nvPr/>
        </p:nvSpPr>
        <p:spPr>
          <a:xfrm>
            <a:off x="117937" y="1997508"/>
            <a:ext cx="11783683" cy="3365473"/>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Octroi de bourses de formation diplômante et de perfectionnement au Maroc;</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Employabilité des jeunes;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Promotion du tourisme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Digitalisation des administrations locales;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Lutte contre la déperdition scolaire;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Etc.</a:t>
            </a:r>
          </a:p>
          <a:p>
            <a:pPr marL="285750" lvl="0" indent="-285750" algn="just">
              <a:lnSpc>
                <a:spcPct val="150000"/>
              </a:lnSpc>
              <a:buClr>
                <a:srgbClr val="C00000"/>
              </a:buClr>
              <a:buFont typeface="Courier New" panose="02070309020205020404" pitchFamily="49" charset="0"/>
              <a:buChar char="o"/>
            </a:pPr>
            <a:endParaRPr lang="fr-FR" dirty="0">
              <a:latin typeface="Trebuchet MS" panose="020B0603020202020204" pitchFamily="34" charset="0"/>
            </a:endParaRPr>
          </a:p>
          <a:p>
            <a:pPr algn="just">
              <a:lnSpc>
                <a:spcPct val="150000"/>
              </a:lnSpc>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6" name="ZoneTexte 5"/>
          <p:cNvSpPr txBox="1"/>
          <p:nvPr/>
        </p:nvSpPr>
        <p:spPr>
          <a:xfrm>
            <a:off x="117937" y="1378307"/>
            <a:ext cx="601457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 Les domaines d’intervention du Fonds africain - 2</a:t>
            </a:r>
          </a:p>
        </p:txBody>
      </p:sp>
    </p:spTree>
    <p:extLst>
      <p:ext uri="{BB962C8B-B14F-4D97-AF65-F5344CB8AC3E}">
        <p14:creationId xmlns:p14="http://schemas.microsoft.com/office/powerpoint/2010/main" val="59925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14</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76045" y="1354847"/>
            <a:ext cx="665096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f. La contribution du Fonds africain aux projets ou actions</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120770" y="1745663"/>
            <a:ext cx="11793747" cy="2169825"/>
          </a:xfrm>
          <a:prstGeom prst="rect">
            <a:avLst/>
          </a:prstGeom>
          <a:noFill/>
        </p:spPr>
        <p:txBody>
          <a:bodyPr wrap="square" rtlCol="0">
            <a:spAutoFit/>
          </a:bodyPr>
          <a:lstStyle/>
          <a:p>
            <a:pPr marL="285750" indent="-285750" algn="just">
              <a:lnSpc>
                <a:spcPct val="150000"/>
              </a:lnSpc>
              <a:buClr>
                <a:schemeClr val="tx2"/>
              </a:buClr>
              <a:buFont typeface="Wingdings" panose="05000000000000000000" pitchFamily="2" charset="2"/>
              <a:buChar char="q"/>
            </a:pPr>
            <a:r>
              <a:rPr lang="fr-FR" dirty="0"/>
              <a:t>Le Fonds africain est doté d’un budget annuel de </a:t>
            </a:r>
            <a:r>
              <a:rPr lang="fr-FR" b="1" i="1" dirty="0">
                <a:solidFill>
                  <a:schemeClr val="accent1"/>
                </a:solidFill>
                <a:effectLst>
                  <a:outerShdw blurRad="38100" dist="38100" dir="2700000" algn="tl">
                    <a:srgbClr val="000000">
                      <a:alpha val="43137"/>
                    </a:srgbClr>
                  </a:outerShdw>
                </a:effectLst>
              </a:rPr>
              <a:t>40 Millions de Dh (2,4 Milliards de F.CFA)</a:t>
            </a:r>
            <a:r>
              <a:rPr lang="fr-FR" dirty="0"/>
              <a:t>;</a:t>
            </a:r>
          </a:p>
          <a:p>
            <a:pPr marL="285750" indent="-285750" algn="just">
              <a:lnSpc>
                <a:spcPct val="150000"/>
              </a:lnSpc>
              <a:buClr>
                <a:schemeClr val="tx2"/>
              </a:buClr>
              <a:buFont typeface="Wingdings" panose="05000000000000000000" pitchFamily="2" charset="2"/>
              <a:buChar char="q"/>
            </a:pPr>
            <a:r>
              <a:rPr lang="fr-FR" dirty="0"/>
              <a:t>La contribution du Fonds africain est fixée à </a:t>
            </a:r>
            <a:r>
              <a:rPr lang="fr-FR" b="1" i="1" dirty="0">
                <a:solidFill>
                  <a:schemeClr val="accent1"/>
                </a:solidFill>
                <a:effectLst>
                  <a:outerShdw blurRad="38100" dist="38100" dir="2700000" algn="tl">
                    <a:srgbClr val="000000">
                      <a:alpha val="43137"/>
                    </a:srgbClr>
                  </a:outerShdw>
                </a:effectLst>
              </a:rPr>
              <a:t>60%</a:t>
            </a:r>
            <a:r>
              <a:rPr lang="fr-FR" dirty="0"/>
              <a:t> au maximum du coût global du projet ou action et elle est plafonnée à </a:t>
            </a:r>
            <a:r>
              <a:rPr lang="fr-FR" b="1" i="1" dirty="0">
                <a:solidFill>
                  <a:schemeClr val="accent1"/>
                </a:solidFill>
                <a:effectLst>
                  <a:outerShdw blurRad="38100" dist="38100" dir="2700000" algn="tl">
                    <a:srgbClr val="000000">
                      <a:alpha val="43137"/>
                    </a:srgbClr>
                  </a:outerShdw>
                </a:effectLst>
              </a:rPr>
              <a:t>2.400.000 Dh (144 M F.CFA)</a:t>
            </a:r>
            <a:r>
              <a:rPr lang="fr-FR" dirty="0"/>
              <a:t>;</a:t>
            </a:r>
          </a:p>
          <a:p>
            <a:pPr marL="285750" indent="-285750" algn="just">
              <a:lnSpc>
                <a:spcPct val="150000"/>
              </a:lnSpc>
              <a:buClr>
                <a:schemeClr val="tx2"/>
              </a:buClr>
              <a:buFont typeface="Wingdings" panose="05000000000000000000" pitchFamily="2" charset="2"/>
              <a:buChar char="q"/>
            </a:pPr>
            <a:r>
              <a:rPr lang="fr-FR" dirty="0"/>
              <a:t>Les Collectivités Territoriales doivent contribuer à hauteur de </a:t>
            </a:r>
            <a:r>
              <a:rPr lang="fr-FR" b="1" i="1" dirty="0">
                <a:solidFill>
                  <a:schemeClr val="accent1"/>
                </a:solidFill>
                <a:effectLst>
                  <a:outerShdw blurRad="38100" dist="38100" dir="2700000" algn="tl">
                    <a:srgbClr val="000000">
                      <a:alpha val="43137"/>
                    </a:srgbClr>
                  </a:outerShdw>
                </a:effectLst>
              </a:rPr>
              <a:t>30%</a:t>
            </a:r>
            <a:r>
              <a:rPr lang="fr-FR" dirty="0"/>
              <a:t> pour la partie marocaine et </a:t>
            </a:r>
            <a:r>
              <a:rPr lang="fr-FR" b="1" i="1" dirty="0">
                <a:solidFill>
                  <a:schemeClr val="accent1"/>
                </a:solidFill>
                <a:effectLst>
                  <a:outerShdw blurRad="38100" dist="38100" dir="2700000" algn="tl">
                    <a:srgbClr val="000000">
                      <a:alpha val="43137"/>
                    </a:srgbClr>
                  </a:outerShdw>
                </a:effectLst>
              </a:rPr>
              <a:t>10%</a:t>
            </a:r>
            <a:r>
              <a:rPr lang="fr-FR" dirty="0"/>
              <a:t> pour le partenaire.</a:t>
            </a:r>
          </a:p>
        </p:txBody>
      </p:sp>
      <p:pic>
        <p:nvPicPr>
          <p:cNvPr id="10" name="Image 9"/>
          <p:cNvPicPr>
            <a:picLocks noChangeAspect="1"/>
          </p:cNvPicPr>
          <p:nvPr/>
        </p:nvPicPr>
        <p:blipFill>
          <a:blip r:embed="rId2"/>
          <a:stretch>
            <a:fillRect/>
          </a:stretch>
        </p:blipFill>
        <p:spPr>
          <a:xfrm>
            <a:off x="1535502" y="3849315"/>
            <a:ext cx="9489057" cy="2829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79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15</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30835" y="1857801"/>
            <a:ext cx="11783682" cy="4524315"/>
          </a:xfrm>
          <a:prstGeom prst="rect">
            <a:avLst/>
          </a:prstGeom>
          <a:noFill/>
        </p:spPr>
        <p:txBody>
          <a:bodyPr wrap="square" rtlCol="0">
            <a:spAutoFit/>
          </a:bodyPr>
          <a:lstStyle/>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Il faudrait avoir un partenaire marocain;</a:t>
            </a:r>
          </a:p>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Les deux partenaires doivent se mettre d’accord sur un projet ou action à présenter au Fonds africain;</a:t>
            </a:r>
          </a:p>
          <a:p>
            <a:pPr marL="285750" lvl="0" indent="-285750" algn="just">
              <a:lnSpc>
                <a:spcPct val="150000"/>
              </a:lnSpc>
              <a:buClr>
                <a:srgbClr val="C00000"/>
              </a:buClr>
              <a:buFont typeface="Wingdings" panose="05000000000000000000" pitchFamily="2" charset="2"/>
              <a:buChar char="ü"/>
            </a:pPr>
            <a:r>
              <a:rPr lang="fr-FR" sz="1600" dirty="0">
                <a:latin typeface="Trebuchet MS" panose="020B0603020202020204" pitchFamily="34" charset="0"/>
              </a:rPr>
              <a:t>Les deux partenaires doivent constituer un dossier composé du:</a:t>
            </a:r>
          </a:p>
          <a:p>
            <a:pPr marL="625475" lvl="1"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Formulaire de dépôt de la demande suivant le modèle annexé au règlement de l’appel à projets;</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D’une lettre conjointe des deux présidents partenaires indiquant clairement l’intention de réaliser le projet ou action et à mobiliser leurs quotes-parts ;</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D’une note de cadrage relative au projet ou action à réaliser (objectifs du projet ou action, retombées prévisionnelles sur la population locale, capacité de gestion technique et financière, etc.) ;</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De la convention de partenariat dûment signée par les deux partenaires;</a:t>
            </a:r>
          </a:p>
          <a:p>
            <a:pPr marL="625475" lvl="0" indent="447675" algn="just">
              <a:lnSpc>
                <a:spcPct val="150000"/>
              </a:lnSpc>
              <a:buClr>
                <a:srgbClr val="1A8EA9"/>
              </a:buClr>
              <a:buFont typeface="Wingdings" panose="05000000000000000000" pitchFamily="2" charset="2"/>
              <a:buChar char="q"/>
              <a:tabLst>
                <a:tab pos="1258888" algn="l"/>
              </a:tabLst>
            </a:pPr>
            <a:r>
              <a:rPr lang="fr-FR" sz="1600" dirty="0">
                <a:latin typeface="Trebuchet MS" panose="020B0603020202020204" pitchFamily="34" charset="0"/>
              </a:rPr>
              <a:t>D’un rapport succinct quantifié sur l’expérience de la CTN en matière de coopération décentralisée internationale.</a:t>
            </a:r>
          </a:p>
          <a:p>
            <a:pPr lvl="0" algn="just">
              <a:lnSpc>
                <a:spcPct val="150000"/>
              </a:lnSpc>
              <a:buClr>
                <a:srgbClr val="C00000"/>
              </a:buClr>
            </a:pPr>
            <a:endParaRPr lang="fr-FR" sz="1600" dirty="0">
              <a:latin typeface="Trebuchet MS" panose="020B0603020202020204" pitchFamily="34" charset="0"/>
            </a:endParaRPr>
          </a:p>
        </p:txBody>
      </p:sp>
      <p:sp>
        <p:nvSpPr>
          <p:cNvPr id="12" name="ZoneTexte 11"/>
          <p:cNvSpPr txBox="1"/>
          <p:nvPr/>
        </p:nvSpPr>
        <p:spPr>
          <a:xfrm>
            <a:off x="69012" y="1298358"/>
            <a:ext cx="6702724"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g. Comment postuler pour avoir l’appui du Fonds africain ?</a:t>
            </a:r>
          </a:p>
        </p:txBody>
      </p:sp>
    </p:spTree>
    <p:extLst>
      <p:ext uri="{BB962C8B-B14F-4D97-AF65-F5344CB8AC3E}">
        <p14:creationId xmlns:p14="http://schemas.microsoft.com/office/powerpoint/2010/main" val="257212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16</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5317" y="1342893"/>
            <a:ext cx="5572664"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coût global des demandes déclarées éligibles </a:t>
            </a:r>
          </a:p>
        </p:txBody>
      </p:sp>
      <p:pic>
        <p:nvPicPr>
          <p:cNvPr id="4" name="Image 3"/>
          <p:cNvPicPr>
            <a:picLocks noChangeAspect="1"/>
          </p:cNvPicPr>
          <p:nvPr/>
        </p:nvPicPr>
        <p:blipFill>
          <a:blip r:embed="rId2"/>
          <a:stretch>
            <a:fillRect/>
          </a:stretch>
        </p:blipFill>
        <p:spPr>
          <a:xfrm>
            <a:off x="172528" y="2772377"/>
            <a:ext cx="11880011" cy="365430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1739675"/>
            <a:ext cx="12052539" cy="923330"/>
          </a:xfrm>
          <a:prstGeom prst="rect">
            <a:avLst/>
          </a:prstGeom>
        </p:spPr>
        <p:txBody>
          <a:bodyPr wrap="square">
            <a:spAutoFit/>
          </a:bodyPr>
          <a:lstStyle/>
          <a:p>
            <a:pPr algn="just">
              <a:lnSpc>
                <a:spcPct val="150000"/>
              </a:lnSpc>
            </a:pPr>
            <a:r>
              <a:rPr lang="fr-FR" dirty="0"/>
              <a:t>Le coût global des </a:t>
            </a:r>
            <a:r>
              <a:rPr lang="fr-FR" b="1" dirty="0">
                <a:solidFill>
                  <a:schemeClr val="accent1"/>
                </a:solidFill>
                <a:effectLst>
                  <a:outerShdw blurRad="38100" dist="38100" dir="2700000" algn="tl">
                    <a:srgbClr val="000000">
                      <a:alpha val="43137"/>
                    </a:srgbClr>
                  </a:outerShdw>
                </a:effectLst>
              </a:rPr>
              <a:t>54</a:t>
            </a:r>
            <a:r>
              <a:rPr lang="fr-FR" dirty="0"/>
              <a:t> projets ou actions retenus, en cours de réalisation au niveau de </a:t>
            </a:r>
            <a:r>
              <a:rPr lang="fr-FR" b="1" dirty="0">
                <a:solidFill>
                  <a:schemeClr val="accent1"/>
                </a:solidFill>
                <a:effectLst>
                  <a:outerShdw blurRad="38100" dist="38100" dir="2700000" algn="tl">
                    <a:srgbClr val="000000">
                      <a:alpha val="43137"/>
                    </a:srgbClr>
                  </a:outerShdw>
                </a:effectLst>
              </a:rPr>
              <a:t>53</a:t>
            </a:r>
            <a:r>
              <a:rPr lang="fr-FR" dirty="0"/>
              <a:t> Collectivités Territoriales, s’élève à </a:t>
            </a:r>
            <a:r>
              <a:rPr lang="fr-FR" b="1" dirty="0">
                <a:solidFill>
                  <a:schemeClr val="accent1"/>
                </a:solidFill>
                <a:effectLst>
                  <a:outerShdw blurRad="38100" dist="38100" dir="2700000" algn="tl">
                    <a:srgbClr val="000000">
                      <a:alpha val="43137"/>
                    </a:srgbClr>
                  </a:outerShdw>
                </a:effectLst>
              </a:rPr>
              <a:t>112,14 Millions de Dh</a:t>
            </a:r>
            <a:r>
              <a:rPr lang="fr-FR" dirty="0"/>
              <a:t>, soit l’équivalent </a:t>
            </a:r>
            <a:r>
              <a:rPr lang="fr-FR"/>
              <a:t>de </a:t>
            </a:r>
            <a:r>
              <a:rPr lang="fr-FR" b="1">
                <a:solidFill>
                  <a:schemeClr val="accent1"/>
                </a:solidFill>
                <a:effectLst>
                  <a:outerShdw blurRad="38100" dist="38100" dir="2700000" algn="tl">
                    <a:srgbClr val="000000">
                      <a:alpha val="43137"/>
                    </a:srgbClr>
                  </a:outerShdw>
                </a:effectLst>
              </a:rPr>
              <a:t>6,7 </a:t>
            </a:r>
            <a:r>
              <a:rPr lang="fr-FR" b="1" dirty="0">
                <a:solidFill>
                  <a:schemeClr val="accent1"/>
                </a:solidFill>
                <a:effectLst>
                  <a:outerShdw blurRad="38100" dist="38100" dir="2700000" algn="tl">
                    <a:srgbClr val="000000">
                      <a:alpha val="43137"/>
                    </a:srgbClr>
                  </a:outerShdw>
                </a:effectLst>
              </a:rPr>
              <a:t>Milliards de F.CFA </a:t>
            </a:r>
            <a:r>
              <a:rPr lang="fr-FR" dirty="0"/>
              <a:t>dont: </a:t>
            </a:r>
            <a:r>
              <a:rPr lang="fr-FR" b="1" dirty="0">
                <a:solidFill>
                  <a:schemeClr val="accent1"/>
                </a:solidFill>
                <a:effectLst>
                  <a:outerShdw blurRad="38100" dist="38100" dir="2700000" algn="tl">
                    <a:srgbClr val="000000">
                      <a:alpha val="43137"/>
                    </a:srgbClr>
                  </a:outerShdw>
                </a:effectLst>
              </a:rPr>
              <a:t> </a:t>
            </a:r>
            <a:endParaRPr lang="fr-FR" dirty="0"/>
          </a:p>
        </p:txBody>
      </p:sp>
    </p:spTree>
    <p:extLst>
      <p:ext uri="{BB962C8B-B14F-4D97-AF65-F5344CB8AC3E}">
        <p14:creationId xmlns:p14="http://schemas.microsoft.com/office/powerpoint/2010/main" val="235929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17</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4876945" y="6447556"/>
            <a:ext cx="2671021" cy="276999"/>
          </a:xfrm>
          <a:prstGeom prst="rect">
            <a:avLst/>
          </a:prstGeom>
          <a:noFill/>
        </p:spPr>
        <p:txBody>
          <a:bodyPr wrap="square" rtlCol="0">
            <a:spAutoFit/>
          </a:bodyPr>
          <a:lstStyle/>
          <a:p>
            <a:pPr algn="ctr"/>
            <a:r>
              <a:rPr lang="fr-FR" sz="1200" b="1" dirty="0">
                <a:solidFill>
                  <a:srgbClr val="C00000"/>
                </a:solidFill>
                <a:effectLst>
                  <a:outerShdw blurRad="38100" dist="38100" dir="2700000" algn="tl">
                    <a:srgbClr val="000000">
                      <a:alpha val="43137"/>
                    </a:srgbClr>
                  </a:outerShdw>
                </a:effectLst>
              </a:rPr>
              <a:t>Les coûts sont en MDH</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1" y="1345600"/>
            <a:ext cx="6142007"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Taux de satisfaction des </a:t>
            </a:r>
            <a:r>
              <a:rPr lang="fr-FR"/>
              <a:t>demandes d’appui reçues</a:t>
            </a:r>
            <a:endParaRPr lang="fr-FR" dirty="0"/>
          </a:p>
        </p:txBody>
      </p:sp>
      <p:pic>
        <p:nvPicPr>
          <p:cNvPr id="4" name="Image 3"/>
          <p:cNvPicPr>
            <a:picLocks noChangeAspect="1"/>
          </p:cNvPicPr>
          <p:nvPr/>
        </p:nvPicPr>
        <p:blipFill>
          <a:blip r:embed="rId2"/>
          <a:stretch>
            <a:fillRect/>
          </a:stretch>
        </p:blipFill>
        <p:spPr>
          <a:xfrm>
            <a:off x="69012" y="1946090"/>
            <a:ext cx="11983527" cy="444945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303253" y="3027872"/>
            <a:ext cx="569343" cy="338554"/>
          </a:xfrm>
          <a:prstGeom prst="rect">
            <a:avLst/>
          </a:prstGeom>
          <a:solidFill>
            <a:srgbClr val="FF0000"/>
          </a:solidFill>
        </p:spPr>
        <p:txBody>
          <a:bodyPr wrap="square" rtlCol="0">
            <a:spAutoFit/>
          </a:bodyPr>
          <a:lstStyle/>
          <a:p>
            <a:r>
              <a:rPr lang="fr-FR" sz="1600" b="1" dirty="0">
                <a:solidFill>
                  <a:schemeClr val="bg1"/>
                </a:solidFill>
                <a:effectLst>
                  <a:outerShdw blurRad="38100" dist="38100" dir="2700000" algn="tl">
                    <a:srgbClr val="000000">
                      <a:alpha val="43137"/>
                    </a:srgbClr>
                  </a:outerShdw>
                </a:effectLst>
              </a:rPr>
              <a:t>46%</a:t>
            </a:r>
          </a:p>
        </p:txBody>
      </p:sp>
      <p:sp>
        <p:nvSpPr>
          <p:cNvPr id="9" name="ZoneTexte 8"/>
          <p:cNvSpPr txBox="1"/>
          <p:nvPr/>
        </p:nvSpPr>
        <p:spPr>
          <a:xfrm>
            <a:off x="5927783" y="3019009"/>
            <a:ext cx="569343" cy="338554"/>
          </a:xfrm>
          <a:prstGeom prst="rect">
            <a:avLst/>
          </a:prstGeom>
          <a:solidFill>
            <a:srgbClr val="FF0000"/>
          </a:solidFill>
        </p:spPr>
        <p:txBody>
          <a:bodyPr wrap="square" rtlCol="0">
            <a:spAutoFit/>
          </a:bodyPr>
          <a:lstStyle>
            <a:defPPr>
              <a:defRPr lang="en-US"/>
            </a:defPPr>
            <a:lvl1pPr>
              <a:defRPr sz="1600" b="1">
                <a:solidFill>
                  <a:schemeClr val="bg1"/>
                </a:solidFill>
                <a:effectLst>
                  <a:outerShdw blurRad="38100" dist="38100" dir="2700000" algn="tl">
                    <a:srgbClr val="000000">
                      <a:alpha val="43137"/>
                    </a:srgbClr>
                  </a:outerShdw>
                </a:effectLst>
              </a:defRPr>
            </a:lvl1pPr>
          </a:lstStyle>
          <a:p>
            <a:r>
              <a:rPr lang="fr-FR" dirty="0"/>
              <a:t>85%</a:t>
            </a:r>
          </a:p>
        </p:txBody>
      </p:sp>
      <p:sp>
        <p:nvSpPr>
          <p:cNvPr id="10" name="ZoneTexte 9"/>
          <p:cNvSpPr txBox="1"/>
          <p:nvPr/>
        </p:nvSpPr>
        <p:spPr>
          <a:xfrm>
            <a:off x="9917502" y="3007132"/>
            <a:ext cx="569343" cy="338554"/>
          </a:xfrm>
          <a:prstGeom prst="rect">
            <a:avLst/>
          </a:prstGeom>
          <a:solidFill>
            <a:srgbClr val="FF0000"/>
          </a:solidFill>
        </p:spPr>
        <p:txBody>
          <a:bodyPr wrap="square" rtlCol="0">
            <a:spAutoFit/>
          </a:bodyPr>
          <a:lstStyle>
            <a:defPPr>
              <a:defRPr lang="en-US"/>
            </a:defPPr>
            <a:lvl1pPr>
              <a:defRPr sz="1600" b="1">
                <a:solidFill>
                  <a:schemeClr val="bg1"/>
                </a:solidFill>
                <a:effectLst>
                  <a:outerShdw blurRad="38100" dist="38100" dir="2700000" algn="tl">
                    <a:srgbClr val="000000">
                      <a:alpha val="43137"/>
                    </a:srgbClr>
                  </a:outerShdw>
                </a:effectLst>
              </a:defRPr>
            </a:lvl1pPr>
          </a:lstStyle>
          <a:p>
            <a:r>
              <a:rPr lang="fr-FR" dirty="0"/>
              <a:t>96%</a:t>
            </a:r>
          </a:p>
        </p:txBody>
      </p:sp>
      <p:sp>
        <p:nvSpPr>
          <p:cNvPr id="11" name="ZoneTexte 10">
            <a:extLst>
              <a:ext uri="{FF2B5EF4-FFF2-40B4-BE49-F238E27FC236}">
                <a16:creationId xmlns:a16="http://schemas.microsoft.com/office/drawing/2014/main" id="{D839E3B5-F412-1D03-E663-457A60A7593F}"/>
              </a:ext>
            </a:extLst>
          </p:cNvPr>
          <p:cNvSpPr txBox="1"/>
          <p:nvPr/>
        </p:nvSpPr>
        <p:spPr>
          <a:xfrm>
            <a:off x="2303253" y="4511652"/>
            <a:ext cx="638354" cy="369332"/>
          </a:xfrm>
          <a:prstGeom prst="rect">
            <a:avLst/>
          </a:prstGeom>
          <a:solidFill>
            <a:schemeClr val="bg2"/>
          </a:solidFill>
        </p:spPr>
        <p:txBody>
          <a:bodyPr wrap="square" rtlCol="0">
            <a:spAutoFit/>
          </a:bodyPr>
          <a:lstStyle>
            <a:defPPr>
              <a:defRPr lang="en-US"/>
            </a:defPPr>
            <a:lvl1pPr defTabSz="457200">
              <a:defRPr b="1" i="1">
                <a:solidFill>
                  <a:schemeClr val="accent2"/>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solidFill>
                  <a:schemeClr val="accent6">
                    <a:lumMod val="75000"/>
                  </a:schemeClr>
                </a:solidFill>
              </a:rPr>
              <a:t>54%</a:t>
            </a:r>
          </a:p>
        </p:txBody>
      </p:sp>
      <p:sp>
        <p:nvSpPr>
          <p:cNvPr id="12" name="ZoneTexte 11">
            <a:extLst>
              <a:ext uri="{FF2B5EF4-FFF2-40B4-BE49-F238E27FC236}">
                <a16:creationId xmlns:a16="http://schemas.microsoft.com/office/drawing/2014/main" id="{4DC73190-BA06-E232-5C6F-6C603A1DDF3E}"/>
              </a:ext>
            </a:extLst>
          </p:cNvPr>
          <p:cNvSpPr txBox="1"/>
          <p:nvPr/>
        </p:nvSpPr>
        <p:spPr>
          <a:xfrm>
            <a:off x="5891841" y="4511652"/>
            <a:ext cx="638354" cy="369332"/>
          </a:xfrm>
          <a:prstGeom prst="rect">
            <a:avLst/>
          </a:prstGeom>
          <a:solidFill>
            <a:schemeClr val="bg2"/>
          </a:solidFill>
        </p:spPr>
        <p:txBody>
          <a:bodyPr wrap="square" rtlCol="0">
            <a:spAutoFit/>
          </a:bodyPr>
          <a:lstStyle>
            <a:defPPr>
              <a:defRPr lang="fr-FR"/>
            </a:defPPr>
            <a:lvl1pPr defTabSz="457200">
              <a:defRPr b="1" i="1">
                <a:solidFill>
                  <a:schemeClr val="accent6">
                    <a:lumMod val="75000"/>
                  </a:schemeClr>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t>62%</a:t>
            </a:r>
          </a:p>
        </p:txBody>
      </p:sp>
      <p:sp>
        <p:nvSpPr>
          <p:cNvPr id="13" name="ZoneTexte 12">
            <a:extLst>
              <a:ext uri="{FF2B5EF4-FFF2-40B4-BE49-F238E27FC236}">
                <a16:creationId xmlns:a16="http://schemas.microsoft.com/office/drawing/2014/main" id="{61573246-9862-E51F-4FD6-882173125E45}"/>
              </a:ext>
            </a:extLst>
          </p:cNvPr>
          <p:cNvSpPr txBox="1"/>
          <p:nvPr/>
        </p:nvSpPr>
        <p:spPr>
          <a:xfrm>
            <a:off x="9563819" y="4511652"/>
            <a:ext cx="638354" cy="369332"/>
          </a:xfrm>
          <a:prstGeom prst="rect">
            <a:avLst/>
          </a:prstGeom>
          <a:solidFill>
            <a:schemeClr val="bg2"/>
          </a:solidFill>
        </p:spPr>
        <p:txBody>
          <a:bodyPr wrap="square" rtlCol="0">
            <a:spAutoFit/>
          </a:bodyPr>
          <a:lstStyle>
            <a:defPPr>
              <a:defRPr lang="fr-FR"/>
            </a:defPPr>
            <a:lvl1pPr defTabSz="457200">
              <a:defRPr b="1" i="1">
                <a:solidFill>
                  <a:schemeClr val="accent6">
                    <a:lumMod val="75000"/>
                  </a:schemeClr>
                </a:solidFill>
                <a:effectLst>
                  <a:outerShdw blurRad="38100" dist="38100" dir="2700000" algn="tl">
                    <a:srgbClr val="000000">
                      <a:alpha val="43137"/>
                    </a:srgbClr>
                  </a:outerShdw>
                </a:effectLst>
              </a:defRPr>
            </a:lvl1pPr>
            <a:lvl2pPr defTabSz="457200"/>
            <a:lvl3pPr defTabSz="457200"/>
            <a:lvl4pPr defTabSz="457200"/>
            <a:lvl5pPr defTabSz="457200"/>
            <a:lvl6pPr defTabSz="457200"/>
            <a:lvl7pPr defTabSz="457200"/>
            <a:lvl8pPr defTabSz="457200"/>
            <a:lvl9pPr defTabSz="457200"/>
          </a:lstStyle>
          <a:p>
            <a:r>
              <a:rPr lang="fr-FR" dirty="0"/>
              <a:t>66%</a:t>
            </a:r>
          </a:p>
        </p:txBody>
      </p:sp>
    </p:spTree>
    <p:extLst>
      <p:ext uri="{BB962C8B-B14F-4D97-AF65-F5344CB8AC3E}">
        <p14:creationId xmlns:p14="http://schemas.microsoft.com/office/powerpoint/2010/main" val="36898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18</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4876945" y="6447556"/>
            <a:ext cx="2671021" cy="276999"/>
          </a:xfrm>
          <a:prstGeom prst="rect">
            <a:avLst/>
          </a:prstGeom>
          <a:noFill/>
        </p:spPr>
        <p:txBody>
          <a:bodyPr wrap="square" rtlCol="0">
            <a:spAutoFit/>
          </a:bodyPr>
          <a:lstStyle/>
          <a:p>
            <a:pPr algn="ctr"/>
            <a:r>
              <a:rPr lang="fr-FR" sz="1200" b="1" dirty="0">
                <a:solidFill>
                  <a:srgbClr val="C00000"/>
                </a:solidFill>
                <a:effectLst>
                  <a:outerShdw blurRad="38100" dist="38100" dir="2700000" algn="tl">
                    <a:srgbClr val="000000">
                      <a:alpha val="43137"/>
                    </a:srgbClr>
                  </a:outerShdw>
                </a:effectLst>
              </a:rPr>
              <a:t>Les coûts sont en MDH</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1" y="1345600"/>
            <a:ext cx="8289985"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Évolution de la contribution du Fonds africain et des </a:t>
            </a:r>
            <a:r>
              <a:rPr lang="fr-FR" dirty="0" err="1"/>
              <a:t>CTs</a:t>
            </a:r>
            <a:r>
              <a:rPr lang="fr-FR" dirty="0"/>
              <a:t> marocaines</a:t>
            </a:r>
          </a:p>
        </p:txBody>
      </p:sp>
      <p:pic>
        <p:nvPicPr>
          <p:cNvPr id="7" name="Image 6"/>
          <p:cNvPicPr>
            <a:picLocks noChangeAspect="1"/>
          </p:cNvPicPr>
          <p:nvPr/>
        </p:nvPicPr>
        <p:blipFill>
          <a:blip r:embed="rId2"/>
          <a:stretch>
            <a:fillRect/>
          </a:stretch>
        </p:blipFill>
        <p:spPr>
          <a:xfrm>
            <a:off x="465826" y="1946090"/>
            <a:ext cx="11171207" cy="4413339"/>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9906087" y="3968093"/>
            <a:ext cx="678523"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76%</a:t>
            </a:r>
          </a:p>
        </p:txBody>
      </p:sp>
      <p:sp>
        <p:nvSpPr>
          <p:cNvPr id="12" name="ZoneTexte 11"/>
          <p:cNvSpPr txBox="1"/>
          <p:nvPr/>
        </p:nvSpPr>
        <p:spPr>
          <a:xfrm>
            <a:off x="9906086" y="2481474"/>
            <a:ext cx="678523"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62%</a:t>
            </a:r>
          </a:p>
        </p:txBody>
      </p:sp>
      <p:cxnSp>
        <p:nvCxnSpPr>
          <p:cNvPr id="14" name="Connecteur droit avec flèche 13"/>
          <p:cNvCxnSpPr/>
          <p:nvPr/>
        </p:nvCxnSpPr>
        <p:spPr>
          <a:xfrm flipV="1">
            <a:off x="9799608" y="2886776"/>
            <a:ext cx="310551" cy="272215"/>
          </a:xfrm>
          <a:prstGeom prst="straightConnector1">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 name="Connecteur droit avec flèche 16"/>
          <p:cNvCxnSpPr/>
          <p:nvPr/>
        </p:nvCxnSpPr>
        <p:spPr>
          <a:xfrm flipV="1">
            <a:off x="9871581" y="4337425"/>
            <a:ext cx="310551" cy="272215"/>
          </a:xfrm>
          <a:prstGeom prst="straightConnector1">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727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19</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2" y="1365515"/>
            <a:ext cx="36403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types de </a:t>
            </a:r>
            <a:r>
              <a:rPr lang="fr-FR" dirty="0" err="1"/>
              <a:t>CTs</a:t>
            </a:r>
            <a:r>
              <a:rPr lang="fr-FR" dirty="0"/>
              <a:t> ayant postulé</a:t>
            </a:r>
          </a:p>
        </p:txBody>
      </p:sp>
      <p:sp>
        <p:nvSpPr>
          <p:cNvPr id="5" name="Rectangle 4"/>
          <p:cNvSpPr/>
          <p:nvPr/>
        </p:nvSpPr>
        <p:spPr>
          <a:xfrm>
            <a:off x="69012" y="1896385"/>
            <a:ext cx="11983527" cy="507831"/>
          </a:xfrm>
          <a:prstGeom prst="rect">
            <a:avLst/>
          </a:prstGeom>
        </p:spPr>
        <p:txBody>
          <a:bodyPr wrap="square">
            <a:spAutoFit/>
          </a:bodyPr>
          <a:lstStyle/>
          <a:p>
            <a:pPr algn="just">
              <a:lnSpc>
                <a:spcPct val="150000"/>
              </a:lnSpc>
            </a:pPr>
            <a:r>
              <a:rPr lang="fr-FR" dirty="0"/>
              <a:t>Les trois niveaux des </a:t>
            </a:r>
            <a:r>
              <a:rPr lang="fr-FR" dirty="0" err="1"/>
              <a:t>CTs</a:t>
            </a:r>
            <a:r>
              <a:rPr lang="fr-FR" dirty="0"/>
              <a:t> ont postulé au titre des 3 appels à projets lancés.</a:t>
            </a:r>
          </a:p>
        </p:txBody>
      </p:sp>
      <p:pic>
        <p:nvPicPr>
          <p:cNvPr id="11" name="Image 10"/>
          <p:cNvPicPr>
            <a:picLocks noChangeAspect="1"/>
          </p:cNvPicPr>
          <p:nvPr/>
        </p:nvPicPr>
        <p:blipFill>
          <a:blip r:embed="rId2"/>
          <a:stretch>
            <a:fillRect/>
          </a:stretch>
        </p:blipFill>
        <p:spPr>
          <a:xfrm>
            <a:off x="139461" y="2443471"/>
            <a:ext cx="11808123" cy="3915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165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4562505" y="1326155"/>
            <a:ext cx="3140016"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2400" b="1" i="1" spc="600" dirty="0">
                <a:solidFill>
                  <a:srgbClr val="C00000"/>
                </a:solidFill>
                <a:effectLst>
                  <a:outerShdw blurRad="38100" dist="38100" dir="2700000" algn="tl">
                    <a:srgbClr val="000000">
                      <a:alpha val="43137"/>
                    </a:srgbClr>
                  </a:outerShdw>
                </a:effectLst>
                <a:latin typeface="Trebuchet MS" panose="020B0603020202020204" pitchFamily="34" charset="0"/>
              </a:rPr>
              <a:t>SOMMAIRE</a:t>
            </a:r>
            <a:endParaRPr lang="fr-FR" sz="2000" b="1" i="1" spc="600" dirty="0">
              <a:solidFill>
                <a:srgbClr val="C00000"/>
              </a:solidFill>
              <a:effectLst>
                <a:outerShdw blurRad="38100" dist="38100" dir="2700000" algn="tl">
                  <a:srgbClr val="000000">
                    <a:alpha val="43137"/>
                  </a:srgbClr>
                </a:outerShdw>
              </a:effectLst>
              <a:latin typeface="Trebuchet MS" panose="020B0603020202020204" pitchFamily="34" charset="0"/>
            </a:endParaRPr>
          </a:p>
        </p:txBody>
      </p:sp>
      <p:sp>
        <p:nvSpPr>
          <p:cNvPr id="6" name="ZoneTexte 5"/>
          <p:cNvSpPr txBox="1"/>
          <p:nvPr/>
        </p:nvSpPr>
        <p:spPr>
          <a:xfrm>
            <a:off x="229454" y="1857958"/>
            <a:ext cx="11806117" cy="4408899"/>
          </a:xfrm>
          <a:prstGeom prst="rect">
            <a:avLst/>
          </a:prstGeom>
          <a:noFill/>
        </p:spPr>
        <p:txBody>
          <a:bodyPr wrap="square" rtlCol="0">
            <a:spAutoFit/>
          </a:bodyPr>
          <a:lstStyle/>
          <a:p>
            <a:pPr marL="400050" indent="-400050">
              <a:lnSpc>
                <a:spcPct val="15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INTRODUCTION</a:t>
            </a:r>
          </a:p>
          <a:p>
            <a:pPr marL="400050" indent="-400050">
              <a:lnSpc>
                <a:spcPct val="15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COMMENT FONCTIONNE LE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objectifs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acteurs du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organes de gouvernance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membres des organes de gouvernance du Fonds africain</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Les domaines d’intervention du Fonds africain </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La contribution du Fonds africain aux projets et actions</a:t>
            </a:r>
          </a:p>
          <a:p>
            <a:pPr marL="534988">
              <a:lnSpc>
                <a:spcPct val="150000"/>
              </a:lnSpc>
              <a:buClr>
                <a:schemeClr val="accent1"/>
              </a:buClr>
              <a:buFont typeface="+mj-lt"/>
              <a:buAutoNum type="alphaL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Comment postuler pour avoir l’appui du Fonds africain ?</a:t>
            </a:r>
          </a:p>
          <a:p>
            <a:pPr marL="400050" indent="-400050">
              <a:lnSpc>
                <a:spcPct val="150000"/>
              </a:lnSpc>
              <a:buClr>
                <a:schemeClr val="accent1"/>
              </a:buClr>
              <a:buAutoNum type="romanUcPeriod" startAt="3"/>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QUELS SONT LES RESULTATS CONSOLIDES DES 1</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er</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2</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et 3</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APPELS A PROJETS ?</a:t>
            </a:r>
          </a:p>
          <a:p>
            <a:pPr marL="400050" indent="-400050">
              <a:lnSpc>
                <a:spcPct val="150000"/>
              </a:lnSpc>
              <a:buClr>
                <a:schemeClr val="accent1"/>
              </a:buClr>
              <a:buAutoNum type="romanUcPeriod" startAt="3"/>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CONCLUSION</a:t>
            </a:r>
          </a:p>
        </p:txBody>
      </p:sp>
      <p:sp>
        <p:nvSpPr>
          <p:cNvPr id="7" name="Titre 3"/>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27876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20</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2" name="ZoneTexte 1"/>
          <p:cNvSpPr txBox="1"/>
          <p:nvPr/>
        </p:nvSpPr>
        <p:spPr>
          <a:xfrm>
            <a:off x="69012" y="1337522"/>
            <a:ext cx="36403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types de </a:t>
            </a:r>
            <a:r>
              <a:rPr lang="fr-FR" dirty="0" err="1"/>
              <a:t>CTs</a:t>
            </a:r>
            <a:r>
              <a:rPr lang="fr-FR" dirty="0"/>
              <a:t> ayant postulé</a:t>
            </a:r>
          </a:p>
        </p:txBody>
      </p:sp>
      <p:graphicFrame>
        <p:nvGraphicFramePr>
          <p:cNvPr id="9" name="Graphique 8"/>
          <p:cNvGraphicFramePr>
            <a:graphicFrameLocks/>
          </p:cNvGraphicFramePr>
          <p:nvPr>
            <p:extLst>
              <p:ext uri="{D42A27DB-BD31-4B8C-83A1-F6EECF244321}">
                <p14:modId xmlns:p14="http://schemas.microsoft.com/office/powerpoint/2010/main" val="729912288"/>
              </p:ext>
            </p:extLst>
          </p:nvPr>
        </p:nvGraphicFramePr>
        <p:xfrm>
          <a:off x="143816" y="1871601"/>
          <a:ext cx="11908723" cy="4581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115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21</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5" name="ZoneTexte 14"/>
          <p:cNvSpPr txBox="1"/>
          <p:nvPr/>
        </p:nvSpPr>
        <p:spPr>
          <a:xfrm>
            <a:off x="217906" y="1305129"/>
            <a:ext cx="3253081"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partenariats conclus</a:t>
            </a:r>
          </a:p>
        </p:txBody>
      </p:sp>
      <p:pic>
        <p:nvPicPr>
          <p:cNvPr id="2" name="Image 1"/>
          <p:cNvPicPr>
            <a:picLocks noChangeAspect="1"/>
          </p:cNvPicPr>
          <p:nvPr/>
        </p:nvPicPr>
        <p:blipFill>
          <a:blip r:embed="rId2"/>
          <a:stretch>
            <a:fillRect/>
          </a:stretch>
        </p:blipFill>
        <p:spPr>
          <a:xfrm>
            <a:off x="217906" y="1763150"/>
            <a:ext cx="11703800" cy="4664554"/>
          </a:xfrm>
          <a:prstGeom prst="rect">
            <a:avLst/>
          </a:prstGeom>
        </p:spPr>
      </p:pic>
    </p:spTree>
    <p:extLst>
      <p:ext uri="{BB962C8B-B14F-4D97-AF65-F5344CB8AC3E}">
        <p14:creationId xmlns:p14="http://schemas.microsoft.com/office/powerpoint/2010/main" val="150940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22</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2" name="Image 1"/>
          <p:cNvPicPr>
            <a:picLocks noChangeAspect="1"/>
          </p:cNvPicPr>
          <p:nvPr/>
        </p:nvPicPr>
        <p:blipFill>
          <a:blip r:embed="rId2"/>
          <a:stretch>
            <a:fillRect/>
          </a:stretch>
        </p:blipFill>
        <p:spPr>
          <a:xfrm>
            <a:off x="139461" y="1474237"/>
            <a:ext cx="11913077" cy="503853"/>
          </a:xfrm>
          <a:prstGeom prst="rect">
            <a:avLst/>
          </a:prstGeom>
        </p:spPr>
      </p:pic>
      <p:pic>
        <p:nvPicPr>
          <p:cNvPr id="6" name="Image 5"/>
          <p:cNvPicPr>
            <a:picLocks noChangeAspect="1"/>
          </p:cNvPicPr>
          <p:nvPr/>
        </p:nvPicPr>
        <p:blipFill>
          <a:blip r:embed="rId3"/>
          <a:stretch>
            <a:fillRect/>
          </a:stretch>
        </p:blipFill>
        <p:spPr>
          <a:xfrm>
            <a:off x="139461" y="1978090"/>
            <a:ext cx="11893420" cy="4457216"/>
          </a:xfrm>
          <a:prstGeom prst="rect">
            <a:avLst/>
          </a:prstGeom>
        </p:spPr>
      </p:pic>
    </p:spTree>
    <p:extLst>
      <p:ext uri="{BB962C8B-B14F-4D97-AF65-F5344CB8AC3E}">
        <p14:creationId xmlns:p14="http://schemas.microsoft.com/office/powerpoint/2010/main" val="262225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23</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6" name="Image 5"/>
          <p:cNvPicPr>
            <a:picLocks noChangeAspect="1"/>
          </p:cNvPicPr>
          <p:nvPr/>
        </p:nvPicPr>
        <p:blipFill>
          <a:blip r:embed="rId2"/>
          <a:stretch>
            <a:fillRect/>
          </a:stretch>
        </p:blipFill>
        <p:spPr>
          <a:xfrm>
            <a:off x="149290" y="1345703"/>
            <a:ext cx="11893420" cy="476250"/>
          </a:xfrm>
          <a:prstGeom prst="rect">
            <a:avLst/>
          </a:prstGeom>
        </p:spPr>
      </p:pic>
      <p:pic>
        <p:nvPicPr>
          <p:cNvPr id="9" name="Image 8"/>
          <p:cNvPicPr>
            <a:picLocks noChangeAspect="1"/>
          </p:cNvPicPr>
          <p:nvPr/>
        </p:nvPicPr>
        <p:blipFill>
          <a:blip r:embed="rId3"/>
          <a:stretch>
            <a:fillRect/>
          </a:stretch>
        </p:blipFill>
        <p:spPr>
          <a:xfrm>
            <a:off x="149290" y="1821952"/>
            <a:ext cx="11893420" cy="4656485"/>
          </a:xfrm>
          <a:prstGeom prst="rect">
            <a:avLst/>
          </a:prstGeom>
        </p:spPr>
      </p:pic>
    </p:spTree>
    <p:extLst>
      <p:ext uri="{BB962C8B-B14F-4D97-AF65-F5344CB8AC3E}">
        <p14:creationId xmlns:p14="http://schemas.microsoft.com/office/powerpoint/2010/main" val="372860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24</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7" name="ZoneTexte 6"/>
          <p:cNvSpPr txBox="1"/>
          <p:nvPr/>
        </p:nvSpPr>
        <p:spPr>
          <a:xfrm>
            <a:off x="56405" y="1292061"/>
            <a:ext cx="386914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pays d’appartenance des </a:t>
            </a:r>
            <a:r>
              <a:rPr lang="fr-FR" dirty="0" err="1"/>
              <a:t>CTs</a:t>
            </a:r>
            <a:endParaRPr lang="fr-FR" dirty="0"/>
          </a:p>
        </p:txBody>
      </p:sp>
      <p:sp>
        <p:nvSpPr>
          <p:cNvPr id="5" name="ZoneTexte 4"/>
          <p:cNvSpPr txBox="1"/>
          <p:nvPr/>
        </p:nvSpPr>
        <p:spPr>
          <a:xfrm>
            <a:off x="181155" y="1923691"/>
            <a:ext cx="11248845" cy="379562"/>
          </a:xfrm>
          <a:prstGeom prst="rect">
            <a:avLst/>
          </a:prstGeom>
          <a:noFill/>
        </p:spPr>
        <p:txBody>
          <a:bodyPr wrap="square" rtlCol="0">
            <a:spAutoFit/>
          </a:bodyPr>
          <a:lstStyle/>
          <a:p>
            <a:r>
              <a:rPr lang="fr-FR" b="1" dirty="0">
                <a:solidFill>
                  <a:schemeClr val="accent1"/>
                </a:solidFill>
                <a:effectLst>
                  <a:outerShdw blurRad="38100" dist="38100" dir="2700000" algn="tl">
                    <a:srgbClr val="000000">
                      <a:alpha val="43137"/>
                    </a:srgbClr>
                  </a:outerShdw>
                </a:effectLst>
              </a:rPr>
              <a:t>53</a:t>
            </a:r>
            <a:r>
              <a:rPr lang="fr-FR" dirty="0"/>
              <a:t> Collectivités Territoriales partenaires appartenant à </a:t>
            </a:r>
            <a:r>
              <a:rPr lang="fr-FR" b="1" dirty="0">
                <a:solidFill>
                  <a:schemeClr val="accent1"/>
                </a:solidFill>
                <a:effectLst>
                  <a:outerShdw blurRad="38100" dist="38100" dir="2700000" algn="tl">
                    <a:srgbClr val="000000">
                      <a:alpha val="43137"/>
                    </a:srgbClr>
                  </a:outerShdw>
                </a:effectLst>
              </a:rPr>
              <a:t>21</a:t>
            </a:r>
            <a:r>
              <a:rPr lang="fr-FR" dirty="0"/>
              <a:t> pays bénéficient des actions ou projets retenus</a:t>
            </a:r>
          </a:p>
        </p:txBody>
      </p:sp>
      <p:pic>
        <p:nvPicPr>
          <p:cNvPr id="2" name="Image 1"/>
          <p:cNvPicPr>
            <a:picLocks noChangeAspect="1"/>
          </p:cNvPicPr>
          <p:nvPr/>
        </p:nvPicPr>
        <p:blipFill>
          <a:blip r:embed="rId2"/>
          <a:stretch>
            <a:fillRect/>
          </a:stretch>
        </p:blipFill>
        <p:spPr>
          <a:xfrm>
            <a:off x="448574" y="2470642"/>
            <a:ext cx="11162581" cy="3888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66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25</a:t>
            </a:fld>
            <a:endParaRPr lang="fr-FR" sz="1050" b="1" i="1" dirty="0">
              <a:solidFill>
                <a:schemeClr val="accent1"/>
              </a:solidFill>
              <a:effectLst>
                <a:outerShdw blurRad="38100" dist="38100" dir="2700000" algn="tl">
                  <a:srgbClr val="000000">
                    <a:alpha val="43137"/>
                  </a:srgbClr>
                </a:outerShdw>
              </a:effectLst>
            </a:endParaRPr>
          </a:p>
        </p:txBody>
      </p:sp>
      <p:sp>
        <p:nvSpPr>
          <p:cNvPr id="76" name="ZoneTexte 75"/>
          <p:cNvSpPr txBox="1"/>
          <p:nvPr/>
        </p:nvSpPr>
        <p:spPr>
          <a:xfrm>
            <a:off x="414575" y="2315781"/>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just">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t>MAURITANIE: 6  </a:t>
            </a:r>
          </a:p>
        </p:txBody>
      </p:sp>
      <p:sp>
        <p:nvSpPr>
          <p:cNvPr id="10" name="ZoneTexte 9"/>
          <p:cNvSpPr txBox="1"/>
          <p:nvPr/>
        </p:nvSpPr>
        <p:spPr>
          <a:xfrm>
            <a:off x="421803" y="4254815"/>
            <a:ext cx="1304731"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COTE D’IVOIRE: 5  </a:t>
            </a:r>
          </a:p>
        </p:txBody>
      </p:sp>
      <p:sp>
        <p:nvSpPr>
          <p:cNvPr id="12" name="ZoneTexte 11"/>
          <p:cNvSpPr txBox="1"/>
          <p:nvPr/>
        </p:nvSpPr>
        <p:spPr>
          <a:xfrm>
            <a:off x="3554189" y="5275715"/>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CAMEROUN: 3</a:t>
            </a:r>
          </a:p>
        </p:txBody>
      </p:sp>
      <p:sp>
        <p:nvSpPr>
          <p:cNvPr id="22" name="ZoneTexte 21"/>
          <p:cNvSpPr txBox="1"/>
          <p:nvPr/>
        </p:nvSpPr>
        <p:spPr>
          <a:xfrm>
            <a:off x="414575" y="4671829"/>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TOGO: 4</a:t>
            </a:r>
          </a:p>
        </p:txBody>
      </p:sp>
      <p:sp>
        <p:nvSpPr>
          <p:cNvPr id="25" name="ZoneTexte 24"/>
          <p:cNvSpPr txBox="1"/>
          <p:nvPr/>
        </p:nvSpPr>
        <p:spPr>
          <a:xfrm>
            <a:off x="414575" y="3511675"/>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BURKINA FASO: 3  </a:t>
            </a:r>
          </a:p>
        </p:txBody>
      </p:sp>
      <p:sp>
        <p:nvSpPr>
          <p:cNvPr id="28" name="ZoneTexte 27"/>
          <p:cNvSpPr txBox="1"/>
          <p:nvPr/>
        </p:nvSpPr>
        <p:spPr>
          <a:xfrm>
            <a:off x="9812024" y="3875721"/>
            <a:ext cx="1333304"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OUGANDA: 2</a:t>
            </a:r>
          </a:p>
        </p:txBody>
      </p:sp>
      <p:sp>
        <p:nvSpPr>
          <p:cNvPr id="35" name="ZoneTexte 34"/>
          <p:cNvSpPr txBox="1"/>
          <p:nvPr/>
        </p:nvSpPr>
        <p:spPr>
          <a:xfrm>
            <a:off x="414575" y="2748991"/>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SENEGAL: 5  </a:t>
            </a:r>
          </a:p>
        </p:txBody>
      </p:sp>
      <p:sp>
        <p:nvSpPr>
          <p:cNvPr id="38" name="ZoneTexte 37"/>
          <p:cNvSpPr txBox="1"/>
          <p:nvPr/>
        </p:nvSpPr>
        <p:spPr>
          <a:xfrm>
            <a:off x="9812023" y="4340023"/>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KENYA: 2</a:t>
            </a:r>
          </a:p>
        </p:txBody>
      </p:sp>
      <p:sp>
        <p:nvSpPr>
          <p:cNvPr id="41" name="ZoneTexte 40"/>
          <p:cNvSpPr txBox="1"/>
          <p:nvPr/>
        </p:nvSpPr>
        <p:spPr>
          <a:xfrm>
            <a:off x="9805532" y="2905484"/>
            <a:ext cx="133420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DJIBOUTI: 1</a:t>
            </a:r>
          </a:p>
        </p:txBody>
      </p:sp>
      <p:sp>
        <p:nvSpPr>
          <p:cNvPr id="46" name="ZoneTexte 45"/>
          <p:cNvSpPr txBox="1"/>
          <p:nvPr/>
        </p:nvSpPr>
        <p:spPr>
          <a:xfrm>
            <a:off x="9812023" y="3361661"/>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CENTRAFRIQUE:1</a:t>
            </a:r>
          </a:p>
        </p:txBody>
      </p:sp>
      <p:sp>
        <p:nvSpPr>
          <p:cNvPr id="51" name="ZoneTexte 50"/>
          <p:cNvSpPr txBox="1"/>
          <p:nvPr/>
        </p:nvSpPr>
        <p:spPr>
          <a:xfrm>
            <a:off x="3554189" y="4867349"/>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NIGERIA: 3</a:t>
            </a:r>
          </a:p>
        </p:txBody>
      </p:sp>
      <p:sp>
        <p:nvSpPr>
          <p:cNvPr id="54" name="ZoneTexte 53"/>
          <p:cNvSpPr txBox="1"/>
          <p:nvPr/>
        </p:nvSpPr>
        <p:spPr>
          <a:xfrm>
            <a:off x="9812024" y="2465352"/>
            <a:ext cx="1327716"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 1</a:t>
            </a:r>
          </a:p>
        </p:txBody>
      </p:sp>
      <p:sp>
        <p:nvSpPr>
          <p:cNvPr id="57" name="ZoneTexte 56"/>
          <p:cNvSpPr txBox="1"/>
          <p:nvPr/>
        </p:nvSpPr>
        <p:spPr>
          <a:xfrm>
            <a:off x="9818515" y="6127695"/>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ESWATINI: 1</a:t>
            </a:r>
          </a:p>
        </p:txBody>
      </p:sp>
      <p:sp>
        <p:nvSpPr>
          <p:cNvPr id="31" name="ZoneTexte 30"/>
          <p:cNvSpPr txBox="1"/>
          <p:nvPr/>
        </p:nvSpPr>
        <p:spPr>
          <a:xfrm>
            <a:off x="9818515" y="5200405"/>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TANZANIE: 1</a:t>
            </a:r>
          </a:p>
        </p:txBody>
      </p:sp>
      <p:sp>
        <p:nvSpPr>
          <p:cNvPr id="40" name="ZoneTexte 39"/>
          <p:cNvSpPr txBox="1"/>
          <p:nvPr/>
        </p:nvSpPr>
        <p:spPr>
          <a:xfrm>
            <a:off x="414577" y="3886838"/>
            <a:ext cx="131195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SIERRA LEONE: 4  </a:t>
            </a:r>
          </a:p>
        </p:txBody>
      </p:sp>
      <p:sp>
        <p:nvSpPr>
          <p:cNvPr id="37" name="ZoneTexte 36"/>
          <p:cNvSpPr txBox="1"/>
          <p:nvPr/>
        </p:nvSpPr>
        <p:spPr>
          <a:xfrm>
            <a:off x="9812023" y="5703677"/>
            <a:ext cx="1333305"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MADAGASCAR: 1</a:t>
            </a:r>
          </a:p>
        </p:txBody>
      </p:sp>
      <p:sp>
        <p:nvSpPr>
          <p:cNvPr id="4" name="ZoneTexte 3"/>
          <p:cNvSpPr txBox="1"/>
          <p:nvPr/>
        </p:nvSpPr>
        <p:spPr>
          <a:xfrm>
            <a:off x="6017653" y="3773660"/>
            <a:ext cx="819756" cy="200055"/>
          </a:xfrm>
          <a:prstGeom prst="rect">
            <a:avLst/>
          </a:prstGeom>
          <a:noFill/>
        </p:spPr>
        <p:txBody>
          <a:bodyPr wrap="square" rtlCol="0">
            <a:spAutoFit/>
          </a:bodyPr>
          <a:lstStyle/>
          <a:p>
            <a:r>
              <a:rPr lang="fr-FR" sz="700" dirty="0"/>
              <a:t>Centrafrique</a:t>
            </a:r>
          </a:p>
        </p:txBody>
      </p:sp>
      <p:sp>
        <p:nvSpPr>
          <p:cNvPr id="5" name="ZoneTexte 4"/>
          <p:cNvSpPr txBox="1"/>
          <p:nvPr/>
        </p:nvSpPr>
        <p:spPr>
          <a:xfrm>
            <a:off x="6862229" y="3767864"/>
            <a:ext cx="639992" cy="184666"/>
          </a:xfrm>
          <a:prstGeom prst="rect">
            <a:avLst/>
          </a:prstGeom>
          <a:noFill/>
        </p:spPr>
        <p:txBody>
          <a:bodyPr wrap="square" rtlCol="0">
            <a:spAutoFit/>
          </a:bodyPr>
          <a:lstStyle/>
          <a:p>
            <a:r>
              <a:rPr lang="fr-FR" sz="600" dirty="0"/>
              <a:t>Sud Soudan</a:t>
            </a:r>
          </a:p>
        </p:txBody>
      </p:sp>
      <p:sp>
        <p:nvSpPr>
          <p:cNvPr id="48" name="ZoneTexte 47"/>
          <p:cNvSpPr txBox="1"/>
          <p:nvPr/>
        </p:nvSpPr>
        <p:spPr>
          <a:xfrm>
            <a:off x="9787979" y="1486640"/>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TUNISIE: 2  </a:t>
            </a:r>
          </a:p>
        </p:txBody>
      </p:sp>
      <p:sp>
        <p:nvSpPr>
          <p:cNvPr id="53" name="ZoneTexte 52"/>
          <p:cNvSpPr txBox="1"/>
          <p:nvPr/>
        </p:nvSpPr>
        <p:spPr>
          <a:xfrm>
            <a:off x="414575" y="3137122"/>
            <a:ext cx="131195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GAMBIE: 4  </a:t>
            </a:r>
          </a:p>
        </p:txBody>
      </p:sp>
      <p:sp>
        <p:nvSpPr>
          <p:cNvPr id="60" name="ZoneTexte 59"/>
          <p:cNvSpPr txBox="1"/>
          <p:nvPr/>
        </p:nvSpPr>
        <p:spPr>
          <a:xfrm>
            <a:off x="3554189" y="4469719"/>
            <a:ext cx="1106997" cy="28092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BENIN: 2</a:t>
            </a:r>
          </a:p>
        </p:txBody>
      </p:sp>
      <p:cxnSp>
        <p:nvCxnSpPr>
          <p:cNvPr id="70" name="Connecteur droit avec flèche 69"/>
          <p:cNvCxnSpPr/>
          <p:nvPr/>
        </p:nvCxnSpPr>
        <p:spPr>
          <a:xfrm flipV="1">
            <a:off x="4166935" y="3847660"/>
            <a:ext cx="578419" cy="6220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5" name="Connecteur droit avec flèche 74"/>
          <p:cNvCxnSpPr/>
          <p:nvPr/>
        </p:nvCxnSpPr>
        <p:spPr>
          <a:xfrm flipV="1">
            <a:off x="4639340" y="3873687"/>
            <a:ext cx="571015" cy="11703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8" name="Connecteur droit avec flèche 77"/>
          <p:cNvCxnSpPr/>
          <p:nvPr/>
        </p:nvCxnSpPr>
        <p:spPr>
          <a:xfrm flipV="1">
            <a:off x="4664108" y="4094971"/>
            <a:ext cx="911480" cy="1312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9" name="ZoneTexte 78"/>
          <p:cNvSpPr txBox="1"/>
          <p:nvPr/>
        </p:nvSpPr>
        <p:spPr>
          <a:xfrm>
            <a:off x="9805532" y="1978449"/>
            <a:ext cx="133420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MALI: 2</a:t>
            </a:r>
          </a:p>
        </p:txBody>
      </p:sp>
      <p:sp>
        <p:nvSpPr>
          <p:cNvPr id="83" name="ZoneTexte 82"/>
          <p:cNvSpPr txBox="1"/>
          <p:nvPr/>
        </p:nvSpPr>
        <p:spPr>
          <a:xfrm>
            <a:off x="9818515" y="4803610"/>
            <a:ext cx="1326813"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BURUNDI: 1</a:t>
            </a:r>
          </a:p>
        </p:txBody>
      </p:sp>
      <p:sp>
        <p:nvSpPr>
          <p:cNvPr id="50" name="ZoneTexte 49"/>
          <p:cNvSpPr txBox="1"/>
          <p:nvPr/>
        </p:nvSpPr>
        <p:spPr>
          <a:xfrm>
            <a:off x="-19766" y="1302075"/>
            <a:ext cx="2726583" cy="624423"/>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fr-FR" sz="1400" dirty="0"/>
              <a:t>Nombre de projets par pays d’appartenance des </a:t>
            </a:r>
            <a:r>
              <a:rPr lang="fr-FR" sz="1400" dirty="0" err="1"/>
              <a:t>CTs</a:t>
            </a:r>
            <a:endParaRPr lang="fr-FR" sz="1400" dirty="0"/>
          </a:p>
        </p:txBody>
      </p:sp>
      <p:sp>
        <p:nvSpPr>
          <p:cNvPr id="5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pic>
        <p:nvPicPr>
          <p:cNvPr id="18" name="Image 17">
            <a:extLst>
              <a:ext uri="{FF2B5EF4-FFF2-40B4-BE49-F238E27FC236}">
                <a16:creationId xmlns:a16="http://schemas.microsoft.com/office/drawing/2014/main" id="{4FC61F73-2265-DBAB-DEEC-13CCD19594E1}"/>
              </a:ext>
            </a:extLst>
          </p:cNvPr>
          <p:cNvPicPr>
            <a:picLocks noChangeAspect="1"/>
          </p:cNvPicPr>
          <p:nvPr/>
        </p:nvPicPr>
        <p:blipFill>
          <a:blip r:embed="rId3"/>
          <a:stretch>
            <a:fillRect/>
          </a:stretch>
        </p:blipFill>
        <p:spPr>
          <a:xfrm>
            <a:off x="2730193" y="1313576"/>
            <a:ext cx="6664378" cy="5498931"/>
          </a:xfrm>
          <a:prstGeom prst="rect">
            <a:avLst/>
          </a:prstGeom>
          <a:ln w="12700">
            <a:solidFill>
              <a:schemeClr val="accent1"/>
            </a:solidFill>
          </a:ln>
        </p:spPr>
      </p:pic>
      <p:cxnSp>
        <p:nvCxnSpPr>
          <p:cNvPr id="24" name="Connecteur droit avec flèche 23">
            <a:extLst>
              <a:ext uri="{FF2B5EF4-FFF2-40B4-BE49-F238E27FC236}">
                <a16:creationId xmlns:a16="http://schemas.microsoft.com/office/drawing/2014/main" id="{65F4B804-8167-A8E3-2E96-689777A39436}"/>
              </a:ext>
            </a:extLst>
          </p:cNvPr>
          <p:cNvCxnSpPr>
            <a:cxnSpLocks/>
          </p:cNvCxnSpPr>
          <p:nvPr/>
        </p:nvCxnSpPr>
        <p:spPr>
          <a:xfrm flipH="1" flipV="1">
            <a:off x="5467739" y="1426589"/>
            <a:ext cx="4296864" cy="195129"/>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44" name="Connecteur droit avec flèche 43">
            <a:extLst>
              <a:ext uri="{FF2B5EF4-FFF2-40B4-BE49-F238E27FC236}">
                <a16:creationId xmlns:a16="http://schemas.microsoft.com/office/drawing/2014/main" id="{8FF16F1E-50DA-0A5B-283C-56DDC5C5ED58}"/>
              </a:ext>
            </a:extLst>
          </p:cNvPr>
          <p:cNvCxnSpPr>
            <a:cxnSpLocks/>
          </p:cNvCxnSpPr>
          <p:nvPr/>
        </p:nvCxnSpPr>
        <p:spPr>
          <a:xfrm>
            <a:off x="1730857" y="2470936"/>
            <a:ext cx="1920204" cy="234785"/>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66" name="Connecteur droit avec flèche 65">
            <a:extLst>
              <a:ext uri="{FF2B5EF4-FFF2-40B4-BE49-F238E27FC236}">
                <a16:creationId xmlns:a16="http://schemas.microsoft.com/office/drawing/2014/main" id="{6363855B-15D2-F39D-A592-E48BB78DA61A}"/>
              </a:ext>
            </a:extLst>
          </p:cNvPr>
          <p:cNvCxnSpPr>
            <a:cxnSpLocks/>
            <a:stCxn id="35" idx="3"/>
          </p:cNvCxnSpPr>
          <p:nvPr/>
        </p:nvCxnSpPr>
        <p:spPr>
          <a:xfrm>
            <a:off x="1726534" y="2889455"/>
            <a:ext cx="1755982" cy="698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69" name="Connecteur droit avec flèche 68">
            <a:extLst>
              <a:ext uri="{FF2B5EF4-FFF2-40B4-BE49-F238E27FC236}">
                <a16:creationId xmlns:a16="http://schemas.microsoft.com/office/drawing/2014/main" id="{7E0CDF53-C867-2B2A-EB88-73CE1CE734B3}"/>
              </a:ext>
            </a:extLst>
          </p:cNvPr>
          <p:cNvCxnSpPr>
            <a:cxnSpLocks/>
          </p:cNvCxnSpPr>
          <p:nvPr/>
        </p:nvCxnSpPr>
        <p:spPr>
          <a:xfrm flipV="1">
            <a:off x="1726534" y="3083868"/>
            <a:ext cx="1679139" cy="200750"/>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2" name="Connecteur droit avec flèche 71">
            <a:extLst>
              <a:ext uri="{FF2B5EF4-FFF2-40B4-BE49-F238E27FC236}">
                <a16:creationId xmlns:a16="http://schemas.microsoft.com/office/drawing/2014/main" id="{FCC93F9C-4E95-B64B-BE41-06EB1C01A0E4}"/>
              </a:ext>
            </a:extLst>
          </p:cNvPr>
          <p:cNvCxnSpPr>
            <a:cxnSpLocks/>
          </p:cNvCxnSpPr>
          <p:nvPr/>
        </p:nvCxnSpPr>
        <p:spPr>
          <a:xfrm flipV="1">
            <a:off x="1727218" y="3115180"/>
            <a:ext cx="2835451" cy="53389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4" name="Connecteur droit avec flèche 73">
            <a:extLst>
              <a:ext uri="{FF2B5EF4-FFF2-40B4-BE49-F238E27FC236}">
                <a16:creationId xmlns:a16="http://schemas.microsoft.com/office/drawing/2014/main" id="{537006BF-0BB6-0821-88DD-2D12B53CA0D3}"/>
              </a:ext>
            </a:extLst>
          </p:cNvPr>
          <p:cNvCxnSpPr>
            <a:cxnSpLocks/>
          </p:cNvCxnSpPr>
          <p:nvPr/>
        </p:nvCxnSpPr>
        <p:spPr>
          <a:xfrm flipV="1">
            <a:off x="1730473" y="3424626"/>
            <a:ext cx="2054183" cy="625796"/>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81" name="Connecteur droit avec flèche 80">
            <a:extLst>
              <a:ext uri="{FF2B5EF4-FFF2-40B4-BE49-F238E27FC236}">
                <a16:creationId xmlns:a16="http://schemas.microsoft.com/office/drawing/2014/main" id="{03D0270B-F035-4AED-4DEC-563F29F12703}"/>
              </a:ext>
            </a:extLst>
          </p:cNvPr>
          <p:cNvCxnSpPr>
            <a:cxnSpLocks/>
          </p:cNvCxnSpPr>
          <p:nvPr/>
        </p:nvCxnSpPr>
        <p:spPr>
          <a:xfrm flipV="1">
            <a:off x="1721625" y="3558058"/>
            <a:ext cx="2547683" cy="84746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84" name="Connecteur droit avec flèche 83">
            <a:extLst>
              <a:ext uri="{FF2B5EF4-FFF2-40B4-BE49-F238E27FC236}">
                <a16:creationId xmlns:a16="http://schemas.microsoft.com/office/drawing/2014/main" id="{B9F05946-A64E-27B3-BC74-929FC5127834}"/>
              </a:ext>
            </a:extLst>
          </p:cNvPr>
          <p:cNvCxnSpPr>
            <a:cxnSpLocks/>
          </p:cNvCxnSpPr>
          <p:nvPr/>
        </p:nvCxnSpPr>
        <p:spPr>
          <a:xfrm flipV="1">
            <a:off x="1709241" y="3479592"/>
            <a:ext cx="3139316" cy="133421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sp>
        <p:nvSpPr>
          <p:cNvPr id="88" name="ZoneTexte 87">
            <a:extLst>
              <a:ext uri="{FF2B5EF4-FFF2-40B4-BE49-F238E27FC236}">
                <a16:creationId xmlns:a16="http://schemas.microsoft.com/office/drawing/2014/main" id="{0CDACD57-449A-231A-D01C-C689086993D1}"/>
              </a:ext>
            </a:extLst>
          </p:cNvPr>
          <p:cNvSpPr txBox="1"/>
          <p:nvPr/>
        </p:nvSpPr>
        <p:spPr>
          <a:xfrm>
            <a:off x="412395" y="5126244"/>
            <a:ext cx="1316489"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BENIN: 2</a:t>
            </a:r>
          </a:p>
        </p:txBody>
      </p:sp>
      <p:sp>
        <p:nvSpPr>
          <p:cNvPr id="89" name="ZoneTexte 88">
            <a:extLst>
              <a:ext uri="{FF2B5EF4-FFF2-40B4-BE49-F238E27FC236}">
                <a16:creationId xmlns:a16="http://schemas.microsoft.com/office/drawing/2014/main" id="{803C7E7C-42B6-FBD4-F293-C943A6F28EAF}"/>
              </a:ext>
            </a:extLst>
          </p:cNvPr>
          <p:cNvSpPr txBox="1"/>
          <p:nvPr/>
        </p:nvSpPr>
        <p:spPr>
          <a:xfrm>
            <a:off x="421803" y="5608000"/>
            <a:ext cx="128743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NIGERIA: 3</a:t>
            </a:r>
          </a:p>
        </p:txBody>
      </p:sp>
      <p:sp>
        <p:nvSpPr>
          <p:cNvPr id="90" name="ZoneTexte 89">
            <a:extLst>
              <a:ext uri="{FF2B5EF4-FFF2-40B4-BE49-F238E27FC236}">
                <a16:creationId xmlns:a16="http://schemas.microsoft.com/office/drawing/2014/main" id="{A80C365E-B169-CCAA-1891-D4D26451907B}"/>
              </a:ext>
            </a:extLst>
          </p:cNvPr>
          <p:cNvSpPr txBox="1"/>
          <p:nvPr/>
        </p:nvSpPr>
        <p:spPr>
          <a:xfrm>
            <a:off x="412395" y="6010251"/>
            <a:ext cx="1287438" cy="280928"/>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050" b="1">
                <a:solidFill>
                  <a:schemeClr val="bg1"/>
                </a:solidFill>
                <a:effectLst>
                  <a:outerShdw blurRad="38100" dist="38100" dir="2700000" algn="tl">
                    <a:srgbClr val="000000">
                      <a:alpha val="43137"/>
                    </a:srgbClr>
                  </a:outerShdw>
                </a:effectLst>
                <a:latin typeface="+mj-lt"/>
                <a:cs typeface="Times New Roman" panose="02020603050405020304" pitchFamily="18" charset="0"/>
              </a:defRPr>
            </a:lvl1pPr>
          </a:lstStyle>
          <a:p>
            <a:r>
              <a:rPr lang="fr-FR" dirty="0"/>
              <a:t>CAMEROUN: 3</a:t>
            </a:r>
          </a:p>
        </p:txBody>
      </p:sp>
      <p:cxnSp>
        <p:nvCxnSpPr>
          <p:cNvPr id="92" name="Connecteur droit avec flèche 91">
            <a:extLst>
              <a:ext uri="{FF2B5EF4-FFF2-40B4-BE49-F238E27FC236}">
                <a16:creationId xmlns:a16="http://schemas.microsoft.com/office/drawing/2014/main" id="{33679E1B-7643-AABC-277D-826C3D52B670}"/>
              </a:ext>
            </a:extLst>
          </p:cNvPr>
          <p:cNvCxnSpPr>
            <a:cxnSpLocks/>
            <a:stCxn id="88" idx="3"/>
          </p:cNvCxnSpPr>
          <p:nvPr/>
        </p:nvCxnSpPr>
        <p:spPr>
          <a:xfrm flipV="1">
            <a:off x="1728884" y="3511675"/>
            <a:ext cx="3237102" cy="175503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5" name="Connecteur droit avec flèche 94">
            <a:extLst>
              <a:ext uri="{FF2B5EF4-FFF2-40B4-BE49-F238E27FC236}">
                <a16:creationId xmlns:a16="http://schemas.microsoft.com/office/drawing/2014/main" id="{3AC65F9A-33F6-CBEE-3CA6-50DD1D5A1074}"/>
              </a:ext>
            </a:extLst>
          </p:cNvPr>
          <p:cNvCxnSpPr>
            <a:cxnSpLocks/>
            <a:stCxn id="89" idx="3"/>
          </p:cNvCxnSpPr>
          <p:nvPr/>
        </p:nvCxnSpPr>
        <p:spPr>
          <a:xfrm flipV="1">
            <a:off x="1709241" y="3479592"/>
            <a:ext cx="3576750" cy="2268872"/>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7" name="Connecteur droit avec flèche 96">
            <a:extLst>
              <a:ext uri="{FF2B5EF4-FFF2-40B4-BE49-F238E27FC236}">
                <a16:creationId xmlns:a16="http://schemas.microsoft.com/office/drawing/2014/main" id="{BD608BA9-7E17-E7FF-C270-34AC65B2CA01}"/>
              </a:ext>
            </a:extLst>
          </p:cNvPr>
          <p:cNvCxnSpPr>
            <a:cxnSpLocks/>
            <a:stCxn id="90" idx="3"/>
          </p:cNvCxnSpPr>
          <p:nvPr/>
        </p:nvCxnSpPr>
        <p:spPr>
          <a:xfrm flipV="1">
            <a:off x="1699833" y="3669572"/>
            <a:ext cx="4083281" cy="248114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99" name="Connecteur droit avec flèche 98">
            <a:extLst>
              <a:ext uri="{FF2B5EF4-FFF2-40B4-BE49-F238E27FC236}">
                <a16:creationId xmlns:a16="http://schemas.microsoft.com/office/drawing/2014/main" id="{1A4EF8D7-53D8-B804-ED78-2FA49ACFD6E6}"/>
              </a:ext>
            </a:extLst>
          </p:cNvPr>
          <p:cNvCxnSpPr>
            <a:cxnSpLocks/>
            <a:stCxn id="79" idx="1"/>
          </p:cNvCxnSpPr>
          <p:nvPr/>
        </p:nvCxnSpPr>
        <p:spPr>
          <a:xfrm flipH="1">
            <a:off x="4581480" y="2118913"/>
            <a:ext cx="5224052" cy="48690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744A487F-4CFC-C486-1DC6-F439F4191188}"/>
              </a:ext>
            </a:extLst>
          </p:cNvPr>
          <p:cNvCxnSpPr>
            <a:cxnSpLocks/>
          </p:cNvCxnSpPr>
          <p:nvPr/>
        </p:nvCxnSpPr>
        <p:spPr>
          <a:xfrm flipH="1">
            <a:off x="5783114" y="2626400"/>
            <a:ext cx="4035401" cy="7932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5" name="Connecteur droit avec flèche 104">
            <a:extLst>
              <a:ext uri="{FF2B5EF4-FFF2-40B4-BE49-F238E27FC236}">
                <a16:creationId xmlns:a16="http://schemas.microsoft.com/office/drawing/2014/main" id="{B4B1B364-E3AC-9855-60B2-E3ACCFB24D02}"/>
              </a:ext>
            </a:extLst>
          </p:cNvPr>
          <p:cNvCxnSpPr>
            <a:cxnSpLocks/>
          </p:cNvCxnSpPr>
          <p:nvPr/>
        </p:nvCxnSpPr>
        <p:spPr>
          <a:xfrm flipH="1">
            <a:off x="8145624" y="3064659"/>
            <a:ext cx="1642355" cy="1195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A123FB8B-D4F7-85E8-5540-0668AD4294BA}"/>
              </a:ext>
            </a:extLst>
          </p:cNvPr>
          <p:cNvCxnSpPr>
            <a:cxnSpLocks/>
          </p:cNvCxnSpPr>
          <p:nvPr/>
        </p:nvCxnSpPr>
        <p:spPr>
          <a:xfrm flipH="1">
            <a:off x="6427531" y="3494053"/>
            <a:ext cx="3378001" cy="51805"/>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43822A4A-D0B9-F2BA-B8BA-E1548E2F48BA}"/>
              </a:ext>
            </a:extLst>
          </p:cNvPr>
          <p:cNvCxnSpPr>
            <a:cxnSpLocks/>
          </p:cNvCxnSpPr>
          <p:nvPr/>
        </p:nvCxnSpPr>
        <p:spPr>
          <a:xfrm flipH="1" flipV="1">
            <a:off x="7343192" y="3897231"/>
            <a:ext cx="2462340" cy="104168"/>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80215BDF-1959-1D07-E051-2155C8507F03}"/>
              </a:ext>
            </a:extLst>
          </p:cNvPr>
          <p:cNvCxnSpPr>
            <a:cxnSpLocks/>
          </p:cNvCxnSpPr>
          <p:nvPr/>
        </p:nvCxnSpPr>
        <p:spPr>
          <a:xfrm flipH="1" flipV="1">
            <a:off x="7690260" y="4116805"/>
            <a:ext cx="2144364" cy="395284"/>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B5467035-8F5E-C814-2CDB-751A96AA9AFC}"/>
              </a:ext>
            </a:extLst>
          </p:cNvPr>
          <p:cNvCxnSpPr>
            <a:cxnSpLocks/>
          </p:cNvCxnSpPr>
          <p:nvPr/>
        </p:nvCxnSpPr>
        <p:spPr>
          <a:xfrm flipH="1" flipV="1">
            <a:off x="7109927" y="4325088"/>
            <a:ext cx="2695604" cy="626401"/>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C5DE83C4-2EAD-A155-CE17-A99AA967FCB7}"/>
              </a:ext>
            </a:extLst>
          </p:cNvPr>
          <p:cNvCxnSpPr>
            <a:cxnSpLocks/>
          </p:cNvCxnSpPr>
          <p:nvPr/>
        </p:nvCxnSpPr>
        <p:spPr>
          <a:xfrm flipH="1" flipV="1">
            <a:off x="7616171" y="4620538"/>
            <a:ext cx="2218453" cy="703509"/>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A12BA6AB-FDF6-6527-C89C-D27757FF7393}"/>
              </a:ext>
            </a:extLst>
          </p:cNvPr>
          <p:cNvCxnSpPr>
            <a:cxnSpLocks/>
          </p:cNvCxnSpPr>
          <p:nvPr/>
        </p:nvCxnSpPr>
        <p:spPr>
          <a:xfrm flipH="1" flipV="1">
            <a:off x="8350898" y="5487959"/>
            <a:ext cx="1437081" cy="359832"/>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5D5F3F95-2172-7FB6-2707-86071CD9A629}"/>
              </a:ext>
            </a:extLst>
          </p:cNvPr>
          <p:cNvCxnSpPr>
            <a:cxnSpLocks/>
          </p:cNvCxnSpPr>
          <p:nvPr/>
        </p:nvCxnSpPr>
        <p:spPr>
          <a:xfrm flipH="1" flipV="1">
            <a:off x="7182225" y="6037944"/>
            <a:ext cx="2636290" cy="225543"/>
          </a:xfrm>
          <a:prstGeom prst="straightConnector1">
            <a:avLst/>
          </a:prstGeom>
          <a:ln w="19050">
            <a:solidFill>
              <a:srgbClr val="C00000"/>
            </a:solidFill>
            <a:prstDash val="dashDot"/>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076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26</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7" name="ZoneTexte 6"/>
          <p:cNvSpPr txBox="1"/>
          <p:nvPr/>
        </p:nvSpPr>
        <p:spPr>
          <a:xfrm>
            <a:off x="103516" y="1304208"/>
            <a:ext cx="338155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Par domaines d’intervention</a:t>
            </a:r>
          </a:p>
        </p:txBody>
      </p:sp>
      <p:pic>
        <p:nvPicPr>
          <p:cNvPr id="5" name="Image 4"/>
          <p:cNvPicPr>
            <a:picLocks noChangeAspect="1"/>
          </p:cNvPicPr>
          <p:nvPr/>
        </p:nvPicPr>
        <p:blipFill>
          <a:blip r:embed="rId2"/>
          <a:stretch>
            <a:fillRect/>
          </a:stretch>
        </p:blipFill>
        <p:spPr>
          <a:xfrm>
            <a:off x="172529" y="1863306"/>
            <a:ext cx="11880010" cy="4563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08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27</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09743" y="1375392"/>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2" name="ZoneTexte 1"/>
          <p:cNvSpPr txBox="1"/>
          <p:nvPr/>
        </p:nvSpPr>
        <p:spPr>
          <a:xfrm>
            <a:off x="203143" y="2907123"/>
            <a:ext cx="11858740" cy="2308324"/>
          </a:xfrm>
          <a:prstGeom prst="rect">
            <a:avLst/>
          </a:prstGeom>
          <a:noFill/>
        </p:spPr>
        <p:txBody>
          <a:bodyPr wrap="square" rtlCol="0">
            <a:spAutoFit/>
          </a:bodyPr>
          <a:lstStyle/>
          <a:p>
            <a:pPr marL="285750" indent="-285750" algn="just">
              <a:lnSpc>
                <a:spcPct val="200000"/>
              </a:lnSpc>
              <a:buClr>
                <a:schemeClr val="accent1"/>
              </a:buClr>
              <a:buFont typeface="Wingdings" panose="05000000000000000000" pitchFamily="2" charset="2"/>
              <a:buChar char=""/>
            </a:pPr>
            <a:r>
              <a:rPr lang="fr-FR" dirty="0"/>
              <a:t>Un règlement des appels à projets évolutif et dynamique; </a:t>
            </a:r>
          </a:p>
          <a:p>
            <a:pPr marL="285750" indent="-285750" algn="just">
              <a:lnSpc>
                <a:spcPct val="200000"/>
              </a:lnSpc>
              <a:buClr>
                <a:schemeClr val="accent1"/>
              </a:buClr>
              <a:buFont typeface="Wingdings" panose="05000000000000000000" pitchFamily="2" charset="2"/>
              <a:buChar char=""/>
            </a:pPr>
            <a:r>
              <a:rPr lang="fr-FR" dirty="0"/>
              <a:t>Une régularité dans le lancement des appels à projets;</a:t>
            </a:r>
          </a:p>
          <a:p>
            <a:pPr marL="285750" indent="-285750" algn="just">
              <a:lnSpc>
                <a:spcPct val="200000"/>
              </a:lnSpc>
              <a:buClr>
                <a:schemeClr val="accent1"/>
              </a:buClr>
              <a:buFont typeface="Wingdings" panose="05000000000000000000" pitchFamily="2" charset="2"/>
              <a:buChar char=""/>
            </a:pPr>
            <a:r>
              <a:rPr lang="fr-FR" dirty="0"/>
              <a:t>Une approche singulière en accordant la maîtrise d’ouvrage du projet ou action à la Collectivité Territoriale partenaire dans un esprit d’égalité, de solidarité et de responsabilisation;</a:t>
            </a:r>
          </a:p>
        </p:txBody>
      </p:sp>
      <p:sp>
        <p:nvSpPr>
          <p:cNvPr id="4" name="ZoneTexte 3"/>
          <p:cNvSpPr txBox="1"/>
          <p:nvPr/>
        </p:nvSpPr>
        <p:spPr>
          <a:xfrm>
            <a:off x="193799" y="1888735"/>
            <a:ext cx="11858740" cy="872483"/>
          </a:xfrm>
          <a:prstGeom prst="rect">
            <a:avLst/>
          </a:prstGeom>
          <a:noFill/>
        </p:spPr>
        <p:txBody>
          <a:bodyPr wrap="square" rtlCol="0">
            <a:spAutoFit/>
          </a:bodyPr>
          <a:lstStyle/>
          <a:p>
            <a:pPr algn="just">
              <a:lnSpc>
                <a:spcPct val="150000"/>
              </a:lnSpc>
            </a:pPr>
            <a:r>
              <a:rPr lang="fr-FR" dirty="0"/>
              <a:t>Quelques particularités du Fonds africain, mécanisme innovant et inédit, mis en place par des africains au profit de l’Afrique:</a:t>
            </a:r>
          </a:p>
        </p:txBody>
      </p:sp>
    </p:spTree>
    <p:extLst>
      <p:ext uri="{BB962C8B-B14F-4D97-AF65-F5344CB8AC3E}">
        <p14:creationId xmlns:p14="http://schemas.microsoft.com/office/powerpoint/2010/main" val="190786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28</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404356"/>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6" name="ZoneTexte 5">
            <a:extLst>
              <a:ext uri="{FF2B5EF4-FFF2-40B4-BE49-F238E27FC236}">
                <a16:creationId xmlns:a16="http://schemas.microsoft.com/office/drawing/2014/main" id="{4CFD8D77-E079-8B82-BA6D-8D0BD478F655}"/>
              </a:ext>
            </a:extLst>
          </p:cNvPr>
          <p:cNvSpPr txBox="1"/>
          <p:nvPr/>
        </p:nvSpPr>
        <p:spPr>
          <a:xfrm>
            <a:off x="319540" y="2217680"/>
            <a:ext cx="11625943" cy="2118978"/>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
            </a:pPr>
            <a:r>
              <a:rPr lang="fr-FR" dirty="0"/>
              <a:t>Les relations partenariales à nouer entre les Collectivités Territoriales ne sont pas soumises à un parallélisme des niveaux de décentralisation;</a:t>
            </a:r>
          </a:p>
          <a:p>
            <a:pPr marL="285750" indent="-285750" algn="just">
              <a:lnSpc>
                <a:spcPct val="150000"/>
              </a:lnSpc>
              <a:buClr>
                <a:schemeClr val="accent1"/>
              </a:buClr>
              <a:buFont typeface="Wingdings" panose="05000000000000000000" pitchFamily="2" charset="2"/>
              <a:buChar char=""/>
            </a:pPr>
            <a:r>
              <a:rPr lang="fr-FR" dirty="0"/>
              <a:t>La quasi-totalité de la contribution financière du Fonds africain et de la Collectivité Territoriale marocaine est versée directement au budget de la Collectivité Territoriale partenaire pour la réalisation des actions du projet.</a:t>
            </a:r>
          </a:p>
        </p:txBody>
      </p:sp>
    </p:spTree>
    <p:extLst>
      <p:ext uri="{BB962C8B-B14F-4D97-AF65-F5344CB8AC3E}">
        <p14:creationId xmlns:p14="http://schemas.microsoft.com/office/powerpoint/2010/main" val="344286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29</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404356"/>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4" name="ZoneTexte 3"/>
          <p:cNvSpPr txBox="1"/>
          <p:nvPr/>
        </p:nvSpPr>
        <p:spPr>
          <a:xfrm>
            <a:off x="1224951" y="2728743"/>
            <a:ext cx="10085927" cy="2369135"/>
          </a:xfrm>
          <a:prstGeom prst="snip2DiagRect">
            <a:avLst/>
          </a:prstGeom>
          <a:solidFill>
            <a:schemeClr val="accent1"/>
          </a:solidFill>
        </p:spPr>
        <p:txBody>
          <a:bodyPr wrap="square" rtlCol="0">
            <a:spAutoFit/>
          </a:bodyPr>
          <a:lstStyle/>
          <a:p>
            <a:pPr algn="just">
              <a:lnSpc>
                <a:spcPct val="150000"/>
              </a:lnSpc>
            </a:pPr>
            <a:r>
              <a:rPr lang="fr-FR" b="1" dirty="0">
                <a:solidFill>
                  <a:schemeClr val="bg1"/>
                </a:solidFill>
                <a:effectLst>
                  <a:outerShdw blurRad="38100" dist="38100" dir="2700000" algn="tl">
                    <a:srgbClr val="000000">
                      <a:alpha val="43137"/>
                    </a:srgbClr>
                  </a:outerShdw>
                </a:effectLst>
              </a:rPr>
              <a:t>Le 4</a:t>
            </a:r>
            <a:r>
              <a:rPr lang="fr-FR" b="1" baseline="30000" dirty="0">
                <a:solidFill>
                  <a:schemeClr val="bg1"/>
                </a:solidFill>
                <a:effectLst>
                  <a:outerShdw blurRad="38100" dist="38100" dir="2700000" algn="tl">
                    <a:srgbClr val="000000">
                      <a:alpha val="43137"/>
                    </a:srgbClr>
                  </a:outerShdw>
                </a:effectLst>
              </a:rPr>
              <a:t>ème</a:t>
            </a:r>
            <a:r>
              <a:rPr lang="fr-FR" b="1" dirty="0">
                <a:solidFill>
                  <a:schemeClr val="bg1"/>
                </a:solidFill>
                <a:effectLst>
                  <a:outerShdw blurRad="38100" dist="38100" dir="2700000" algn="tl">
                    <a:srgbClr val="000000">
                      <a:alpha val="43137"/>
                    </a:srgbClr>
                  </a:outerShdw>
                </a:effectLst>
              </a:rPr>
              <a:t> appel à projets sera lancé au cour du dernier trimestre de l’année 2023. Les Collectivités Territoriales intéressées doivent assurer une veille en consultant durant cette période le </a:t>
            </a:r>
            <a:r>
              <a:rPr lang="fr-FR" b="1" dirty="0" err="1">
                <a:solidFill>
                  <a:schemeClr val="bg1"/>
                </a:solidFill>
                <a:effectLst>
                  <a:outerShdw blurRad="38100" dist="38100" dir="2700000" algn="tl">
                    <a:srgbClr val="000000">
                      <a:alpha val="43137"/>
                    </a:srgbClr>
                  </a:outerShdw>
                </a:effectLst>
              </a:rPr>
              <a:t>PNCT</a:t>
            </a:r>
            <a:r>
              <a:rPr lang="fr-FR" b="1" dirty="0">
                <a:solidFill>
                  <a:schemeClr val="bg1"/>
                </a:solidFill>
                <a:effectLst>
                  <a:outerShdw blurRad="38100" dist="38100" dir="2700000" algn="tl">
                    <a:srgbClr val="000000">
                      <a:alpha val="43137"/>
                    </a:srgbClr>
                  </a:outerShdw>
                </a:effectLst>
              </a:rPr>
              <a:t> à l’adresse suivante:</a:t>
            </a:r>
          </a:p>
          <a:p>
            <a:pPr algn="ctr">
              <a:lnSpc>
                <a:spcPct val="150000"/>
              </a:lnSpc>
            </a:pPr>
            <a:r>
              <a:rPr lang="fr-FR" sz="2800" b="1" dirty="0">
                <a:solidFill>
                  <a:srgbClr val="C00000"/>
                </a:solidFill>
                <a:effectLst>
                  <a:outerShdw blurRad="38100" dist="38100" dir="2700000" algn="tl">
                    <a:srgbClr val="000000">
                      <a:alpha val="43137"/>
                    </a:srgbClr>
                  </a:outerShdw>
                </a:effectLst>
                <a:highlight>
                  <a:srgbClr val="DDFFDD"/>
                </a:highlight>
                <a:hlinkClick r:id="rId2">
                  <a:extLst>
                    <a:ext uri="{A12FA001-AC4F-418D-AE19-62706E023703}">
                      <ahyp:hlinkClr xmlns:ahyp="http://schemas.microsoft.com/office/drawing/2018/hyperlinkcolor" val="tx"/>
                    </a:ext>
                  </a:extLst>
                </a:hlinkClick>
              </a:rPr>
              <a:t>www.collectivites-territoriales.gov.ma</a:t>
            </a:r>
            <a:endParaRPr lang="fr-FR" sz="2800" b="1" dirty="0">
              <a:solidFill>
                <a:srgbClr val="C00000"/>
              </a:solidFill>
              <a:effectLst>
                <a:outerShdw blurRad="38100" dist="38100" dir="2700000" algn="tl">
                  <a:srgbClr val="000000">
                    <a:alpha val="43137"/>
                  </a:srgbClr>
                </a:outerShdw>
              </a:effectLst>
              <a:highlight>
                <a:srgbClr val="DDFFDD"/>
              </a:highlight>
            </a:endParaRPr>
          </a:p>
        </p:txBody>
      </p:sp>
    </p:spTree>
    <p:extLst>
      <p:ext uri="{BB962C8B-B14F-4D97-AF65-F5344CB8AC3E}">
        <p14:creationId xmlns:p14="http://schemas.microsoft.com/office/powerpoint/2010/main" val="11107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3</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8" name="Rectangle à coins arrondis 7"/>
          <p:cNvSpPr/>
          <p:nvPr/>
        </p:nvSpPr>
        <p:spPr>
          <a:xfrm>
            <a:off x="148827" y="2563448"/>
            <a:ext cx="11894346" cy="2430814"/>
          </a:xfrm>
          <a:prstGeom prst="snip2DiagRect">
            <a:avLst/>
          </a:prstGeom>
          <a:solidFill>
            <a:schemeClr val="bg1">
              <a:lumMod val="95000"/>
            </a:schemeClr>
          </a:solidFill>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800"/>
              </a:spcAft>
            </a:pP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(…)NOUS AVONS PLACÉ L’AFRIQUE AU CŒUR DE NOTRE POLITIQUE EXTÉRIEURE ET AVONS FAIT LE CHOIX DÉLIBÉRÉ, NATUREL ET STRATÉGIQUE EN FAVEUR D’UNE COOPÉRATION SOLIDAIRE, SUD-SUD ET TRIANGULAIRE, QUI SE TRADUIT PAR LA MISE EN ŒUVRE DE PROJETS CONCRETS, AU BÉNÉFICE DE PLUSIEURS PAYS DU CONTINENT</a:t>
            </a: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pc="3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2" name="ZoneTexte 1"/>
          <p:cNvSpPr txBox="1"/>
          <p:nvPr/>
        </p:nvSpPr>
        <p:spPr>
          <a:xfrm>
            <a:off x="4961626" y="1363442"/>
            <a:ext cx="226874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I- INTRODUCTION</a:t>
            </a:r>
          </a:p>
        </p:txBody>
      </p:sp>
      <p:sp>
        <p:nvSpPr>
          <p:cNvPr id="4" name="ZoneTexte 3"/>
          <p:cNvSpPr txBox="1"/>
          <p:nvPr/>
        </p:nvSpPr>
        <p:spPr>
          <a:xfrm>
            <a:off x="4003354" y="5002456"/>
            <a:ext cx="8039819" cy="523220"/>
          </a:xfrm>
          <a:prstGeom prst="rect">
            <a:avLst/>
          </a:prstGeom>
          <a:solidFill>
            <a:schemeClr val="accent3">
              <a:lumMod val="20000"/>
              <a:lumOff val="80000"/>
            </a:schemeClr>
          </a:solidFill>
        </p:spPr>
        <p:txBody>
          <a:bodyPr wrap="square" rtlCol="0">
            <a:spAutoFit/>
          </a:bodyPr>
          <a:lstStyle/>
          <a:p>
            <a:pPr algn="ctr"/>
            <a:r>
              <a:rPr lang="fr-FR" sz="1400" b="1" i="1" dirty="0">
                <a:solidFill>
                  <a:schemeClr val="accent1"/>
                </a:solidFill>
                <a:effectLst>
                  <a:outerShdw blurRad="38100" dist="38100" dir="2700000" algn="tl">
                    <a:srgbClr val="000000">
                      <a:alpha val="43137"/>
                    </a:srgbClr>
                  </a:outerShdw>
                </a:effectLst>
              </a:rPr>
              <a:t>Extrait du Message Royal adressé au sommet de l’Elysée sur la paix et la sécurité en Afrique tenu à Paris le 6 décembre 2013</a:t>
            </a:r>
          </a:p>
        </p:txBody>
      </p:sp>
    </p:spTree>
    <p:extLst>
      <p:ext uri="{BB962C8B-B14F-4D97-AF65-F5344CB8AC3E}">
        <p14:creationId xmlns:p14="http://schemas.microsoft.com/office/powerpoint/2010/main" val="71738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827572" y="2208363"/>
            <a:ext cx="8609882" cy="373523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26BE4CF-CA19-6BD7-F2CE-9636F4B7EA98}"/>
              </a:ext>
            </a:extLst>
          </p:cNvPr>
          <p:cNvSpPr/>
          <p:nvPr/>
        </p:nvSpPr>
        <p:spPr>
          <a:xfrm>
            <a:off x="3695424" y="6016495"/>
            <a:ext cx="4963218" cy="46166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b="1"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Partage, Expertise &amp; Solidarité </a:t>
            </a:r>
            <a:endParaRPr lang="fr-FR" sz="2400" i="1" dirty="0">
              <a:solidFill>
                <a:schemeClr val="bg1"/>
              </a:solidFill>
              <a:effectLst>
                <a:outerShdw blurRad="38100" dist="38100" dir="2700000" algn="tl">
                  <a:srgbClr val="000000">
                    <a:alpha val="43137"/>
                  </a:srgbClr>
                </a:outerShdw>
              </a:effectLst>
              <a:latin typeface="+mj-lt"/>
            </a:endParaRPr>
          </a:p>
        </p:txBody>
      </p:sp>
      <p:sp>
        <p:nvSpPr>
          <p:cNvPr id="2" name="ZoneTexte 1"/>
          <p:cNvSpPr txBox="1"/>
          <p:nvPr/>
        </p:nvSpPr>
        <p:spPr>
          <a:xfrm>
            <a:off x="3557401" y="1682151"/>
            <a:ext cx="4963218" cy="400110"/>
          </a:xfrm>
          <a:prstGeom prst="rect">
            <a:avLst/>
          </a:prstGeom>
          <a:solidFill>
            <a:schemeClr val="accent1"/>
          </a:solidFill>
        </p:spPr>
        <p:txBody>
          <a:bodyPr wrap="square" rtlCol="0">
            <a:spAutoFit/>
          </a:bodyPr>
          <a:lstStyle/>
          <a:p>
            <a:pPr algn="ctr"/>
            <a:r>
              <a:rPr lang="fr-FR" sz="2000" b="1" i="1" dirty="0">
                <a:solidFill>
                  <a:schemeClr val="bg1"/>
                </a:solidFill>
                <a:effectLst>
                  <a:outerShdw blurRad="38100" dist="38100" dir="2700000" algn="tl">
                    <a:srgbClr val="000000">
                      <a:alpha val="43137"/>
                    </a:srgbClr>
                  </a:outerShdw>
                </a:effectLst>
              </a:rPr>
              <a:t>MERCI POUR VOTRE ATTENTION</a:t>
            </a:r>
          </a:p>
        </p:txBody>
      </p:sp>
    </p:spTree>
    <p:extLst>
      <p:ext uri="{BB962C8B-B14F-4D97-AF65-F5344CB8AC3E}">
        <p14:creationId xmlns:p14="http://schemas.microsoft.com/office/powerpoint/2010/main" val="41376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4</a:t>
            </a:fld>
            <a:endParaRPr lang="fr-FR" sz="1050" b="1" i="1" dirty="0">
              <a:solidFill>
                <a:schemeClr val="accent1"/>
              </a:solidFill>
              <a:effectLst>
                <a:outerShdw blurRad="38100" dist="38100" dir="2700000" algn="tl">
                  <a:srgbClr val="000000">
                    <a:alpha val="43137"/>
                  </a:srgbClr>
                </a:outerShdw>
              </a:effectLst>
            </a:endParaRPr>
          </a:p>
        </p:txBody>
      </p:sp>
      <p:sp>
        <p:nvSpPr>
          <p:cNvPr id="7" name="Rectangle 1"/>
          <p:cNvSpPr>
            <a:spLocks noChangeArrowheads="1"/>
          </p:cNvSpPr>
          <p:nvPr/>
        </p:nvSpPr>
        <p:spPr bwMode="auto">
          <a:xfrm>
            <a:off x="36513" y="1806678"/>
            <a:ext cx="12049095" cy="117000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En application des Directives Royales visant à consolider l'orientation africaine du Maroc et à renforcer la coopération Sud-Sud, le Royaume du Maroc, qui attache une importance particulière à la coopération Sud-Sud, a placé l'Afrique au centre de ses priorités de politique étrangère.</a:t>
            </a:r>
            <a:r>
              <a:rPr kumimoji="0" lang="fr-FR" altLang="fr-FR" b="0" i="0" u="none" strike="noStrike" cap="none" normalizeH="0" baseline="0" dirty="0">
                <a:ln>
                  <a:noFill/>
                </a:ln>
                <a:solidFill>
                  <a:schemeClr val="tx1"/>
                </a:solidFill>
                <a:effectLst/>
                <a:latin typeface="+mj-lt"/>
              </a:rPr>
              <a:t> </a:t>
            </a:r>
          </a:p>
        </p:txBody>
      </p:sp>
      <p:sp>
        <p:nvSpPr>
          <p:cNvPr id="9" name="Rectangle 2"/>
          <p:cNvSpPr>
            <a:spLocks noChangeArrowheads="1"/>
          </p:cNvSpPr>
          <p:nvPr/>
        </p:nvSpPr>
        <p:spPr bwMode="auto">
          <a:xfrm>
            <a:off x="88992" y="3281746"/>
            <a:ext cx="11977131" cy="241650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Nous nous souvenons tous des : </a:t>
            </a:r>
          </a:p>
          <a:p>
            <a:pPr marL="342900" marR="0" lvl="0" indent="-342900" algn="just" defTabSz="914400" rtl="0" eaLnBrk="0" fontAlgn="base" latinLnBrk="0" hangingPunct="0">
              <a:lnSpc>
                <a:spcPct val="150000"/>
              </a:lnSpc>
              <a:spcBef>
                <a:spcPct val="0"/>
              </a:spcBef>
              <a:spcAft>
                <a:spcPct val="0"/>
              </a:spcAft>
              <a:buClr>
                <a:schemeClr val="tx2"/>
              </a:buClr>
              <a:buSzTx/>
              <a:buFont typeface="Wingdings" panose="05000000000000000000" pitchFamily="2" charset="2"/>
              <a:buChar char="§"/>
              <a:tabLst/>
            </a:pPr>
            <a:r>
              <a:rPr kumimoji="0" lang="fr-FR" altLang="fr-FR" b="0" i="0" u="none" strike="noStrike" cap="none" normalizeH="0" baseline="0" dirty="0">
                <a:ln>
                  <a:noFill/>
                </a:ln>
                <a:solidFill>
                  <a:srgbClr val="202124"/>
                </a:solidFill>
                <a:effectLst/>
                <a:latin typeface="+mj-lt"/>
              </a:rPr>
              <a:t>Visites Royales officielles dans 29 pays africains, </a:t>
            </a:r>
          </a:p>
          <a:p>
            <a:pPr marL="342900" marR="0" lvl="0" indent="-342900" algn="just" defTabSz="914400" rtl="0" eaLnBrk="0" fontAlgn="base" latinLnBrk="0" hangingPunct="0">
              <a:lnSpc>
                <a:spcPct val="150000"/>
              </a:lnSpc>
              <a:spcBef>
                <a:spcPct val="0"/>
              </a:spcBef>
              <a:spcAft>
                <a:spcPct val="0"/>
              </a:spcAft>
              <a:buClr>
                <a:schemeClr val="tx2"/>
              </a:buClr>
              <a:buSzTx/>
              <a:buFont typeface="Wingdings" panose="05000000000000000000" pitchFamily="2" charset="2"/>
              <a:buChar char="§"/>
              <a:tabLst/>
            </a:pPr>
            <a:r>
              <a:rPr kumimoji="0" lang="fr-FR" altLang="fr-FR" b="0" i="0" u="none" strike="noStrike" cap="none" normalizeH="0" baseline="0" dirty="0">
                <a:ln>
                  <a:noFill/>
                </a:ln>
                <a:solidFill>
                  <a:srgbClr val="202124"/>
                </a:solidFill>
                <a:effectLst/>
                <a:latin typeface="+mj-lt"/>
              </a:rPr>
              <a:t>1000 accords de coopération et de partenariat signés,</a:t>
            </a:r>
          </a:p>
          <a:p>
            <a:pPr marL="342900" indent="-342900" algn="just" eaLnBrk="0" fontAlgn="base" hangingPunct="0">
              <a:lnSpc>
                <a:spcPct val="150000"/>
              </a:lnSpc>
              <a:spcBef>
                <a:spcPct val="0"/>
              </a:spcBef>
              <a:spcAft>
                <a:spcPct val="0"/>
              </a:spcAft>
              <a:buClr>
                <a:schemeClr val="tx2"/>
              </a:buClr>
              <a:buFont typeface="Wingdings" panose="05000000000000000000" pitchFamily="2" charset="2"/>
              <a:buChar char="§"/>
            </a:pPr>
            <a:r>
              <a:rPr lang="fr-FR" altLang="fr-FR" dirty="0">
                <a:solidFill>
                  <a:srgbClr val="202124"/>
                </a:solidFill>
                <a:latin typeface="+mj-lt"/>
              </a:rPr>
              <a:t>Régularisation de près de 50 000 migrants subsahariens depuis 2014,</a:t>
            </a:r>
          </a:p>
          <a:p>
            <a:pPr marL="342900" indent="-342900" algn="just" eaLnBrk="0" fontAlgn="base" hangingPunct="0">
              <a:lnSpc>
                <a:spcPct val="150000"/>
              </a:lnSpc>
              <a:spcBef>
                <a:spcPct val="0"/>
              </a:spcBef>
              <a:spcAft>
                <a:spcPct val="0"/>
              </a:spcAft>
              <a:buClr>
                <a:schemeClr val="tx2"/>
              </a:buClr>
              <a:buFont typeface="Wingdings" panose="05000000000000000000" pitchFamily="2" charset="2"/>
              <a:buChar char="§"/>
            </a:pPr>
            <a:r>
              <a:rPr lang="fr-FR" altLang="fr-FR" dirty="0">
                <a:solidFill>
                  <a:srgbClr val="202124"/>
                </a:solidFill>
                <a:latin typeface="+mj-lt"/>
              </a:rPr>
              <a:t>La mise en place de l'Observatoire Africain des Migrations.</a:t>
            </a:r>
            <a:r>
              <a:rPr lang="fr-FR" altLang="fr-FR" dirty="0">
                <a:latin typeface="+mj-lt"/>
              </a:rPr>
              <a:t> </a:t>
            </a:r>
          </a:p>
          <a:p>
            <a:pPr algn="just" eaLnBrk="0" fontAlgn="base" hangingPunct="0">
              <a:lnSpc>
                <a:spcPct val="150000"/>
              </a:lnSpc>
              <a:spcBef>
                <a:spcPct val="0"/>
              </a:spcBef>
              <a:spcAft>
                <a:spcPct val="0"/>
              </a:spcAft>
              <a:buClr>
                <a:schemeClr val="tx2"/>
              </a:buClr>
            </a:pPr>
            <a:r>
              <a:rPr kumimoji="0" lang="fr-FR" altLang="fr-FR" b="0" i="0" u="none" strike="noStrike" cap="none" normalizeH="0" baseline="0" dirty="0">
                <a:ln>
                  <a:noFill/>
                </a:ln>
                <a:solidFill>
                  <a:schemeClr val="tx1"/>
                </a:solidFill>
                <a:effectLst/>
                <a:latin typeface="+mj-lt"/>
              </a:rPr>
              <a:t> </a:t>
            </a:r>
          </a:p>
        </p:txBody>
      </p:sp>
      <p:sp>
        <p:nvSpPr>
          <p:cNvPr id="11" name="Rectangle 4"/>
          <p:cNvSpPr>
            <a:spLocks noChangeArrowheads="1"/>
          </p:cNvSpPr>
          <p:nvPr/>
        </p:nvSpPr>
        <p:spPr bwMode="auto">
          <a:xfrm>
            <a:off x="104016" y="5573864"/>
            <a:ext cx="11981592" cy="75451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Tous ces événements, ainsi que d'autres, ne sont que la preuve de l'engagement du Maroc au plus haut niveau à œuvrer pour la solidarité africaine et le développement commun.</a:t>
            </a:r>
            <a:r>
              <a:rPr kumimoji="0" lang="fr-FR" altLang="fr-FR" b="0" i="0" u="none" strike="noStrike" cap="none" normalizeH="0" baseline="0" dirty="0">
                <a:ln>
                  <a:noFill/>
                </a:ln>
                <a:solidFill>
                  <a:schemeClr val="tx1"/>
                </a:solidFill>
                <a:effectLst/>
                <a:latin typeface="+mj-lt"/>
              </a:rPr>
              <a:t> </a:t>
            </a:r>
          </a:p>
        </p:txBody>
      </p:sp>
      <p:sp>
        <p:nvSpPr>
          <p:cNvPr id="1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124673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5</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a:extLst>
              <a:ext uri="{FF2B5EF4-FFF2-40B4-BE49-F238E27FC236}">
                <a16:creationId xmlns:a16="http://schemas.microsoft.com/office/drawing/2014/main" id="{4E01F2F9-6B10-981E-7B18-5D7E45070309}"/>
              </a:ext>
            </a:extLst>
          </p:cNvPr>
          <p:cNvSpPr txBox="1"/>
          <p:nvPr/>
        </p:nvSpPr>
        <p:spPr>
          <a:xfrm>
            <a:off x="232654" y="1331408"/>
            <a:ext cx="11726692" cy="4611968"/>
          </a:xfrm>
          <a:prstGeom prst="rect">
            <a:avLst/>
          </a:prstGeom>
          <a:noFill/>
        </p:spPr>
        <p:txBody>
          <a:bodyPr wrap="square">
            <a:spAutoFit/>
          </a:bodyPr>
          <a:lstStyle/>
          <a:p>
            <a:pPr algn="just">
              <a:lnSpc>
                <a:spcPct val="150000"/>
              </a:lnSpc>
            </a:pPr>
            <a:r>
              <a:rPr lang="fr-FR" dirty="0">
                <a:latin typeface="Trebuchet MS" panose="020B0603020202020204" pitchFamily="34" charset="0"/>
              </a:rPr>
              <a:t>Avant la mise en place de ce mécanisme, il a été :</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Dressé un état des lieux de la coopération décentralisée des CTs marocaines avec leurs consœurs africaines:</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 Bilan quantitatif très faible, n’est pas à la hauteur des potentialités qui se présentent sur le Continent  (40 jumelages et 66 conventions de partenariat),</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Porté une appréciation sur les réalisations et leurs impacts : </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Bilan qualitatif platonique (simples conventions-cadre, mémorandums d’entente, actes de jumelages, etc.) n’ayant aucun impact direct sur le renforcement institutionnel des CTs et sur l’amélioration des conditions de vie des populations locales,</a:t>
            </a:r>
          </a:p>
          <a:p>
            <a:pPr marL="285750" indent="-285750" algn="just">
              <a:lnSpc>
                <a:spcPct val="150000"/>
              </a:lnSpc>
              <a:buClr>
                <a:srgbClr val="C00000"/>
              </a:buClr>
              <a:buFont typeface="Symbol" panose="05050102010706020507" pitchFamily="18" charset="2"/>
              <a:buChar char=""/>
            </a:pPr>
            <a:r>
              <a:rPr lang="fr-FR" dirty="0">
                <a:latin typeface="Trebuchet MS" panose="020B0603020202020204" pitchFamily="34" charset="0"/>
              </a:rPr>
              <a:t>Tiré des conclusions et identifié des pistes d’amélioration:</a:t>
            </a:r>
          </a:p>
          <a:p>
            <a:pPr marL="1200150" lvl="2" indent="-285750" algn="just">
              <a:lnSpc>
                <a:spcPct val="150000"/>
              </a:lnSpc>
              <a:buClr>
                <a:srgbClr val="C00000"/>
              </a:buClr>
              <a:buFont typeface="Wingdings" panose="05000000000000000000" pitchFamily="2" charset="2"/>
              <a:buChar char="§"/>
            </a:pPr>
            <a:r>
              <a:rPr lang="fr-FR" dirty="0">
                <a:latin typeface="Trebuchet MS" panose="020B0603020202020204" pitchFamily="34" charset="0"/>
              </a:rPr>
              <a:t>Besoin d’un mécanisme pour renforcer les dynamiques de la coopération décentralisée et de l’action internationale des CTs. </a:t>
            </a:r>
          </a:p>
        </p:txBody>
      </p:sp>
    </p:spTree>
    <p:extLst>
      <p:ext uri="{BB962C8B-B14F-4D97-AF65-F5344CB8AC3E}">
        <p14:creationId xmlns:p14="http://schemas.microsoft.com/office/powerpoint/2010/main" val="215155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912414" y="6356350"/>
            <a:ext cx="441385"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6</a:t>
            </a:fld>
            <a:endParaRPr lang="fr-FR" sz="1050" b="1" i="1" dirty="0">
              <a:solidFill>
                <a:schemeClr val="accent1"/>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62542" y="5995006"/>
            <a:ext cx="11887200"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kumimoji="0" lang="fr-FR" altLang="fr-FR" b="0" i="0" u="none" strike="noStrike" cap="none" normalizeH="0" baseline="0" dirty="0">
                <a:ln>
                  <a:noFill/>
                </a:ln>
                <a:solidFill>
                  <a:srgbClr val="202124"/>
                </a:solidFill>
                <a:effectLst/>
              </a:rPr>
              <a:t>Ainsi, la coopération « Sud-Sud » représente </a:t>
            </a:r>
            <a:r>
              <a:rPr lang="fr-FR" alt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44 %</a:t>
            </a:r>
            <a:r>
              <a:rPr kumimoji="0" lang="fr-FR" altLang="fr-FR" b="0" i="0" u="none" strike="noStrike" cap="none" normalizeH="0" baseline="0" dirty="0">
                <a:ln>
                  <a:noFill/>
                </a:ln>
                <a:solidFill>
                  <a:srgbClr val="202124"/>
                </a:solidFill>
                <a:effectLst/>
              </a:rPr>
              <a:t> de l'ensemble de la coopération </a:t>
            </a:r>
            <a:r>
              <a:rPr lang="fr-FR" altLang="fr-FR" dirty="0">
                <a:solidFill>
                  <a:srgbClr val="202124"/>
                </a:solidFill>
              </a:rPr>
              <a:t>décentralisée </a:t>
            </a:r>
            <a:r>
              <a:rPr kumimoji="0" lang="fr-FR" altLang="fr-FR" b="0" i="0" u="none" strike="noStrike" cap="none" normalizeH="0" baseline="0" dirty="0">
                <a:ln>
                  <a:noFill/>
                </a:ln>
                <a:solidFill>
                  <a:srgbClr val="202124"/>
                </a:solidFill>
                <a:effectLst/>
              </a:rPr>
              <a:t>internationale, contre </a:t>
            </a:r>
            <a:r>
              <a:rPr lang="fr-FR" alt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56 %</a:t>
            </a:r>
            <a:r>
              <a:rPr kumimoji="0" lang="fr-FR" altLang="fr-FR" b="0" i="0" u="none" strike="noStrike" cap="none" normalizeH="0" baseline="0" dirty="0">
                <a:ln>
                  <a:noFill/>
                </a:ln>
                <a:solidFill>
                  <a:srgbClr val="202124"/>
                </a:solidFill>
                <a:effectLst/>
              </a:rPr>
              <a:t> avec les pays du Nord</a:t>
            </a:r>
            <a:endParaRPr kumimoji="0" lang="fr-FR" altLang="fr-FR" b="0" i="0" u="none" strike="noStrike" cap="none" normalizeH="0" baseline="0" dirty="0">
              <a:ln>
                <a:noFill/>
              </a:ln>
              <a:solidFill>
                <a:schemeClr val="tx1"/>
              </a:solidFill>
              <a:effectLst/>
            </a:endParaRPr>
          </a:p>
        </p:txBody>
      </p:sp>
      <p:pic>
        <p:nvPicPr>
          <p:cNvPr id="11" name="Image 10"/>
          <p:cNvPicPr>
            <a:picLocks noChangeAspect="1"/>
          </p:cNvPicPr>
          <p:nvPr/>
        </p:nvPicPr>
        <p:blipFill>
          <a:blip r:embed="rId2"/>
          <a:stretch>
            <a:fillRect/>
          </a:stretch>
        </p:blipFill>
        <p:spPr>
          <a:xfrm>
            <a:off x="62542" y="1647645"/>
            <a:ext cx="12031691" cy="4261449"/>
          </a:xfrm>
          <a:prstGeom prst="rect">
            <a:avLst/>
          </a:prstGeom>
        </p:spPr>
      </p:pic>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293340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7</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6" name="Rectangle 5"/>
          <p:cNvSpPr>
            <a:spLocks noChangeArrowheads="1"/>
          </p:cNvSpPr>
          <p:nvPr/>
        </p:nvSpPr>
        <p:spPr bwMode="auto">
          <a:xfrm>
            <a:off x="200553" y="1951366"/>
            <a:ext cx="11863919" cy="274434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fr-FR" altLang="fr-FR" b="0" i="0" u="none" strike="noStrike" cap="none" normalizeH="0" baseline="0" dirty="0">
                <a:ln>
                  <a:noFill/>
                </a:ln>
                <a:solidFill>
                  <a:srgbClr val="202124"/>
                </a:solidFill>
                <a:effectLst/>
                <a:latin typeface="+mj-lt"/>
              </a:rPr>
              <a:t>Afin de promouvoir la coopération décentralisée internationale Sud-Sud des Collectivités Territoriales, notamment avec leurs homologues africaines, et dans un esprit d'engagement continu et de volonté tangible, le Ministère de l'Intérieur, à travers la Direction Générale des Collectivités Territoriales, a mis en place en mars 2020, le « </a:t>
            </a:r>
            <a:r>
              <a:rPr kumimoji="0" lang="fr-FR" altLang="fr-FR" b="1" i="1" u="none" strike="noStrike" cap="none" normalizeH="0" baseline="0" dirty="0">
                <a:ln>
                  <a:noFill/>
                </a:ln>
                <a:solidFill>
                  <a:schemeClr val="accent2"/>
                </a:solidFill>
                <a:effectLst>
                  <a:outerShdw blurRad="38100" dist="38100" dir="2700000" algn="tl">
                    <a:srgbClr val="000000">
                      <a:alpha val="43137"/>
                    </a:srgbClr>
                  </a:outerShdw>
                </a:effectLst>
                <a:latin typeface="+mj-lt"/>
              </a:rPr>
              <a:t>Fonds Africain d'Appui à la Coopération Décentralisée Internationale des Collectivités Territoriales </a:t>
            </a:r>
            <a:r>
              <a:rPr kumimoji="0" lang="fr-FR" altLang="fr-FR" b="0" i="0" u="none" strike="noStrike" cap="none" normalizeH="0" baseline="0" dirty="0">
                <a:ln>
                  <a:noFill/>
                </a:ln>
                <a:solidFill>
                  <a:srgbClr val="202124"/>
                </a:solidFill>
                <a:effectLst/>
                <a:latin typeface="+mj-lt"/>
              </a:rPr>
              <a:t>» pour leur permettre de converger et de se mettre à niveau avec la « Stratégie Africaine » du Royaume du Maroc.</a:t>
            </a:r>
            <a:r>
              <a:rPr kumimoji="0" lang="fr-FR" altLang="fr-FR"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19054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8</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198406" y="1976873"/>
            <a:ext cx="3942273"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 les objectifs du Fonds africain </a:t>
            </a:r>
          </a:p>
        </p:txBody>
      </p:sp>
      <p:sp>
        <p:nvSpPr>
          <p:cNvPr id="7" name="ZoneTexte 6"/>
          <p:cNvSpPr txBox="1"/>
          <p:nvPr/>
        </p:nvSpPr>
        <p:spPr>
          <a:xfrm>
            <a:off x="129395" y="2523120"/>
            <a:ext cx="11913079" cy="3000821"/>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Orienter la coopération décentralisée vers un partenariat stratégique avec les collectivités territoriales africaines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Traduire dans les projets et actions à mener l’amélioration des conditions de vie des populations, l’accès aux services essentiels de base et la création d’emplois ;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Inscrire la coopération décentralisée internationale dans la réalisation des Objectifs du Développement Durable 2030 des Nations Unies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Favoriser, autant se faire que peut, la coopération décentralisée dite « triangulaire ».</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9" name="ZoneTexte 8"/>
          <p:cNvSpPr txBox="1"/>
          <p:nvPr/>
        </p:nvSpPr>
        <p:spPr>
          <a:xfrm>
            <a:off x="3683477" y="1353398"/>
            <a:ext cx="542601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stStyle>
          <a:p>
            <a:r>
              <a:rPr lang="fr-FR" dirty="0"/>
              <a:t>II- COMMENT FONCTIONNE LE FONDS AFRICAIN ?</a:t>
            </a:r>
          </a:p>
        </p:txBody>
      </p:sp>
    </p:spTree>
    <p:extLst>
      <p:ext uri="{BB962C8B-B14F-4D97-AF65-F5344CB8AC3E}">
        <p14:creationId xmlns:p14="http://schemas.microsoft.com/office/powerpoint/2010/main" val="388236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80166" y="6306551"/>
            <a:ext cx="381000"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9</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77637" y="1315611"/>
            <a:ext cx="3786998"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b. Les acteurs du Fonds africain </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graphicFrame>
        <p:nvGraphicFramePr>
          <p:cNvPr id="8" name="Diagramme 7"/>
          <p:cNvGraphicFramePr/>
          <p:nvPr>
            <p:extLst>
              <p:ext uri="{D42A27DB-BD31-4B8C-83A1-F6EECF244321}">
                <p14:modId xmlns:p14="http://schemas.microsoft.com/office/powerpoint/2010/main" val="2352838512"/>
              </p:ext>
            </p:extLst>
          </p:nvPr>
        </p:nvGraphicFramePr>
        <p:xfrm>
          <a:off x="729411" y="1886112"/>
          <a:ext cx="10881744" cy="455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889196"/>
      </p:ext>
    </p:extLst>
  </p:cSld>
  <p:clrMapOvr>
    <a:masterClrMapping/>
  </p:clrMapOvr>
</p:sld>
</file>

<file path=ppt/theme/theme1.xml><?xml version="1.0" encoding="utf-8"?>
<a:theme xmlns:a="http://schemas.openxmlformats.org/drawingml/2006/main" name="Conception personnalisé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20072</TotalTime>
  <Words>2504</Words>
  <Application>Microsoft Office PowerPoint</Application>
  <PresentationFormat>Grand écran</PresentationFormat>
  <Paragraphs>217</Paragraphs>
  <Slides>30</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Candara</vt:lpstr>
      <vt:lpstr>Courier New</vt:lpstr>
      <vt:lpstr>Segoe Print</vt:lpstr>
      <vt:lpstr>Symbol</vt:lpstr>
      <vt:lpstr>Trebuchet MS</vt:lpstr>
      <vt:lpstr>Wingdings</vt:lpstr>
      <vt:lpstr>Conception personnalisée</vt:lpstr>
      <vt:lpstr>Présentation PowerPoint</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web type des collectivités territoriales</dc:title>
  <dc:creator>AMEUR MOSTAFA</dc:creator>
  <cp:lastModifiedBy>Mohammed CHAKIR</cp:lastModifiedBy>
  <cp:revision>338</cp:revision>
  <cp:lastPrinted>2022-09-02T09:04:16Z</cp:lastPrinted>
  <dcterms:created xsi:type="dcterms:W3CDTF">2020-03-30T10:46:09Z</dcterms:created>
  <dcterms:modified xsi:type="dcterms:W3CDTF">2023-05-31T12:37:18Z</dcterms:modified>
</cp:coreProperties>
</file>