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theme/themeOverride2.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92" r:id="rId3"/>
    <p:sldId id="257" r:id="rId4"/>
    <p:sldId id="295" r:id="rId5"/>
    <p:sldId id="297" r:id="rId6"/>
    <p:sldId id="309" r:id="rId7"/>
    <p:sldId id="261" r:id="rId8"/>
    <p:sldId id="392" r:id="rId9"/>
    <p:sldId id="393" r:id="rId10"/>
    <p:sldId id="318" r:id="rId11"/>
    <p:sldId id="394" r:id="rId12"/>
    <p:sldId id="277" r:id="rId13"/>
    <p:sldId id="281" r:id="rId14"/>
    <p:sldId id="279" r:id="rId15"/>
    <p:sldId id="282" r:id="rId16"/>
    <p:sldId id="288" r:id="rId17"/>
    <p:sldId id="289" r:id="rId18"/>
    <p:sldId id="290" r:id="rId19"/>
    <p:sldId id="372" r:id="rId20"/>
    <p:sldId id="373" r:id="rId21"/>
    <p:sldId id="349" r:id="rId22"/>
    <p:sldId id="350" r:id="rId23"/>
    <p:sldId id="374" r:id="rId24"/>
    <p:sldId id="375" r:id="rId25"/>
    <p:sldId id="376" r:id="rId26"/>
    <p:sldId id="357" r:id="rId27"/>
    <p:sldId id="359" r:id="rId28"/>
    <p:sldId id="361" r:id="rId29"/>
    <p:sldId id="362" r:id="rId30"/>
    <p:sldId id="363" r:id="rId31"/>
    <p:sldId id="365" r:id="rId32"/>
    <p:sldId id="380" r:id="rId33"/>
    <p:sldId id="378" r:id="rId34"/>
    <p:sldId id="379" r:id="rId35"/>
    <p:sldId id="345" r:id="rId36"/>
    <p:sldId id="391" r:id="rId37"/>
    <p:sldId id="387" r:id="rId38"/>
    <p:sldId id="389" r:id="rId39"/>
    <p:sldId id="390" r:id="rId40"/>
    <p:sldId id="333" r:id="rId41"/>
  </p:sldIdLst>
  <p:sldSz cx="9144000" cy="6858000" type="screen4x3"/>
  <p:notesSz cx="6819900" cy="99187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71" autoAdjust="0"/>
  </p:normalViewPr>
  <p:slideViewPr>
    <p:cSldViewPr>
      <p:cViewPr varScale="1">
        <p:scale>
          <a:sx n="80" d="100"/>
          <a:sy n="80" d="100"/>
        </p:scale>
        <p:origin x="17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
          <c:y val="0.10416666666666673"/>
          <c:w val="0.81388888888888933"/>
          <c:h val="0.77314814814814814"/>
        </c:manualLayout>
      </c:layout>
      <c:pie3DChart>
        <c:varyColors val="1"/>
        <c:ser>
          <c:idx val="0"/>
          <c:order val="0"/>
          <c:explosion val="25"/>
          <c:dLbls>
            <c:dLbl>
              <c:idx val="0"/>
              <c:layout>
                <c:manualLayout>
                  <c:x val="-1.5871104617460021E-2"/>
                  <c:y val="-3.1790765813555576E-2"/>
                </c:manualLayout>
              </c:layout>
              <c:tx>
                <c:rich>
                  <a:bodyPr/>
                  <a:lstStyle/>
                  <a:p>
                    <a:r>
                      <a:rPr lang="en-US"/>
                      <a:t>Ressources propres   </a:t>
                    </a:r>
                    <a:r>
                      <a:rPr lang="en-US" sz="1600">
                        <a:solidFill>
                          <a:srgbClr val="0070C0"/>
                        </a:solidFill>
                      </a:rPr>
                      <a:t>34%</a:t>
                    </a:r>
                    <a:endParaRPr lang="en-US">
                      <a:solidFill>
                        <a:srgbClr val="0070C0"/>
                      </a:solidFill>
                    </a:endParaRP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0-3B06-428C-A716-9857B338A3FA}"/>
                </c:ext>
              </c:extLst>
            </c:dLbl>
            <c:dLbl>
              <c:idx val="1"/>
              <c:layout>
                <c:manualLayout>
                  <c:x val="1.4244369595059078E-2"/>
                  <c:y val="0.12634441369492361"/>
                </c:manualLayout>
              </c:layout>
              <c:tx>
                <c:rich>
                  <a:bodyPr/>
                  <a:lstStyle/>
                  <a:p>
                    <a:pPr algn="ctr" rtl="0">
                      <a:defRPr/>
                    </a:pPr>
                    <a:r>
                      <a:rPr lang="en-US"/>
                      <a:t>Transferts de l'Etat   </a:t>
                    </a:r>
                    <a:r>
                      <a:rPr lang="en-US" sz="1600">
                        <a:solidFill>
                          <a:srgbClr val="0070C0"/>
                        </a:solidFill>
                      </a:rPr>
                      <a:t>57%</a:t>
                    </a:r>
                    <a:endParaRPr lang="en-US">
                      <a:solidFill>
                        <a:srgbClr val="0070C0"/>
                      </a:solidFill>
                    </a:endParaRPr>
                  </a:p>
                </c:rich>
              </c:tx>
              <c:spP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3B06-428C-A716-9857B338A3FA}"/>
                </c:ext>
              </c:extLst>
            </c:dLbl>
            <c:dLbl>
              <c:idx val="2"/>
              <c:layout>
                <c:manualLayout>
                  <c:x val="-2.3400918635170635E-2"/>
                  <c:y val="-8.1533974919801702E-2"/>
                </c:manualLayout>
              </c:layout>
              <c:tx>
                <c:rich>
                  <a:bodyPr/>
                  <a:lstStyle/>
                  <a:p>
                    <a:pPr algn="ctr" rtl="0">
                      <a:defRPr/>
                    </a:pPr>
                    <a:r>
                      <a:rPr lang="en-US" dirty="0" err="1"/>
                      <a:t>Ressources</a:t>
                    </a:r>
                    <a:r>
                      <a:rPr lang="en-US" dirty="0"/>
                      <a:t> </a:t>
                    </a:r>
                    <a:r>
                      <a:rPr lang="en-US" dirty="0" err="1"/>
                      <a:t>d'emprunt</a:t>
                    </a:r>
                    <a:r>
                      <a:rPr lang="en-US" dirty="0"/>
                      <a:t>  </a:t>
                    </a:r>
                    <a:r>
                      <a:rPr lang="en-US" sz="1800" dirty="0">
                        <a:solidFill>
                          <a:srgbClr val="0070C0"/>
                        </a:solidFill>
                      </a:rPr>
                      <a:t>9%</a:t>
                    </a:r>
                    <a:endParaRPr lang="en-US" dirty="0">
                      <a:solidFill>
                        <a:srgbClr val="0070C0"/>
                      </a:solidFill>
                    </a:endParaRPr>
                  </a:p>
                </c:rich>
              </c:tx>
              <c:spP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3B06-428C-A716-9857B338A3F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cat>
            <c:strRef>
              <c:f>Feuil1!$F$10:$F$12</c:f>
              <c:strCache>
                <c:ptCount val="3"/>
                <c:pt idx="0">
                  <c:v>Ressources propres</c:v>
                </c:pt>
                <c:pt idx="1">
                  <c:v>Transferts de l'Etat</c:v>
                </c:pt>
                <c:pt idx="2">
                  <c:v>Ressources d'emprunt</c:v>
                </c:pt>
              </c:strCache>
            </c:strRef>
          </c:cat>
          <c:val>
            <c:numRef>
              <c:f>Feuil1!$G$10:$G$12</c:f>
              <c:numCache>
                <c:formatCode>General</c:formatCode>
                <c:ptCount val="3"/>
                <c:pt idx="0">
                  <c:v>14.6</c:v>
                </c:pt>
                <c:pt idx="1">
                  <c:v>24.8</c:v>
                </c:pt>
                <c:pt idx="2">
                  <c:v>4</c:v>
                </c:pt>
              </c:numCache>
            </c:numRef>
          </c:val>
          <c:extLst>
            <c:ext xmlns:c16="http://schemas.microsoft.com/office/drawing/2014/chart" uri="{C3380CC4-5D6E-409C-BE32-E72D297353CC}">
              <c16:uniqueId val="{00000003-3B06-428C-A716-9857B338A3FA}"/>
            </c:ext>
          </c:extLst>
        </c:ser>
        <c:dLbls>
          <c:showLegendKey val="0"/>
          <c:showVal val="0"/>
          <c:showCatName val="0"/>
          <c:showSerName val="0"/>
          <c:showPercent val="0"/>
          <c:showBubbleSize val="0"/>
          <c:showLeaderLines val="0"/>
        </c:dLbls>
      </c:pie3DChart>
    </c:plotArea>
    <c:plotVisOnly val="1"/>
    <c:dispBlanksAs val="zero"/>
    <c:showDLblsOverMax val="0"/>
  </c:chart>
  <c:txPr>
    <a:bodyPr/>
    <a:lstStyle/>
    <a:p>
      <a:pPr algn="ctr" rtl="0">
        <a:defRPr lang="fr-FR" sz="1100" b="1" i="0" u="none" strike="noStrike" kern="1200" baseline="0">
          <a:solidFill>
            <a:sysClr val="windowText" lastClr="000000"/>
          </a:solidFill>
          <a:latin typeface="+mn-lt"/>
          <a:ea typeface="+mn-ea"/>
          <a:cs typeface="+mn-cs"/>
        </a:defRPr>
      </a:pPr>
      <a:endParaRPr lang="fr-FR"/>
    </a:p>
  </c:txPr>
  <c:externalData r:id="rId2">
    <c:autoUpdate val="0"/>
  </c:externalData>
</c:chartSpace>
</file>

<file path=ppt/diagrams/_rels/data5.xml.rels><?xml version="1.0" encoding="UTF-8" standalone="yes"?>
<Relationships xmlns="http://schemas.openxmlformats.org/package/2006/relationships"><Relationship Id="rId1" Type="http://schemas.openxmlformats.org/officeDocument/2006/relationships/image" Target="../media/image1.png"/></Relationships>
</file>

<file path=ppt/diagrams/_rels/drawing5.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E59D0-7C15-4EA8-824F-F9A2916B3E4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33410170-8483-4637-988B-F9AE40DD063A}">
      <dgm:prSet phldrT="[Texte]"/>
      <dgm:spPr/>
      <dgm:t>
        <a:bodyPr/>
        <a:lstStyle/>
        <a:p>
          <a:r>
            <a:rPr lang="fr-FR" dirty="0"/>
            <a:t>Production en matière législative et réglementaire</a:t>
          </a:r>
        </a:p>
      </dgm:t>
    </dgm:pt>
    <dgm:pt modelId="{1743EF1B-B425-4D26-A166-27A6C369A47E}" type="parTrans" cxnId="{C7EAC5B4-A31C-4C2A-A022-3CF79BA99728}">
      <dgm:prSet/>
      <dgm:spPr/>
      <dgm:t>
        <a:bodyPr/>
        <a:lstStyle/>
        <a:p>
          <a:endParaRPr lang="fr-FR"/>
        </a:p>
      </dgm:t>
    </dgm:pt>
    <dgm:pt modelId="{DEBABAD4-B0B1-4A9D-8613-E837C1633A1A}" type="sibTrans" cxnId="{C7EAC5B4-A31C-4C2A-A022-3CF79BA99728}">
      <dgm:prSet/>
      <dgm:spPr/>
      <dgm:t>
        <a:bodyPr/>
        <a:lstStyle/>
        <a:p>
          <a:endParaRPr lang="fr-FR"/>
        </a:p>
      </dgm:t>
    </dgm:pt>
    <dgm:pt modelId="{070FD541-094F-462E-A629-4A6E2BDD995E}">
      <dgm:prSet phldrT="[Texte]"/>
      <dgm:spPr/>
      <dgm:t>
        <a:bodyPr/>
        <a:lstStyle/>
        <a:p>
          <a:r>
            <a:rPr lang="fr-MA" dirty="0"/>
            <a:t>Préparation des projets</a:t>
          </a:r>
          <a:r>
            <a:rPr lang="fr-MA" baseline="0" dirty="0"/>
            <a:t> de lois et des décrets sur la fiscalité et les finances locales</a:t>
          </a:r>
          <a:endParaRPr lang="fr-FR" dirty="0"/>
        </a:p>
      </dgm:t>
    </dgm:pt>
    <dgm:pt modelId="{92F816A6-2817-49D5-9E09-425B56302504}" type="parTrans" cxnId="{588534C9-733E-4D79-AE9F-5B315458C35C}">
      <dgm:prSet/>
      <dgm:spPr/>
      <dgm:t>
        <a:bodyPr/>
        <a:lstStyle/>
        <a:p>
          <a:endParaRPr lang="fr-FR"/>
        </a:p>
      </dgm:t>
    </dgm:pt>
    <dgm:pt modelId="{FD6B8458-83C3-49B2-A066-512A636CA8F0}" type="sibTrans" cxnId="{588534C9-733E-4D79-AE9F-5B315458C35C}">
      <dgm:prSet/>
      <dgm:spPr/>
      <dgm:t>
        <a:bodyPr/>
        <a:lstStyle/>
        <a:p>
          <a:endParaRPr lang="fr-FR"/>
        </a:p>
      </dgm:t>
    </dgm:pt>
    <dgm:pt modelId="{41723725-49AC-4133-84B4-B5FB3A24B69F}">
      <dgm:prSet phldrT="[Texte]"/>
      <dgm:spPr/>
      <dgm:t>
        <a:bodyPr/>
        <a:lstStyle/>
        <a:p>
          <a:r>
            <a:rPr lang="fr-MA" baseline="0" dirty="0"/>
            <a:t>Avis sur des textes législatifs et réglementaires touchant les finances des CTs.</a:t>
          </a:r>
          <a:endParaRPr lang="fr-FR" dirty="0"/>
        </a:p>
      </dgm:t>
    </dgm:pt>
    <dgm:pt modelId="{C0F273D7-9DDC-4902-8513-645A36261950}" type="parTrans" cxnId="{D0687EA1-8E6B-4E1C-8A53-0D50E55871B2}">
      <dgm:prSet/>
      <dgm:spPr/>
      <dgm:t>
        <a:bodyPr/>
        <a:lstStyle/>
        <a:p>
          <a:endParaRPr lang="fr-FR"/>
        </a:p>
      </dgm:t>
    </dgm:pt>
    <dgm:pt modelId="{DA1B3DB1-F0AA-4103-8CEA-EBAB0F749F35}" type="sibTrans" cxnId="{D0687EA1-8E6B-4E1C-8A53-0D50E55871B2}">
      <dgm:prSet/>
      <dgm:spPr/>
      <dgm:t>
        <a:bodyPr/>
        <a:lstStyle/>
        <a:p>
          <a:endParaRPr lang="fr-FR"/>
        </a:p>
      </dgm:t>
    </dgm:pt>
    <dgm:pt modelId="{C4C00F51-14A6-4174-8461-ED2F86B814BA}">
      <dgm:prSet phldrT="[Texte]"/>
      <dgm:spPr/>
      <dgm:t>
        <a:bodyPr/>
        <a:lstStyle/>
        <a:p>
          <a:r>
            <a:rPr lang="fr-FR" dirty="0"/>
            <a:t>Circulaire relative à la préparation des budgets</a:t>
          </a:r>
        </a:p>
      </dgm:t>
    </dgm:pt>
    <dgm:pt modelId="{1944B864-8D6E-4D04-B1DE-26352D4E451F}" type="parTrans" cxnId="{2760E092-5F12-4427-8F92-17785C3800E2}">
      <dgm:prSet/>
      <dgm:spPr/>
      <dgm:t>
        <a:bodyPr/>
        <a:lstStyle/>
        <a:p>
          <a:endParaRPr lang="fr-FR"/>
        </a:p>
      </dgm:t>
    </dgm:pt>
    <dgm:pt modelId="{AE220204-0575-436F-8963-B8381B5143CF}" type="sibTrans" cxnId="{2760E092-5F12-4427-8F92-17785C3800E2}">
      <dgm:prSet/>
      <dgm:spPr/>
      <dgm:t>
        <a:bodyPr/>
        <a:lstStyle/>
        <a:p>
          <a:endParaRPr lang="fr-FR"/>
        </a:p>
      </dgm:t>
    </dgm:pt>
    <dgm:pt modelId="{AE588C8C-0710-4F44-9E9A-D68EECFC4793}">
      <dgm:prSet phldrT="[Texte]"/>
      <dgm:spPr/>
      <dgm:t>
        <a:bodyPr/>
        <a:lstStyle/>
        <a:p>
          <a:r>
            <a:rPr lang="fr-MA" baseline="0" dirty="0"/>
            <a:t>Production d’une circulaire annuelle fixant les orientations à suivre et les règles à respecter par les CTs lors de la préparation et l’exécution de leurs budgets.</a:t>
          </a:r>
          <a:endParaRPr lang="fr-FR" dirty="0"/>
        </a:p>
      </dgm:t>
    </dgm:pt>
    <dgm:pt modelId="{2BA3CD80-8DA3-4AEB-BEDF-939B7E6A2FFB}" type="parTrans" cxnId="{E9AA6FC8-CF2B-42E3-8DE7-8D74FFCEFE6C}">
      <dgm:prSet/>
      <dgm:spPr/>
      <dgm:t>
        <a:bodyPr/>
        <a:lstStyle/>
        <a:p>
          <a:endParaRPr lang="fr-FR"/>
        </a:p>
      </dgm:t>
    </dgm:pt>
    <dgm:pt modelId="{23997A99-C940-40E8-8646-E139E3F3D30B}" type="sibTrans" cxnId="{E9AA6FC8-CF2B-42E3-8DE7-8D74FFCEFE6C}">
      <dgm:prSet/>
      <dgm:spPr/>
      <dgm:t>
        <a:bodyPr/>
        <a:lstStyle/>
        <a:p>
          <a:endParaRPr lang="fr-FR"/>
        </a:p>
      </dgm:t>
    </dgm:pt>
    <dgm:pt modelId="{831AC737-6FA5-4EED-B4AD-F69DE56A1070}">
      <dgm:prSet phldrT="[Texte]"/>
      <dgm:spPr/>
      <dgm:t>
        <a:bodyPr/>
        <a:lstStyle/>
        <a:p>
          <a:r>
            <a:rPr lang="fr-FR" dirty="0"/>
            <a:t>Affection des ressources de transferts </a:t>
          </a:r>
        </a:p>
      </dgm:t>
    </dgm:pt>
    <dgm:pt modelId="{2EE2A6CC-EDE5-4DBD-9FDA-6EB43EEF7A06}" type="parTrans" cxnId="{5D747BFB-EDF0-472E-ACAF-C76C7B8CE744}">
      <dgm:prSet/>
      <dgm:spPr/>
      <dgm:t>
        <a:bodyPr/>
        <a:lstStyle/>
        <a:p>
          <a:endParaRPr lang="fr-FR"/>
        </a:p>
      </dgm:t>
    </dgm:pt>
    <dgm:pt modelId="{D402C5D7-8987-4044-AB3E-B422A683ABD8}" type="sibTrans" cxnId="{5D747BFB-EDF0-472E-ACAF-C76C7B8CE744}">
      <dgm:prSet/>
      <dgm:spPr/>
      <dgm:t>
        <a:bodyPr/>
        <a:lstStyle/>
        <a:p>
          <a:endParaRPr lang="fr-FR"/>
        </a:p>
      </dgm:t>
    </dgm:pt>
    <dgm:pt modelId="{014152B6-45ED-4EA0-8D3F-603698B7860D}">
      <dgm:prSet phldrT="[Texte]"/>
      <dgm:spPr/>
      <dgm:t>
        <a:bodyPr/>
        <a:lstStyle/>
        <a:p>
          <a:r>
            <a:rPr lang="fr-FR" b="1" u="sng" dirty="0"/>
            <a:t>Répartition et affectation des ressources transférées:</a:t>
          </a:r>
          <a:endParaRPr lang="fr-FR" dirty="0"/>
        </a:p>
      </dgm:t>
    </dgm:pt>
    <dgm:pt modelId="{24894BCE-437F-4FD9-8576-55AEC055D36F}" type="parTrans" cxnId="{BAAE4F33-E8DF-495C-8E61-81F6950B62D6}">
      <dgm:prSet/>
      <dgm:spPr/>
      <dgm:t>
        <a:bodyPr/>
        <a:lstStyle/>
        <a:p>
          <a:endParaRPr lang="fr-FR"/>
        </a:p>
      </dgm:t>
    </dgm:pt>
    <dgm:pt modelId="{0A8D92D5-A0F6-4F00-B1C0-2CE77690C2EB}" type="sibTrans" cxnId="{BAAE4F33-E8DF-495C-8E61-81F6950B62D6}">
      <dgm:prSet/>
      <dgm:spPr/>
      <dgm:t>
        <a:bodyPr/>
        <a:lstStyle/>
        <a:p>
          <a:endParaRPr lang="fr-FR"/>
        </a:p>
      </dgm:t>
    </dgm:pt>
    <dgm:pt modelId="{657DE01F-700D-407F-8975-9AF83BD9053B}">
      <dgm:prSet phldrT="[Texte]"/>
      <dgm:spPr/>
      <dgm:t>
        <a:bodyPr/>
        <a:lstStyle/>
        <a:p>
          <a:r>
            <a:rPr lang="fr-FR" b="1" u="sng" dirty="0"/>
            <a:t>Affectation et gestion des dotations de soutien au profit des CTs:</a:t>
          </a:r>
        </a:p>
      </dgm:t>
    </dgm:pt>
    <dgm:pt modelId="{97D4041F-905F-4DB2-B6BA-D5F75569E68E}" type="parTrans" cxnId="{450E69E7-335B-463C-93D6-344054DE9510}">
      <dgm:prSet/>
      <dgm:spPr/>
      <dgm:t>
        <a:bodyPr/>
        <a:lstStyle/>
        <a:p>
          <a:endParaRPr lang="fr-FR"/>
        </a:p>
      </dgm:t>
    </dgm:pt>
    <dgm:pt modelId="{24D72505-8E6C-4062-B8C1-A894DB7CF79C}" type="sibTrans" cxnId="{450E69E7-335B-463C-93D6-344054DE9510}">
      <dgm:prSet/>
      <dgm:spPr/>
      <dgm:t>
        <a:bodyPr/>
        <a:lstStyle/>
        <a:p>
          <a:endParaRPr lang="fr-FR"/>
        </a:p>
      </dgm:t>
    </dgm:pt>
    <dgm:pt modelId="{15791437-82F8-4CCF-BF11-572E0D76AD3E}">
      <dgm:prSet phldrT="[Texte]"/>
      <dgm:spPr/>
      <dgm:t>
        <a:bodyPr/>
        <a:lstStyle/>
        <a:p>
          <a:endParaRPr lang="fr-FR" b="1" u="sng" dirty="0"/>
        </a:p>
      </dgm:t>
    </dgm:pt>
    <dgm:pt modelId="{5F45E1FF-EEDF-4E41-B04B-145EB62DF4DC}" type="parTrans" cxnId="{34DC2AC6-8033-4AE8-BB42-656C994047C6}">
      <dgm:prSet/>
      <dgm:spPr/>
      <dgm:t>
        <a:bodyPr/>
        <a:lstStyle/>
        <a:p>
          <a:endParaRPr lang="fr-FR"/>
        </a:p>
      </dgm:t>
    </dgm:pt>
    <dgm:pt modelId="{B0D8C654-442A-4058-9823-A3840C5A3310}" type="sibTrans" cxnId="{34DC2AC6-8033-4AE8-BB42-656C994047C6}">
      <dgm:prSet/>
      <dgm:spPr/>
      <dgm:t>
        <a:bodyPr/>
        <a:lstStyle/>
        <a:p>
          <a:endParaRPr lang="fr-FR"/>
        </a:p>
      </dgm:t>
    </dgm:pt>
    <dgm:pt modelId="{FA99CB46-7CE9-4D2C-BC36-89C92EC7A51B}">
      <dgm:prSet phldrT="[Texte]"/>
      <dgm:spPr/>
      <dgm:t>
        <a:bodyPr/>
        <a:lstStyle/>
        <a:p>
          <a:r>
            <a:rPr lang="fr-FR" dirty="0"/>
            <a:t>*Impôt sur les sociétés (IS);</a:t>
          </a:r>
        </a:p>
      </dgm:t>
    </dgm:pt>
    <dgm:pt modelId="{65BB305C-875B-486A-8ACD-8C08B9BFE836}" type="parTrans" cxnId="{B4F02DD8-4A16-4C4F-9EC4-F879B3A09A8C}">
      <dgm:prSet/>
      <dgm:spPr/>
      <dgm:t>
        <a:bodyPr/>
        <a:lstStyle/>
        <a:p>
          <a:endParaRPr lang="fr-FR"/>
        </a:p>
      </dgm:t>
    </dgm:pt>
    <dgm:pt modelId="{B8298B9E-6CCB-4352-8024-3EEB16A2C90E}" type="sibTrans" cxnId="{B4F02DD8-4A16-4C4F-9EC4-F879B3A09A8C}">
      <dgm:prSet/>
      <dgm:spPr/>
      <dgm:t>
        <a:bodyPr/>
        <a:lstStyle/>
        <a:p>
          <a:endParaRPr lang="fr-FR"/>
        </a:p>
      </dgm:t>
    </dgm:pt>
    <dgm:pt modelId="{9BD95DFF-65C5-40E9-9C7B-566DA35C8190}">
      <dgm:prSet phldrT="[Texte]"/>
      <dgm:spPr/>
      <dgm:t>
        <a:bodyPr/>
        <a:lstStyle/>
        <a:p>
          <a:r>
            <a:rPr lang="fr-FR" dirty="0"/>
            <a:t>Taxe sur les contrats d’assurance et Dotations du budget général de l’Etat au profit des régions.</a:t>
          </a:r>
        </a:p>
      </dgm:t>
    </dgm:pt>
    <dgm:pt modelId="{210816EE-A8F2-4CF4-8420-81CFE903C276}" type="parTrans" cxnId="{D8B9AEA0-A690-4CCE-AC6D-31D868258D9D}">
      <dgm:prSet/>
      <dgm:spPr/>
      <dgm:t>
        <a:bodyPr/>
        <a:lstStyle/>
        <a:p>
          <a:endParaRPr lang="fr-FR"/>
        </a:p>
      </dgm:t>
    </dgm:pt>
    <dgm:pt modelId="{50DAC056-8EF5-4937-979C-567D3C871A88}" type="sibTrans" cxnId="{D8B9AEA0-A690-4CCE-AC6D-31D868258D9D}">
      <dgm:prSet/>
      <dgm:spPr/>
      <dgm:t>
        <a:bodyPr/>
        <a:lstStyle/>
        <a:p>
          <a:endParaRPr lang="fr-FR"/>
        </a:p>
      </dgm:t>
    </dgm:pt>
    <dgm:pt modelId="{E0FB08CD-631A-42C3-A36D-9DC3544F2C4C}">
      <dgm:prSet phldrT="[Texte]"/>
      <dgm:spPr/>
      <dgm:t>
        <a:bodyPr/>
        <a:lstStyle/>
        <a:p>
          <a:r>
            <a:rPr lang="fr-FR" dirty="0"/>
            <a:t>*Dotations complémentaires (équilibre des budgets);</a:t>
          </a:r>
        </a:p>
      </dgm:t>
    </dgm:pt>
    <dgm:pt modelId="{3CBE4181-CE70-4F80-A7EC-5F80D7B8F9E4}" type="parTrans" cxnId="{E25532F7-904B-4C5A-B980-5A9723A23040}">
      <dgm:prSet/>
      <dgm:spPr/>
      <dgm:t>
        <a:bodyPr/>
        <a:lstStyle/>
        <a:p>
          <a:endParaRPr lang="fr-FR"/>
        </a:p>
      </dgm:t>
    </dgm:pt>
    <dgm:pt modelId="{802B7E7F-564A-4FE0-A802-DC314DE04D49}" type="sibTrans" cxnId="{E25532F7-904B-4C5A-B980-5A9723A23040}">
      <dgm:prSet/>
      <dgm:spPr/>
      <dgm:t>
        <a:bodyPr/>
        <a:lstStyle/>
        <a:p>
          <a:endParaRPr lang="fr-FR"/>
        </a:p>
      </dgm:t>
    </dgm:pt>
    <dgm:pt modelId="{B8B9A268-1C93-4A9A-9DC8-BA41767297E9}">
      <dgm:prSet phldrT="[Texte]"/>
      <dgm:spPr/>
      <dgm:t>
        <a:bodyPr/>
        <a:lstStyle/>
        <a:p>
          <a:r>
            <a:rPr lang="fr-FR" dirty="0"/>
            <a:t>*Dotation de soutien au fonctionnement;</a:t>
          </a:r>
        </a:p>
      </dgm:t>
    </dgm:pt>
    <dgm:pt modelId="{A0677A2C-4158-4AB1-A3DB-AFF7C7F713E2}" type="parTrans" cxnId="{8F4A326A-83AC-48AA-9B38-D63E9774CEF8}">
      <dgm:prSet/>
      <dgm:spPr/>
      <dgm:t>
        <a:bodyPr/>
        <a:lstStyle/>
        <a:p>
          <a:endParaRPr lang="fr-FR"/>
        </a:p>
      </dgm:t>
    </dgm:pt>
    <dgm:pt modelId="{E2480818-3A36-42AD-84E4-08CB40D5C08C}" type="sibTrans" cxnId="{8F4A326A-83AC-48AA-9B38-D63E9774CEF8}">
      <dgm:prSet/>
      <dgm:spPr/>
      <dgm:t>
        <a:bodyPr/>
        <a:lstStyle/>
        <a:p>
          <a:endParaRPr lang="fr-FR"/>
        </a:p>
      </dgm:t>
    </dgm:pt>
    <dgm:pt modelId="{9746ED45-C2E3-4ADE-AA95-254066BFB563}">
      <dgm:prSet phldrT="[Texte]"/>
      <dgm:spPr/>
      <dgm:t>
        <a:bodyPr/>
        <a:lstStyle/>
        <a:p>
          <a:r>
            <a:rPr lang="fr-FR" dirty="0"/>
            <a:t>*Dotation de soutien à l’équipement.</a:t>
          </a:r>
        </a:p>
      </dgm:t>
    </dgm:pt>
    <dgm:pt modelId="{0A590E10-D0DF-48C0-85C1-5589CAFECDA6}" type="parTrans" cxnId="{85980660-B05B-4F12-A920-182FD8E9FA08}">
      <dgm:prSet/>
      <dgm:spPr/>
      <dgm:t>
        <a:bodyPr/>
        <a:lstStyle/>
        <a:p>
          <a:endParaRPr lang="fr-FR"/>
        </a:p>
      </dgm:t>
    </dgm:pt>
    <dgm:pt modelId="{CC9AEAF9-3832-4D75-BE0C-0DEEF055AF74}" type="sibTrans" cxnId="{85980660-B05B-4F12-A920-182FD8E9FA08}">
      <dgm:prSet/>
      <dgm:spPr/>
      <dgm:t>
        <a:bodyPr/>
        <a:lstStyle/>
        <a:p>
          <a:endParaRPr lang="fr-FR"/>
        </a:p>
      </dgm:t>
    </dgm:pt>
    <dgm:pt modelId="{BD677061-D1B2-453D-8055-99EC3348DB0E}">
      <dgm:prSet phldrT="[Texte]"/>
      <dgm:spPr/>
      <dgm:t>
        <a:bodyPr/>
        <a:lstStyle/>
        <a:p>
          <a:r>
            <a:rPr lang="fr-FR" dirty="0"/>
            <a:t>*Impôt sur le revenu (IR);</a:t>
          </a:r>
        </a:p>
      </dgm:t>
    </dgm:pt>
    <dgm:pt modelId="{7EE0BE94-13A8-4E78-9D2C-B0BC03579B57}" type="parTrans" cxnId="{5E1161B6-D9B7-441E-9EC5-6323422A4CFD}">
      <dgm:prSet/>
      <dgm:spPr/>
      <dgm:t>
        <a:bodyPr/>
        <a:lstStyle/>
        <a:p>
          <a:endParaRPr lang="fr-FR"/>
        </a:p>
      </dgm:t>
    </dgm:pt>
    <dgm:pt modelId="{58B8D7B7-AA1A-4FE8-A938-0A8747B1ED09}" type="sibTrans" cxnId="{5E1161B6-D9B7-441E-9EC5-6323422A4CFD}">
      <dgm:prSet/>
      <dgm:spPr/>
      <dgm:t>
        <a:bodyPr/>
        <a:lstStyle/>
        <a:p>
          <a:endParaRPr lang="fr-FR"/>
        </a:p>
      </dgm:t>
    </dgm:pt>
    <dgm:pt modelId="{2006F0CE-DBC8-45F6-9085-C3406A9D0262}">
      <dgm:prSet phldrT="[Texte]"/>
      <dgm:spPr/>
      <dgm:t>
        <a:bodyPr/>
        <a:lstStyle/>
        <a:p>
          <a:r>
            <a:rPr lang="fr-FR" dirty="0"/>
            <a:t>*Taxe sur la valeur ajoutée (TVA);</a:t>
          </a:r>
        </a:p>
      </dgm:t>
    </dgm:pt>
    <dgm:pt modelId="{1A08A721-2B1F-46F8-A039-E365A2725DA0}" type="parTrans" cxnId="{511B9996-ECEF-49CA-B1F8-C2060295569F}">
      <dgm:prSet/>
      <dgm:spPr/>
      <dgm:t>
        <a:bodyPr/>
        <a:lstStyle/>
        <a:p>
          <a:endParaRPr lang="fr-FR"/>
        </a:p>
      </dgm:t>
    </dgm:pt>
    <dgm:pt modelId="{B9FD8319-F666-4AE3-9A7E-783C3E4A03A9}" type="sibTrans" cxnId="{511B9996-ECEF-49CA-B1F8-C2060295569F}">
      <dgm:prSet/>
      <dgm:spPr/>
      <dgm:t>
        <a:bodyPr/>
        <a:lstStyle/>
        <a:p>
          <a:endParaRPr lang="fr-FR"/>
        </a:p>
      </dgm:t>
    </dgm:pt>
    <dgm:pt modelId="{D11FE87E-D1F5-4A5E-8151-34A56DFCDF31}" type="pres">
      <dgm:prSet presAssocID="{B51E59D0-7C15-4EA8-824F-F9A2916B3E42}" presName="linear" presStyleCnt="0">
        <dgm:presLayoutVars>
          <dgm:dir/>
          <dgm:animLvl val="lvl"/>
          <dgm:resizeHandles val="exact"/>
        </dgm:presLayoutVars>
      </dgm:prSet>
      <dgm:spPr/>
    </dgm:pt>
    <dgm:pt modelId="{9110116E-7F9C-44A5-9819-4C85B514409C}" type="pres">
      <dgm:prSet presAssocID="{33410170-8483-4637-988B-F9AE40DD063A}" presName="parentLin" presStyleCnt="0"/>
      <dgm:spPr/>
    </dgm:pt>
    <dgm:pt modelId="{891BA0AC-6FF4-4D9E-A4CE-E28A4E0E8BCB}" type="pres">
      <dgm:prSet presAssocID="{33410170-8483-4637-988B-F9AE40DD063A}" presName="parentLeftMargin" presStyleLbl="node1" presStyleIdx="0" presStyleCnt="3"/>
      <dgm:spPr/>
    </dgm:pt>
    <dgm:pt modelId="{D6598F23-D728-4A59-9D78-5A1D0ED4F77F}" type="pres">
      <dgm:prSet presAssocID="{33410170-8483-4637-988B-F9AE40DD063A}" presName="parentText" presStyleLbl="node1" presStyleIdx="0" presStyleCnt="3">
        <dgm:presLayoutVars>
          <dgm:chMax val="0"/>
          <dgm:bulletEnabled val="1"/>
        </dgm:presLayoutVars>
      </dgm:prSet>
      <dgm:spPr/>
    </dgm:pt>
    <dgm:pt modelId="{586740E9-FBE3-4021-8825-E2A894630A69}" type="pres">
      <dgm:prSet presAssocID="{33410170-8483-4637-988B-F9AE40DD063A}" presName="negativeSpace" presStyleCnt="0"/>
      <dgm:spPr/>
    </dgm:pt>
    <dgm:pt modelId="{26928B76-08F4-4F5A-85CB-F9E6180CDC6A}" type="pres">
      <dgm:prSet presAssocID="{33410170-8483-4637-988B-F9AE40DD063A}" presName="childText" presStyleLbl="conFgAcc1" presStyleIdx="0" presStyleCnt="3">
        <dgm:presLayoutVars>
          <dgm:bulletEnabled val="1"/>
        </dgm:presLayoutVars>
      </dgm:prSet>
      <dgm:spPr/>
    </dgm:pt>
    <dgm:pt modelId="{DF44405D-AC80-4F4E-A09C-120F931BD9D4}" type="pres">
      <dgm:prSet presAssocID="{DEBABAD4-B0B1-4A9D-8613-E837C1633A1A}" presName="spaceBetweenRectangles" presStyleCnt="0"/>
      <dgm:spPr/>
    </dgm:pt>
    <dgm:pt modelId="{99AB18A8-B77D-4417-B73A-B6D34C5DA1B7}" type="pres">
      <dgm:prSet presAssocID="{C4C00F51-14A6-4174-8461-ED2F86B814BA}" presName="parentLin" presStyleCnt="0"/>
      <dgm:spPr/>
    </dgm:pt>
    <dgm:pt modelId="{78402375-3AA7-431E-8591-F3F949F2F8FB}" type="pres">
      <dgm:prSet presAssocID="{C4C00F51-14A6-4174-8461-ED2F86B814BA}" presName="parentLeftMargin" presStyleLbl="node1" presStyleIdx="0" presStyleCnt="3"/>
      <dgm:spPr/>
    </dgm:pt>
    <dgm:pt modelId="{91AF7D60-85F9-4215-ACD7-825263FA5341}" type="pres">
      <dgm:prSet presAssocID="{C4C00F51-14A6-4174-8461-ED2F86B814BA}" presName="parentText" presStyleLbl="node1" presStyleIdx="1" presStyleCnt="3">
        <dgm:presLayoutVars>
          <dgm:chMax val="0"/>
          <dgm:bulletEnabled val="1"/>
        </dgm:presLayoutVars>
      </dgm:prSet>
      <dgm:spPr/>
    </dgm:pt>
    <dgm:pt modelId="{2F7CF82C-8999-4606-993E-E9B0751EE840}" type="pres">
      <dgm:prSet presAssocID="{C4C00F51-14A6-4174-8461-ED2F86B814BA}" presName="negativeSpace" presStyleCnt="0"/>
      <dgm:spPr/>
    </dgm:pt>
    <dgm:pt modelId="{51550360-CF35-476D-82E8-CB3C4DCF6974}" type="pres">
      <dgm:prSet presAssocID="{C4C00F51-14A6-4174-8461-ED2F86B814BA}" presName="childText" presStyleLbl="conFgAcc1" presStyleIdx="1" presStyleCnt="3">
        <dgm:presLayoutVars>
          <dgm:bulletEnabled val="1"/>
        </dgm:presLayoutVars>
      </dgm:prSet>
      <dgm:spPr/>
    </dgm:pt>
    <dgm:pt modelId="{292477FD-7432-4FF3-9BEC-661D9B8796FF}" type="pres">
      <dgm:prSet presAssocID="{AE220204-0575-436F-8963-B8381B5143CF}" presName="spaceBetweenRectangles" presStyleCnt="0"/>
      <dgm:spPr/>
    </dgm:pt>
    <dgm:pt modelId="{060B0DA3-34A3-4524-BA0A-A99D7371AAB7}" type="pres">
      <dgm:prSet presAssocID="{831AC737-6FA5-4EED-B4AD-F69DE56A1070}" presName="parentLin" presStyleCnt="0"/>
      <dgm:spPr/>
    </dgm:pt>
    <dgm:pt modelId="{8059D4B3-D2D1-4247-85D0-A93E89B73959}" type="pres">
      <dgm:prSet presAssocID="{831AC737-6FA5-4EED-B4AD-F69DE56A1070}" presName="parentLeftMargin" presStyleLbl="node1" presStyleIdx="1" presStyleCnt="3"/>
      <dgm:spPr/>
    </dgm:pt>
    <dgm:pt modelId="{A4CDB08D-2343-4428-AD62-064EC9F13F39}" type="pres">
      <dgm:prSet presAssocID="{831AC737-6FA5-4EED-B4AD-F69DE56A1070}" presName="parentText" presStyleLbl="node1" presStyleIdx="2" presStyleCnt="3">
        <dgm:presLayoutVars>
          <dgm:chMax val="0"/>
          <dgm:bulletEnabled val="1"/>
        </dgm:presLayoutVars>
      </dgm:prSet>
      <dgm:spPr/>
    </dgm:pt>
    <dgm:pt modelId="{76B75FA7-8F6C-40F1-914A-765EAD814475}" type="pres">
      <dgm:prSet presAssocID="{831AC737-6FA5-4EED-B4AD-F69DE56A1070}" presName="negativeSpace" presStyleCnt="0"/>
      <dgm:spPr/>
    </dgm:pt>
    <dgm:pt modelId="{0A6DAF7C-F14E-4880-9D69-701D4F1FB4E2}" type="pres">
      <dgm:prSet presAssocID="{831AC737-6FA5-4EED-B4AD-F69DE56A1070}" presName="childText" presStyleLbl="conFgAcc1" presStyleIdx="2" presStyleCnt="3">
        <dgm:presLayoutVars>
          <dgm:bulletEnabled val="1"/>
        </dgm:presLayoutVars>
      </dgm:prSet>
      <dgm:spPr/>
    </dgm:pt>
  </dgm:ptLst>
  <dgm:cxnLst>
    <dgm:cxn modelId="{3419FA07-2D91-4475-8BE2-9083E896DA8B}" type="presOf" srcId="{41723725-49AC-4133-84B4-B5FB3A24B69F}" destId="{26928B76-08F4-4F5A-85CB-F9E6180CDC6A}" srcOrd="0" destOrd="1" presId="urn:microsoft.com/office/officeart/2005/8/layout/list1"/>
    <dgm:cxn modelId="{9585D61F-1BFF-4E12-8C2F-1A689C44AF16}" type="presOf" srcId="{B8B9A268-1C93-4A9A-9DC8-BA41767297E9}" destId="{0A6DAF7C-F14E-4880-9D69-701D4F1FB4E2}" srcOrd="0" destOrd="8" presId="urn:microsoft.com/office/officeart/2005/8/layout/list1"/>
    <dgm:cxn modelId="{BAAE4F33-E8DF-495C-8E61-81F6950B62D6}" srcId="{831AC737-6FA5-4EED-B4AD-F69DE56A1070}" destId="{014152B6-45ED-4EA0-8D3F-603698B7860D}" srcOrd="0" destOrd="0" parTransId="{24894BCE-437F-4FD9-8576-55AEC055D36F}" sibTransId="{0A8D92D5-A0F6-4F00-B1C0-2CE77690C2EB}"/>
    <dgm:cxn modelId="{9710125B-DE3A-4AF1-849B-5421483448CC}" type="presOf" srcId="{014152B6-45ED-4EA0-8D3F-603698B7860D}" destId="{0A6DAF7C-F14E-4880-9D69-701D4F1FB4E2}" srcOrd="0" destOrd="0" presId="urn:microsoft.com/office/officeart/2005/8/layout/list1"/>
    <dgm:cxn modelId="{85980660-B05B-4F12-A920-182FD8E9FA08}" srcId="{831AC737-6FA5-4EED-B4AD-F69DE56A1070}" destId="{9746ED45-C2E3-4ADE-AA95-254066BFB563}" srcOrd="9" destOrd="0" parTransId="{0A590E10-D0DF-48C0-85C1-5589CAFECDA6}" sibTransId="{CC9AEAF9-3832-4D75-BE0C-0DEEF055AF74}"/>
    <dgm:cxn modelId="{0B6AC360-9B15-4187-AC18-FCEB645D93A4}" type="presOf" srcId="{FA99CB46-7CE9-4D2C-BC36-89C92EC7A51B}" destId="{0A6DAF7C-F14E-4880-9D69-701D4F1FB4E2}" srcOrd="0" destOrd="3" presId="urn:microsoft.com/office/officeart/2005/8/layout/list1"/>
    <dgm:cxn modelId="{0CF1CC45-A491-4B1E-97F0-99E77F898B30}" type="presOf" srcId="{BD677061-D1B2-453D-8055-99EC3348DB0E}" destId="{0A6DAF7C-F14E-4880-9D69-701D4F1FB4E2}" srcOrd="0" destOrd="2" presId="urn:microsoft.com/office/officeart/2005/8/layout/list1"/>
    <dgm:cxn modelId="{0A1DB268-C9FA-4273-B7FB-E464BADD61C3}" type="presOf" srcId="{AE588C8C-0710-4F44-9E9A-D68EECFC4793}" destId="{51550360-CF35-476D-82E8-CB3C4DCF6974}" srcOrd="0" destOrd="0" presId="urn:microsoft.com/office/officeart/2005/8/layout/list1"/>
    <dgm:cxn modelId="{DCC0B269-F8B7-44DA-91A1-067A2F2957E0}" type="presOf" srcId="{15791437-82F8-4CCF-BF11-572E0D76AD3E}" destId="{0A6DAF7C-F14E-4880-9D69-701D4F1FB4E2}" srcOrd="0" destOrd="5" presId="urn:microsoft.com/office/officeart/2005/8/layout/list1"/>
    <dgm:cxn modelId="{8F4A326A-83AC-48AA-9B38-D63E9774CEF8}" srcId="{831AC737-6FA5-4EED-B4AD-F69DE56A1070}" destId="{B8B9A268-1C93-4A9A-9DC8-BA41767297E9}" srcOrd="8" destOrd="0" parTransId="{A0677A2C-4158-4AB1-A3DB-AFF7C7F713E2}" sibTransId="{E2480818-3A36-42AD-84E4-08CB40D5C08C}"/>
    <dgm:cxn modelId="{C8AF0970-BCF9-44F5-B36E-8FE159C89D85}" type="presOf" srcId="{E0FB08CD-631A-42C3-A36D-9DC3544F2C4C}" destId="{0A6DAF7C-F14E-4880-9D69-701D4F1FB4E2}" srcOrd="0" destOrd="7" presId="urn:microsoft.com/office/officeart/2005/8/layout/list1"/>
    <dgm:cxn modelId="{0A4CC37B-A966-4E33-8852-CAE5BC7456A4}" type="presOf" srcId="{657DE01F-700D-407F-8975-9AF83BD9053B}" destId="{0A6DAF7C-F14E-4880-9D69-701D4F1FB4E2}" srcOrd="0" destOrd="6" presId="urn:microsoft.com/office/officeart/2005/8/layout/list1"/>
    <dgm:cxn modelId="{80B37980-165F-41AD-B83F-EC293D816D77}" type="presOf" srcId="{B51E59D0-7C15-4EA8-824F-F9A2916B3E42}" destId="{D11FE87E-D1F5-4A5E-8151-34A56DFCDF31}" srcOrd="0" destOrd="0" presId="urn:microsoft.com/office/officeart/2005/8/layout/list1"/>
    <dgm:cxn modelId="{2760E092-5F12-4427-8F92-17785C3800E2}" srcId="{B51E59D0-7C15-4EA8-824F-F9A2916B3E42}" destId="{C4C00F51-14A6-4174-8461-ED2F86B814BA}" srcOrd="1" destOrd="0" parTransId="{1944B864-8D6E-4D04-B1DE-26352D4E451F}" sibTransId="{AE220204-0575-436F-8963-B8381B5143CF}"/>
    <dgm:cxn modelId="{511B9996-ECEF-49CA-B1F8-C2060295569F}" srcId="{831AC737-6FA5-4EED-B4AD-F69DE56A1070}" destId="{2006F0CE-DBC8-45F6-9085-C3406A9D0262}" srcOrd="1" destOrd="0" parTransId="{1A08A721-2B1F-46F8-A039-E365A2725DA0}" sibTransId="{B9FD8319-F666-4AE3-9A7E-783C3E4A03A9}"/>
    <dgm:cxn modelId="{17FD0E9D-D6EC-412C-8542-68D9BE06516E}" type="presOf" srcId="{C4C00F51-14A6-4174-8461-ED2F86B814BA}" destId="{91AF7D60-85F9-4215-ACD7-825263FA5341}" srcOrd="1" destOrd="0" presId="urn:microsoft.com/office/officeart/2005/8/layout/list1"/>
    <dgm:cxn modelId="{6BADA09E-F83C-4264-8FCF-22192FFA9C97}" type="presOf" srcId="{C4C00F51-14A6-4174-8461-ED2F86B814BA}" destId="{78402375-3AA7-431E-8591-F3F949F2F8FB}" srcOrd="0" destOrd="0" presId="urn:microsoft.com/office/officeart/2005/8/layout/list1"/>
    <dgm:cxn modelId="{D8B9AEA0-A690-4CCE-AC6D-31D868258D9D}" srcId="{831AC737-6FA5-4EED-B4AD-F69DE56A1070}" destId="{9BD95DFF-65C5-40E9-9C7B-566DA35C8190}" srcOrd="4" destOrd="0" parTransId="{210816EE-A8F2-4CF4-8420-81CFE903C276}" sibTransId="{50DAC056-8EF5-4937-979C-567D3C871A88}"/>
    <dgm:cxn modelId="{D0687EA1-8E6B-4E1C-8A53-0D50E55871B2}" srcId="{33410170-8483-4637-988B-F9AE40DD063A}" destId="{41723725-49AC-4133-84B4-B5FB3A24B69F}" srcOrd="1" destOrd="0" parTransId="{C0F273D7-9DDC-4902-8513-645A36261950}" sibTransId="{DA1B3DB1-F0AA-4103-8CEA-EBAB0F749F35}"/>
    <dgm:cxn modelId="{C7EAC5B4-A31C-4C2A-A022-3CF79BA99728}" srcId="{B51E59D0-7C15-4EA8-824F-F9A2916B3E42}" destId="{33410170-8483-4637-988B-F9AE40DD063A}" srcOrd="0" destOrd="0" parTransId="{1743EF1B-B425-4D26-A166-27A6C369A47E}" sibTransId="{DEBABAD4-B0B1-4A9D-8613-E837C1633A1A}"/>
    <dgm:cxn modelId="{AB017BB5-1F15-485C-B6F9-2BAC7D676ACE}" type="presOf" srcId="{33410170-8483-4637-988B-F9AE40DD063A}" destId="{891BA0AC-6FF4-4D9E-A4CE-E28A4E0E8BCB}" srcOrd="0" destOrd="0" presId="urn:microsoft.com/office/officeart/2005/8/layout/list1"/>
    <dgm:cxn modelId="{5E1161B6-D9B7-441E-9EC5-6323422A4CFD}" srcId="{831AC737-6FA5-4EED-B4AD-F69DE56A1070}" destId="{BD677061-D1B2-453D-8055-99EC3348DB0E}" srcOrd="2" destOrd="0" parTransId="{7EE0BE94-13A8-4E78-9D2C-B0BC03579B57}" sibTransId="{58B8D7B7-AA1A-4FE8-A938-0A8747B1ED09}"/>
    <dgm:cxn modelId="{554B5CB7-B42C-4998-88A4-E67F73DB3058}" type="presOf" srcId="{33410170-8483-4637-988B-F9AE40DD063A}" destId="{D6598F23-D728-4A59-9D78-5A1D0ED4F77F}" srcOrd="1" destOrd="0" presId="urn:microsoft.com/office/officeart/2005/8/layout/list1"/>
    <dgm:cxn modelId="{8F087DB9-919E-422A-A7C6-2F7BEA63D00E}" type="presOf" srcId="{831AC737-6FA5-4EED-B4AD-F69DE56A1070}" destId="{A4CDB08D-2343-4428-AD62-064EC9F13F39}" srcOrd="1" destOrd="0" presId="urn:microsoft.com/office/officeart/2005/8/layout/list1"/>
    <dgm:cxn modelId="{34DC2AC6-8033-4AE8-BB42-656C994047C6}" srcId="{831AC737-6FA5-4EED-B4AD-F69DE56A1070}" destId="{15791437-82F8-4CCF-BF11-572E0D76AD3E}" srcOrd="5" destOrd="0" parTransId="{5F45E1FF-EEDF-4E41-B04B-145EB62DF4DC}" sibTransId="{B0D8C654-442A-4058-9823-A3840C5A3310}"/>
    <dgm:cxn modelId="{079F45C8-38F6-49D3-90A3-BF3E7293EF6C}" type="presOf" srcId="{9746ED45-C2E3-4ADE-AA95-254066BFB563}" destId="{0A6DAF7C-F14E-4880-9D69-701D4F1FB4E2}" srcOrd="0" destOrd="9" presId="urn:microsoft.com/office/officeart/2005/8/layout/list1"/>
    <dgm:cxn modelId="{E9AA6FC8-CF2B-42E3-8DE7-8D74FFCEFE6C}" srcId="{C4C00F51-14A6-4174-8461-ED2F86B814BA}" destId="{AE588C8C-0710-4F44-9E9A-D68EECFC4793}" srcOrd="0" destOrd="0" parTransId="{2BA3CD80-8DA3-4AEB-BEDF-939B7E6A2FFB}" sibTransId="{23997A99-C940-40E8-8646-E139E3F3D30B}"/>
    <dgm:cxn modelId="{588534C9-733E-4D79-AE9F-5B315458C35C}" srcId="{33410170-8483-4637-988B-F9AE40DD063A}" destId="{070FD541-094F-462E-A629-4A6E2BDD995E}" srcOrd="0" destOrd="0" parTransId="{92F816A6-2817-49D5-9E09-425B56302504}" sibTransId="{FD6B8458-83C3-49B2-A066-512A636CA8F0}"/>
    <dgm:cxn modelId="{B4F02DD8-4A16-4C4F-9EC4-F879B3A09A8C}" srcId="{831AC737-6FA5-4EED-B4AD-F69DE56A1070}" destId="{FA99CB46-7CE9-4D2C-BC36-89C92EC7A51B}" srcOrd="3" destOrd="0" parTransId="{65BB305C-875B-486A-8ACD-8C08B9BFE836}" sibTransId="{B8298B9E-6CCB-4352-8024-3EEB16A2C90E}"/>
    <dgm:cxn modelId="{C32FAFD9-4B48-4BF9-82D7-E51387E8B262}" type="presOf" srcId="{831AC737-6FA5-4EED-B4AD-F69DE56A1070}" destId="{8059D4B3-D2D1-4247-85D0-A93E89B73959}" srcOrd="0" destOrd="0" presId="urn:microsoft.com/office/officeart/2005/8/layout/list1"/>
    <dgm:cxn modelId="{51EF9CDD-20E0-4AB7-A39C-36F8C88A7F0B}" type="presOf" srcId="{9BD95DFF-65C5-40E9-9C7B-566DA35C8190}" destId="{0A6DAF7C-F14E-4880-9D69-701D4F1FB4E2}" srcOrd="0" destOrd="4" presId="urn:microsoft.com/office/officeart/2005/8/layout/list1"/>
    <dgm:cxn modelId="{450E69E7-335B-463C-93D6-344054DE9510}" srcId="{831AC737-6FA5-4EED-B4AD-F69DE56A1070}" destId="{657DE01F-700D-407F-8975-9AF83BD9053B}" srcOrd="6" destOrd="0" parTransId="{97D4041F-905F-4DB2-B6BA-D5F75569E68E}" sibTransId="{24D72505-8E6C-4062-B8C1-A894DB7CF79C}"/>
    <dgm:cxn modelId="{C7F06BF3-37C0-4FC9-AF22-B71F37C5317B}" type="presOf" srcId="{2006F0CE-DBC8-45F6-9085-C3406A9D0262}" destId="{0A6DAF7C-F14E-4880-9D69-701D4F1FB4E2}" srcOrd="0" destOrd="1" presId="urn:microsoft.com/office/officeart/2005/8/layout/list1"/>
    <dgm:cxn modelId="{93FBE1F6-2079-448D-82BC-D65D929FCB7B}" type="presOf" srcId="{070FD541-094F-462E-A629-4A6E2BDD995E}" destId="{26928B76-08F4-4F5A-85CB-F9E6180CDC6A}" srcOrd="0" destOrd="0" presId="urn:microsoft.com/office/officeart/2005/8/layout/list1"/>
    <dgm:cxn modelId="{E25532F7-904B-4C5A-B980-5A9723A23040}" srcId="{831AC737-6FA5-4EED-B4AD-F69DE56A1070}" destId="{E0FB08CD-631A-42C3-A36D-9DC3544F2C4C}" srcOrd="7" destOrd="0" parTransId="{3CBE4181-CE70-4F80-A7EC-5F80D7B8F9E4}" sibTransId="{802B7E7F-564A-4FE0-A802-DC314DE04D49}"/>
    <dgm:cxn modelId="{5D747BFB-EDF0-472E-ACAF-C76C7B8CE744}" srcId="{B51E59D0-7C15-4EA8-824F-F9A2916B3E42}" destId="{831AC737-6FA5-4EED-B4AD-F69DE56A1070}" srcOrd="2" destOrd="0" parTransId="{2EE2A6CC-EDE5-4DBD-9FDA-6EB43EEF7A06}" sibTransId="{D402C5D7-8987-4044-AB3E-B422A683ABD8}"/>
    <dgm:cxn modelId="{F676DF3F-1141-4D62-85F7-4D7005264C8B}" type="presParOf" srcId="{D11FE87E-D1F5-4A5E-8151-34A56DFCDF31}" destId="{9110116E-7F9C-44A5-9819-4C85B514409C}" srcOrd="0" destOrd="0" presId="urn:microsoft.com/office/officeart/2005/8/layout/list1"/>
    <dgm:cxn modelId="{61688FAC-95BF-4527-AD21-0B59689E778E}" type="presParOf" srcId="{9110116E-7F9C-44A5-9819-4C85B514409C}" destId="{891BA0AC-6FF4-4D9E-A4CE-E28A4E0E8BCB}" srcOrd="0" destOrd="0" presId="urn:microsoft.com/office/officeart/2005/8/layout/list1"/>
    <dgm:cxn modelId="{A7DC1FF9-B56A-46B5-A167-FED500DE9522}" type="presParOf" srcId="{9110116E-7F9C-44A5-9819-4C85B514409C}" destId="{D6598F23-D728-4A59-9D78-5A1D0ED4F77F}" srcOrd="1" destOrd="0" presId="urn:microsoft.com/office/officeart/2005/8/layout/list1"/>
    <dgm:cxn modelId="{B604B4B1-2F93-4204-98C8-02A34EBFC53F}" type="presParOf" srcId="{D11FE87E-D1F5-4A5E-8151-34A56DFCDF31}" destId="{586740E9-FBE3-4021-8825-E2A894630A69}" srcOrd="1" destOrd="0" presId="urn:microsoft.com/office/officeart/2005/8/layout/list1"/>
    <dgm:cxn modelId="{4A8B3B08-8862-4617-B20A-5F8E96054075}" type="presParOf" srcId="{D11FE87E-D1F5-4A5E-8151-34A56DFCDF31}" destId="{26928B76-08F4-4F5A-85CB-F9E6180CDC6A}" srcOrd="2" destOrd="0" presId="urn:microsoft.com/office/officeart/2005/8/layout/list1"/>
    <dgm:cxn modelId="{56B19359-1AB4-4EE7-ADF8-11BFE5A80D3E}" type="presParOf" srcId="{D11FE87E-D1F5-4A5E-8151-34A56DFCDF31}" destId="{DF44405D-AC80-4F4E-A09C-120F931BD9D4}" srcOrd="3" destOrd="0" presId="urn:microsoft.com/office/officeart/2005/8/layout/list1"/>
    <dgm:cxn modelId="{83B4754B-21C1-4A90-A5C8-E546947801A1}" type="presParOf" srcId="{D11FE87E-D1F5-4A5E-8151-34A56DFCDF31}" destId="{99AB18A8-B77D-4417-B73A-B6D34C5DA1B7}" srcOrd="4" destOrd="0" presId="urn:microsoft.com/office/officeart/2005/8/layout/list1"/>
    <dgm:cxn modelId="{5F4934D6-F1E0-44BE-8D83-BED735DA2ACC}" type="presParOf" srcId="{99AB18A8-B77D-4417-B73A-B6D34C5DA1B7}" destId="{78402375-3AA7-431E-8591-F3F949F2F8FB}" srcOrd="0" destOrd="0" presId="urn:microsoft.com/office/officeart/2005/8/layout/list1"/>
    <dgm:cxn modelId="{3461047B-B859-426A-AE03-8ECA32FFB338}" type="presParOf" srcId="{99AB18A8-B77D-4417-B73A-B6D34C5DA1B7}" destId="{91AF7D60-85F9-4215-ACD7-825263FA5341}" srcOrd="1" destOrd="0" presId="urn:microsoft.com/office/officeart/2005/8/layout/list1"/>
    <dgm:cxn modelId="{BF289D00-60F4-4E1A-A6F3-FB086C0FBAAE}" type="presParOf" srcId="{D11FE87E-D1F5-4A5E-8151-34A56DFCDF31}" destId="{2F7CF82C-8999-4606-993E-E9B0751EE840}" srcOrd="5" destOrd="0" presId="urn:microsoft.com/office/officeart/2005/8/layout/list1"/>
    <dgm:cxn modelId="{D4715178-2337-46BA-80E4-B635CA8FFB3B}" type="presParOf" srcId="{D11FE87E-D1F5-4A5E-8151-34A56DFCDF31}" destId="{51550360-CF35-476D-82E8-CB3C4DCF6974}" srcOrd="6" destOrd="0" presId="urn:microsoft.com/office/officeart/2005/8/layout/list1"/>
    <dgm:cxn modelId="{FC46018E-FCE0-46C7-ABAD-17AE574290EE}" type="presParOf" srcId="{D11FE87E-D1F5-4A5E-8151-34A56DFCDF31}" destId="{292477FD-7432-4FF3-9BEC-661D9B8796FF}" srcOrd="7" destOrd="0" presId="urn:microsoft.com/office/officeart/2005/8/layout/list1"/>
    <dgm:cxn modelId="{FB4A96B3-7F9B-463C-8E6E-544066140F43}" type="presParOf" srcId="{D11FE87E-D1F5-4A5E-8151-34A56DFCDF31}" destId="{060B0DA3-34A3-4524-BA0A-A99D7371AAB7}" srcOrd="8" destOrd="0" presId="urn:microsoft.com/office/officeart/2005/8/layout/list1"/>
    <dgm:cxn modelId="{421B7480-3C1A-4B12-A45A-C1241D50029D}" type="presParOf" srcId="{060B0DA3-34A3-4524-BA0A-A99D7371AAB7}" destId="{8059D4B3-D2D1-4247-85D0-A93E89B73959}" srcOrd="0" destOrd="0" presId="urn:microsoft.com/office/officeart/2005/8/layout/list1"/>
    <dgm:cxn modelId="{8503D1A7-911B-400C-8894-9369F784DA61}" type="presParOf" srcId="{060B0DA3-34A3-4524-BA0A-A99D7371AAB7}" destId="{A4CDB08D-2343-4428-AD62-064EC9F13F39}" srcOrd="1" destOrd="0" presId="urn:microsoft.com/office/officeart/2005/8/layout/list1"/>
    <dgm:cxn modelId="{5946B3AE-50E8-41A3-9CA5-3C56AA2C7D57}" type="presParOf" srcId="{D11FE87E-D1F5-4A5E-8151-34A56DFCDF31}" destId="{76B75FA7-8F6C-40F1-914A-765EAD814475}" srcOrd="9" destOrd="0" presId="urn:microsoft.com/office/officeart/2005/8/layout/list1"/>
    <dgm:cxn modelId="{22363AFB-9457-4DFC-A700-8EC37CB459FA}" type="presParOf" srcId="{D11FE87E-D1F5-4A5E-8151-34A56DFCDF31}" destId="{0A6DAF7C-F14E-4880-9D69-701D4F1FB4E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17509B-614B-4A73-A715-55B82A8474E5}"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fr-FR"/>
        </a:p>
      </dgm:t>
    </dgm:pt>
    <dgm:pt modelId="{85B14FCC-686F-47B3-A3B9-FA895B29EDA3}">
      <dgm:prSet phldrT="[Texte]" custT="1">
        <dgm:style>
          <a:lnRef idx="2">
            <a:schemeClr val="accent1"/>
          </a:lnRef>
          <a:fillRef idx="1">
            <a:schemeClr val="lt1"/>
          </a:fillRef>
          <a:effectRef idx="0">
            <a:schemeClr val="accent1"/>
          </a:effectRef>
          <a:fontRef idx="minor">
            <a:schemeClr val="dk1"/>
          </a:fontRef>
        </dgm:style>
      </dgm:prSet>
      <dgm:spPr/>
      <dgm:t>
        <a:bodyPr/>
        <a:lstStyle/>
        <a:p>
          <a:r>
            <a:rPr lang="fr-FR" sz="2000" dirty="0"/>
            <a:t>3 principales sources </a:t>
          </a:r>
        </a:p>
      </dgm:t>
    </dgm:pt>
    <dgm:pt modelId="{5405E053-B17F-4F7C-9207-4A278ED2E12E}" type="parTrans" cxnId="{28C3116F-8C05-4AF1-9FD7-A4350E0C25FD}">
      <dgm:prSet/>
      <dgm:spPr/>
      <dgm:t>
        <a:bodyPr/>
        <a:lstStyle/>
        <a:p>
          <a:endParaRPr lang="fr-FR"/>
        </a:p>
      </dgm:t>
    </dgm:pt>
    <dgm:pt modelId="{543921A5-0102-4568-B9C8-67A98490A8BA}" type="sibTrans" cxnId="{28C3116F-8C05-4AF1-9FD7-A4350E0C25FD}">
      <dgm:prSet/>
      <dgm:spPr/>
      <dgm:t>
        <a:bodyPr/>
        <a:lstStyle/>
        <a:p>
          <a:endParaRPr lang="fr-FR"/>
        </a:p>
      </dgm:t>
    </dgm:pt>
    <dgm:pt modelId="{5EAF2A7D-5914-42E3-9F6E-C70E8AE308D2}">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fr-FR" sz="1800" b="1" dirty="0"/>
            <a:t>Fiscalité propre</a:t>
          </a:r>
        </a:p>
      </dgm:t>
    </dgm:pt>
    <dgm:pt modelId="{3C905B0B-F56A-479E-9825-5C90E02D0042}" type="parTrans" cxnId="{9F6D1098-CFF8-4ADB-85E5-FC3F108E4ECA}">
      <dgm:prSet/>
      <dgm:spPr/>
      <dgm:t>
        <a:bodyPr/>
        <a:lstStyle/>
        <a:p>
          <a:endParaRPr lang="fr-FR"/>
        </a:p>
      </dgm:t>
    </dgm:pt>
    <dgm:pt modelId="{C6AF483F-58CD-47BE-BDB0-FC82A70DDD7F}" type="sibTrans" cxnId="{9F6D1098-CFF8-4ADB-85E5-FC3F108E4ECA}">
      <dgm:prSet/>
      <dgm:spPr/>
      <dgm:t>
        <a:bodyPr/>
        <a:lstStyle/>
        <a:p>
          <a:endParaRPr lang="fr-FR"/>
        </a:p>
      </dgm:t>
    </dgm:pt>
    <dgm:pt modelId="{FD600410-E1F5-45A2-9038-4E7928C3529E}">
      <dgm:prSet phldrT="[Texte]" custT="1">
        <dgm:style>
          <a:lnRef idx="1">
            <a:schemeClr val="dk1"/>
          </a:lnRef>
          <a:fillRef idx="2">
            <a:schemeClr val="dk1"/>
          </a:fillRef>
          <a:effectRef idx="1">
            <a:schemeClr val="dk1"/>
          </a:effectRef>
          <a:fontRef idx="minor">
            <a:schemeClr val="dk1"/>
          </a:fontRef>
        </dgm:style>
      </dgm:prSet>
      <dgm:spPr/>
      <dgm:t>
        <a:bodyPr/>
        <a:lstStyle/>
        <a:p>
          <a:r>
            <a:rPr lang="fr-FR" sz="1800" b="1" dirty="0"/>
            <a:t>Transferts de l’Etat</a:t>
          </a:r>
        </a:p>
      </dgm:t>
    </dgm:pt>
    <dgm:pt modelId="{209356E8-6FF9-47FC-97BE-845C282A1129}" type="parTrans" cxnId="{1EAEB1CA-7378-4E34-9967-BECEC99AE4F1}">
      <dgm:prSet/>
      <dgm:spPr/>
      <dgm:t>
        <a:bodyPr/>
        <a:lstStyle/>
        <a:p>
          <a:endParaRPr lang="fr-FR"/>
        </a:p>
      </dgm:t>
    </dgm:pt>
    <dgm:pt modelId="{E2E10086-A36A-4288-A24D-D134C0821A8C}" type="sibTrans" cxnId="{1EAEB1CA-7378-4E34-9967-BECEC99AE4F1}">
      <dgm:prSet/>
      <dgm:spPr/>
      <dgm:t>
        <a:bodyPr/>
        <a:lstStyle/>
        <a:p>
          <a:endParaRPr lang="fr-FR"/>
        </a:p>
      </dgm:t>
    </dgm:pt>
    <dgm:pt modelId="{DB5C75BC-5AA5-47E0-9F4D-2D4A6B6AC4A6}">
      <dgm:prSet phldrT="[Texte]" custT="1"/>
      <dgm:spPr/>
      <dgm:t>
        <a:bodyPr/>
        <a:lstStyle/>
        <a:p>
          <a:r>
            <a:rPr lang="fr-FR" sz="1800" b="1" dirty="0"/>
            <a:t>Ressources d’emprunt</a:t>
          </a:r>
        </a:p>
      </dgm:t>
    </dgm:pt>
    <dgm:pt modelId="{0C139314-EE7B-4A12-894D-95375AF28215}" type="parTrans" cxnId="{31C4EBD5-153E-4238-9931-23BE196C96B6}">
      <dgm:prSet/>
      <dgm:spPr/>
      <dgm:t>
        <a:bodyPr/>
        <a:lstStyle/>
        <a:p>
          <a:endParaRPr lang="fr-FR"/>
        </a:p>
      </dgm:t>
    </dgm:pt>
    <dgm:pt modelId="{6B27CAAA-F53E-4D7C-A561-65A237856D4D}" type="sibTrans" cxnId="{31C4EBD5-153E-4238-9931-23BE196C96B6}">
      <dgm:prSet/>
      <dgm:spPr/>
      <dgm:t>
        <a:bodyPr/>
        <a:lstStyle/>
        <a:p>
          <a:endParaRPr lang="fr-FR"/>
        </a:p>
      </dgm:t>
    </dgm:pt>
    <dgm:pt modelId="{EE24D440-FB22-48C7-8FC4-316EFC04648B}">
      <dgm:prSet custT="1">
        <dgm:style>
          <a:lnRef idx="2">
            <a:schemeClr val="dk1"/>
          </a:lnRef>
          <a:fillRef idx="1">
            <a:schemeClr val="lt1"/>
          </a:fillRef>
          <a:effectRef idx="0">
            <a:schemeClr val="dk1"/>
          </a:effectRef>
          <a:fontRef idx="minor">
            <a:schemeClr val="dk1"/>
          </a:fontRef>
        </dgm:style>
      </dgm:prSet>
      <dgm:spPr/>
      <dgm:t>
        <a:bodyPr/>
        <a:lstStyle/>
        <a:p>
          <a:r>
            <a:rPr lang="fr-FR" sz="1400" b="1" dirty="0"/>
            <a:t>Répartition sur le principe de solidarité entre CTs</a:t>
          </a:r>
        </a:p>
      </dgm:t>
    </dgm:pt>
    <dgm:pt modelId="{AFF1E789-921E-46C5-884C-D8AB8B01ABB5}" type="parTrans" cxnId="{8B4969AF-4FF6-4F4C-8A84-F00ADC9080C0}">
      <dgm:prSet/>
      <dgm:spPr/>
      <dgm:t>
        <a:bodyPr/>
        <a:lstStyle/>
        <a:p>
          <a:endParaRPr lang="fr-FR"/>
        </a:p>
      </dgm:t>
    </dgm:pt>
    <dgm:pt modelId="{13FE57C7-A458-4A76-9501-30A70A4AFEB4}" type="sibTrans" cxnId="{8B4969AF-4FF6-4F4C-8A84-F00ADC9080C0}">
      <dgm:prSet/>
      <dgm:spPr/>
      <dgm:t>
        <a:bodyPr/>
        <a:lstStyle/>
        <a:p>
          <a:endParaRPr lang="fr-FR"/>
        </a:p>
      </dgm:t>
    </dgm:pt>
    <dgm:pt modelId="{C2251C8F-0178-4BC5-A73B-0F2DF912427F}">
      <dgm:prSet custT="1">
        <dgm:style>
          <a:lnRef idx="2">
            <a:schemeClr val="dk1"/>
          </a:lnRef>
          <a:fillRef idx="1">
            <a:schemeClr val="lt1"/>
          </a:fillRef>
          <a:effectRef idx="0">
            <a:schemeClr val="dk1"/>
          </a:effectRef>
          <a:fontRef idx="minor">
            <a:schemeClr val="dk1"/>
          </a:fontRef>
        </dgm:style>
      </dgm:prSet>
      <dgm:spPr/>
      <dgm:t>
        <a:bodyPr/>
        <a:lstStyle/>
        <a:p>
          <a:r>
            <a:rPr lang="fr-FR" sz="1400" b="1" dirty="0"/>
            <a:t>*FEC</a:t>
          </a:r>
        </a:p>
        <a:p>
          <a:r>
            <a:rPr lang="fr-FR" sz="1400" b="1" dirty="0"/>
            <a:t>*Autres bailleurs de fonds</a:t>
          </a:r>
        </a:p>
      </dgm:t>
    </dgm:pt>
    <dgm:pt modelId="{E7F7168C-956F-4F0A-9714-FF8AE8903E57}" type="parTrans" cxnId="{BEEB07AB-B996-4B08-80A2-75CC79339544}">
      <dgm:prSet/>
      <dgm:spPr/>
      <dgm:t>
        <a:bodyPr/>
        <a:lstStyle/>
        <a:p>
          <a:endParaRPr lang="fr-FR"/>
        </a:p>
      </dgm:t>
    </dgm:pt>
    <dgm:pt modelId="{9E7E1326-D869-43E6-9FFE-244FF0BAFA30}" type="sibTrans" cxnId="{BEEB07AB-B996-4B08-80A2-75CC79339544}">
      <dgm:prSet/>
      <dgm:spPr/>
      <dgm:t>
        <a:bodyPr/>
        <a:lstStyle/>
        <a:p>
          <a:endParaRPr lang="fr-FR"/>
        </a:p>
      </dgm:t>
    </dgm:pt>
    <dgm:pt modelId="{FA5B3328-E2EC-4F24-BB76-64EA1281E691}">
      <dgm:prSet custT="1">
        <dgm:style>
          <a:lnRef idx="2">
            <a:schemeClr val="dk1"/>
          </a:lnRef>
          <a:fillRef idx="1">
            <a:schemeClr val="lt1"/>
          </a:fillRef>
          <a:effectRef idx="0">
            <a:schemeClr val="dk1"/>
          </a:effectRef>
          <a:fontRef idx="minor">
            <a:schemeClr val="dk1"/>
          </a:fontRef>
        </dgm:style>
      </dgm:prSet>
      <dgm:spPr/>
      <dgm:t>
        <a:bodyPr/>
        <a:lstStyle/>
        <a:p>
          <a:r>
            <a:rPr lang="fr-FR" sz="1400" b="1" dirty="0"/>
            <a:t>Instruments fiscaux </a:t>
          </a:r>
        </a:p>
        <a:p>
          <a:r>
            <a:rPr lang="fr-FR" sz="1400" dirty="0">
              <a:sym typeface="Wingdings" panose="05000000000000000000" pitchFamily="2" charset="2"/>
            </a:rPr>
            <a:t> Recettes financières importantes</a:t>
          </a:r>
        </a:p>
        <a:p>
          <a:r>
            <a:rPr lang="fr-FR" sz="1400" dirty="0">
              <a:sym typeface="Wingdings" panose="05000000000000000000" pitchFamily="2" charset="2"/>
            </a:rPr>
            <a:t> Autonomie financière.</a:t>
          </a:r>
          <a:endParaRPr lang="fr-FR" sz="1400" dirty="0"/>
        </a:p>
      </dgm:t>
    </dgm:pt>
    <dgm:pt modelId="{D6D15C07-95D3-4A9F-9FA6-EDE23D0A0247}" type="parTrans" cxnId="{58EAB5E2-1C99-4E5D-A033-470B84B5B4C8}">
      <dgm:prSet/>
      <dgm:spPr/>
      <dgm:t>
        <a:bodyPr/>
        <a:lstStyle/>
        <a:p>
          <a:endParaRPr lang="fr-FR"/>
        </a:p>
      </dgm:t>
    </dgm:pt>
    <dgm:pt modelId="{DB9D9996-679F-4E09-916E-07D675E9112E}" type="sibTrans" cxnId="{58EAB5E2-1C99-4E5D-A033-470B84B5B4C8}">
      <dgm:prSet/>
      <dgm:spPr/>
      <dgm:t>
        <a:bodyPr/>
        <a:lstStyle/>
        <a:p>
          <a:endParaRPr lang="fr-FR"/>
        </a:p>
      </dgm:t>
    </dgm:pt>
    <dgm:pt modelId="{51EE082C-142B-4B4B-831F-E7DD550C7D8A}" type="pres">
      <dgm:prSet presAssocID="{7617509B-614B-4A73-A715-55B82A8474E5}" presName="hierChild1" presStyleCnt="0">
        <dgm:presLayoutVars>
          <dgm:orgChart val="1"/>
          <dgm:chPref val="1"/>
          <dgm:dir/>
          <dgm:animOne val="branch"/>
          <dgm:animLvl val="lvl"/>
          <dgm:resizeHandles/>
        </dgm:presLayoutVars>
      </dgm:prSet>
      <dgm:spPr/>
    </dgm:pt>
    <dgm:pt modelId="{32DD980B-0CED-40C1-B181-BCDB65D6AA71}" type="pres">
      <dgm:prSet presAssocID="{85B14FCC-686F-47B3-A3B9-FA895B29EDA3}" presName="hierRoot1" presStyleCnt="0">
        <dgm:presLayoutVars>
          <dgm:hierBranch val="init"/>
        </dgm:presLayoutVars>
      </dgm:prSet>
      <dgm:spPr/>
    </dgm:pt>
    <dgm:pt modelId="{AA744DDC-ACB8-4B9E-A7FA-B62784FE7DB4}" type="pres">
      <dgm:prSet presAssocID="{85B14FCC-686F-47B3-A3B9-FA895B29EDA3}" presName="rootComposite1" presStyleCnt="0"/>
      <dgm:spPr/>
    </dgm:pt>
    <dgm:pt modelId="{9E7EC617-855A-474F-8B1F-26181C355C80}" type="pres">
      <dgm:prSet presAssocID="{85B14FCC-686F-47B3-A3B9-FA895B29EDA3}" presName="rootText1" presStyleLbl="node0" presStyleIdx="0" presStyleCnt="1" custScaleX="192144" custScaleY="43207">
        <dgm:presLayoutVars>
          <dgm:chPref val="3"/>
        </dgm:presLayoutVars>
      </dgm:prSet>
      <dgm:spPr/>
    </dgm:pt>
    <dgm:pt modelId="{0E8BB221-5419-4A89-96E1-5453BA78D0FB}" type="pres">
      <dgm:prSet presAssocID="{85B14FCC-686F-47B3-A3B9-FA895B29EDA3}" presName="rootConnector1" presStyleLbl="node1" presStyleIdx="0" presStyleCnt="0"/>
      <dgm:spPr/>
    </dgm:pt>
    <dgm:pt modelId="{0F72EAB2-0A79-454B-8499-A2B31C390C1E}" type="pres">
      <dgm:prSet presAssocID="{85B14FCC-686F-47B3-A3B9-FA895B29EDA3}" presName="hierChild2" presStyleCnt="0"/>
      <dgm:spPr/>
    </dgm:pt>
    <dgm:pt modelId="{A4B9F240-0BDA-40EF-8A0F-3EDA138AE34D}" type="pres">
      <dgm:prSet presAssocID="{3C905B0B-F56A-479E-9825-5C90E02D0042}" presName="Name37" presStyleLbl="parChTrans1D2" presStyleIdx="0" presStyleCnt="3"/>
      <dgm:spPr/>
    </dgm:pt>
    <dgm:pt modelId="{C19A9280-30DF-4EA6-A022-1DFD6578D7A0}" type="pres">
      <dgm:prSet presAssocID="{5EAF2A7D-5914-42E3-9F6E-C70E8AE308D2}" presName="hierRoot2" presStyleCnt="0">
        <dgm:presLayoutVars>
          <dgm:hierBranch val="init"/>
        </dgm:presLayoutVars>
      </dgm:prSet>
      <dgm:spPr/>
    </dgm:pt>
    <dgm:pt modelId="{B2DCAFD9-B4D8-4BDC-A5D5-2E00B712C23D}" type="pres">
      <dgm:prSet presAssocID="{5EAF2A7D-5914-42E3-9F6E-C70E8AE308D2}" presName="rootComposite" presStyleCnt="0"/>
      <dgm:spPr/>
    </dgm:pt>
    <dgm:pt modelId="{B0A62C78-8CA3-49C6-A0B8-94417C7A019E}" type="pres">
      <dgm:prSet presAssocID="{5EAF2A7D-5914-42E3-9F6E-C70E8AE308D2}" presName="rootText" presStyleLbl="node2" presStyleIdx="0" presStyleCnt="3" custScaleX="110859">
        <dgm:presLayoutVars>
          <dgm:chPref val="3"/>
        </dgm:presLayoutVars>
      </dgm:prSet>
      <dgm:spPr/>
    </dgm:pt>
    <dgm:pt modelId="{76F16123-F3C3-4CC3-835C-12FF7FCAEF37}" type="pres">
      <dgm:prSet presAssocID="{5EAF2A7D-5914-42E3-9F6E-C70E8AE308D2}" presName="rootConnector" presStyleLbl="node2" presStyleIdx="0" presStyleCnt="3"/>
      <dgm:spPr/>
    </dgm:pt>
    <dgm:pt modelId="{2CE02E11-44F8-4ACD-98D0-4BA71D90E7D6}" type="pres">
      <dgm:prSet presAssocID="{5EAF2A7D-5914-42E3-9F6E-C70E8AE308D2}" presName="hierChild4" presStyleCnt="0"/>
      <dgm:spPr/>
    </dgm:pt>
    <dgm:pt modelId="{8B72F5F8-9922-4F3A-BE3A-AFF67D591361}" type="pres">
      <dgm:prSet presAssocID="{D6D15C07-95D3-4A9F-9FA6-EDE23D0A0247}" presName="Name37" presStyleLbl="parChTrans1D3" presStyleIdx="0" presStyleCnt="3"/>
      <dgm:spPr/>
    </dgm:pt>
    <dgm:pt modelId="{F5C5E2E1-A8C6-4538-8817-D0FD6A468F7F}" type="pres">
      <dgm:prSet presAssocID="{FA5B3328-E2EC-4F24-BB76-64EA1281E691}" presName="hierRoot2" presStyleCnt="0">
        <dgm:presLayoutVars>
          <dgm:hierBranch val="init"/>
        </dgm:presLayoutVars>
      </dgm:prSet>
      <dgm:spPr/>
    </dgm:pt>
    <dgm:pt modelId="{973AAC80-4BA9-49F5-9195-7F1EC48F2E6D}" type="pres">
      <dgm:prSet presAssocID="{FA5B3328-E2EC-4F24-BB76-64EA1281E691}" presName="rootComposite" presStyleCnt="0"/>
      <dgm:spPr/>
    </dgm:pt>
    <dgm:pt modelId="{4C5C4F02-9F20-4194-B9E0-6464B1B3FE11}" type="pres">
      <dgm:prSet presAssocID="{FA5B3328-E2EC-4F24-BB76-64EA1281E691}" presName="rootText" presStyleLbl="node3" presStyleIdx="0" presStyleCnt="3">
        <dgm:presLayoutVars>
          <dgm:chPref val="3"/>
        </dgm:presLayoutVars>
      </dgm:prSet>
      <dgm:spPr/>
    </dgm:pt>
    <dgm:pt modelId="{2867FD5A-8DFA-4A11-88D4-67057ED289CC}" type="pres">
      <dgm:prSet presAssocID="{FA5B3328-E2EC-4F24-BB76-64EA1281E691}" presName="rootConnector" presStyleLbl="node3" presStyleIdx="0" presStyleCnt="3"/>
      <dgm:spPr/>
    </dgm:pt>
    <dgm:pt modelId="{912D153E-4FB4-449E-9612-A86D847ECD14}" type="pres">
      <dgm:prSet presAssocID="{FA5B3328-E2EC-4F24-BB76-64EA1281E691}" presName="hierChild4" presStyleCnt="0"/>
      <dgm:spPr/>
    </dgm:pt>
    <dgm:pt modelId="{B42E9AD5-95A0-4CEB-BD9D-652CFF1EA271}" type="pres">
      <dgm:prSet presAssocID="{FA5B3328-E2EC-4F24-BB76-64EA1281E691}" presName="hierChild5" presStyleCnt="0"/>
      <dgm:spPr/>
    </dgm:pt>
    <dgm:pt modelId="{8966F3C8-6636-4B16-ACC1-C3AB08EFA3C3}" type="pres">
      <dgm:prSet presAssocID="{5EAF2A7D-5914-42E3-9F6E-C70E8AE308D2}" presName="hierChild5" presStyleCnt="0"/>
      <dgm:spPr/>
    </dgm:pt>
    <dgm:pt modelId="{9FC77A98-88BF-4EC0-9A67-B997B898E1ED}" type="pres">
      <dgm:prSet presAssocID="{209356E8-6FF9-47FC-97BE-845C282A1129}" presName="Name37" presStyleLbl="parChTrans1D2" presStyleIdx="1" presStyleCnt="3"/>
      <dgm:spPr/>
    </dgm:pt>
    <dgm:pt modelId="{216A1F25-EA9B-47A6-A659-962B2E34F563}" type="pres">
      <dgm:prSet presAssocID="{FD600410-E1F5-45A2-9038-4E7928C3529E}" presName="hierRoot2" presStyleCnt="0">
        <dgm:presLayoutVars>
          <dgm:hierBranch val="init"/>
        </dgm:presLayoutVars>
      </dgm:prSet>
      <dgm:spPr/>
    </dgm:pt>
    <dgm:pt modelId="{A3A709B2-26BD-46A8-9BA5-D1CE1D4F51E9}" type="pres">
      <dgm:prSet presAssocID="{FD600410-E1F5-45A2-9038-4E7928C3529E}" presName="rootComposite" presStyleCnt="0"/>
      <dgm:spPr/>
    </dgm:pt>
    <dgm:pt modelId="{AAADAE1F-84BE-4478-89E7-95B2D5B300AD}" type="pres">
      <dgm:prSet presAssocID="{FD600410-E1F5-45A2-9038-4E7928C3529E}" presName="rootText" presStyleLbl="node2" presStyleIdx="1" presStyleCnt="3" custScaleX="110859">
        <dgm:presLayoutVars>
          <dgm:chPref val="3"/>
        </dgm:presLayoutVars>
      </dgm:prSet>
      <dgm:spPr/>
    </dgm:pt>
    <dgm:pt modelId="{2A95D61E-0EB2-4BB3-8C68-3CDBC1F680F5}" type="pres">
      <dgm:prSet presAssocID="{FD600410-E1F5-45A2-9038-4E7928C3529E}" presName="rootConnector" presStyleLbl="node2" presStyleIdx="1" presStyleCnt="3"/>
      <dgm:spPr/>
    </dgm:pt>
    <dgm:pt modelId="{258CFEA1-FFA2-4EC2-A3B0-74EB7DFE3A82}" type="pres">
      <dgm:prSet presAssocID="{FD600410-E1F5-45A2-9038-4E7928C3529E}" presName="hierChild4" presStyleCnt="0"/>
      <dgm:spPr/>
    </dgm:pt>
    <dgm:pt modelId="{F9CF0DE4-98B8-419F-846E-F36DC37C3841}" type="pres">
      <dgm:prSet presAssocID="{AFF1E789-921E-46C5-884C-D8AB8B01ABB5}" presName="Name37" presStyleLbl="parChTrans1D3" presStyleIdx="1" presStyleCnt="3"/>
      <dgm:spPr/>
    </dgm:pt>
    <dgm:pt modelId="{98600AE7-17FD-4D87-9E29-8D73A8F50019}" type="pres">
      <dgm:prSet presAssocID="{EE24D440-FB22-48C7-8FC4-316EFC04648B}" presName="hierRoot2" presStyleCnt="0">
        <dgm:presLayoutVars>
          <dgm:hierBranch val="init"/>
        </dgm:presLayoutVars>
      </dgm:prSet>
      <dgm:spPr/>
    </dgm:pt>
    <dgm:pt modelId="{48AC5E2C-DCC2-4C8B-A6AA-89F834FA972D}" type="pres">
      <dgm:prSet presAssocID="{EE24D440-FB22-48C7-8FC4-316EFC04648B}" presName="rootComposite" presStyleCnt="0"/>
      <dgm:spPr/>
    </dgm:pt>
    <dgm:pt modelId="{4DE5B602-81E6-4EDD-92DD-572A70BA3D2A}" type="pres">
      <dgm:prSet presAssocID="{EE24D440-FB22-48C7-8FC4-316EFC04648B}" presName="rootText" presStyleLbl="node3" presStyleIdx="1" presStyleCnt="3">
        <dgm:presLayoutVars>
          <dgm:chPref val="3"/>
        </dgm:presLayoutVars>
      </dgm:prSet>
      <dgm:spPr/>
    </dgm:pt>
    <dgm:pt modelId="{C2F0FE56-05CE-4AA0-9A45-E5A6E789E2F6}" type="pres">
      <dgm:prSet presAssocID="{EE24D440-FB22-48C7-8FC4-316EFC04648B}" presName="rootConnector" presStyleLbl="node3" presStyleIdx="1" presStyleCnt="3"/>
      <dgm:spPr/>
    </dgm:pt>
    <dgm:pt modelId="{BDF18EF7-2742-4C8A-9320-EB613C68E78B}" type="pres">
      <dgm:prSet presAssocID="{EE24D440-FB22-48C7-8FC4-316EFC04648B}" presName="hierChild4" presStyleCnt="0"/>
      <dgm:spPr/>
    </dgm:pt>
    <dgm:pt modelId="{517C0AAC-D0BF-4A6C-A080-A16A58E3C446}" type="pres">
      <dgm:prSet presAssocID="{EE24D440-FB22-48C7-8FC4-316EFC04648B}" presName="hierChild5" presStyleCnt="0"/>
      <dgm:spPr/>
    </dgm:pt>
    <dgm:pt modelId="{703459B6-ADAF-497C-91B5-CF825030C407}" type="pres">
      <dgm:prSet presAssocID="{FD600410-E1F5-45A2-9038-4E7928C3529E}" presName="hierChild5" presStyleCnt="0"/>
      <dgm:spPr/>
    </dgm:pt>
    <dgm:pt modelId="{6EBF2734-10CF-4A34-9975-BFC20D6DD27D}" type="pres">
      <dgm:prSet presAssocID="{0C139314-EE7B-4A12-894D-95375AF28215}" presName="Name37" presStyleLbl="parChTrans1D2" presStyleIdx="2" presStyleCnt="3"/>
      <dgm:spPr/>
    </dgm:pt>
    <dgm:pt modelId="{E01C3FC7-FE68-46C7-8439-4DD5C133EDF8}" type="pres">
      <dgm:prSet presAssocID="{DB5C75BC-5AA5-47E0-9F4D-2D4A6B6AC4A6}" presName="hierRoot2" presStyleCnt="0">
        <dgm:presLayoutVars>
          <dgm:hierBranch val="init"/>
        </dgm:presLayoutVars>
      </dgm:prSet>
      <dgm:spPr/>
    </dgm:pt>
    <dgm:pt modelId="{4B146FD0-F2CC-429C-A360-57E44D452CB6}" type="pres">
      <dgm:prSet presAssocID="{DB5C75BC-5AA5-47E0-9F4D-2D4A6B6AC4A6}" presName="rootComposite" presStyleCnt="0"/>
      <dgm:spPr/>
    </dgm:pt>
    <dgm:pt modelId="{BF8D30A3-F29C-4986-A6D2-7A885D22C877}" type="pres">
      <dgm:prSet presAssocID="{DB5C75BC-5AA5-47E0-9F4D-2D4A6B6AC4A6}" presName="rootText" presStyleLbl="node2" presStyleIdx="2" presStyleCnt="3" custScaleX="110859">
        <dgm:presLayoutVars>
          <dgm:chPref val="3"/>
        </dgm:presLayoutVars>
      </dgm:prSet>
      <dgm:spPr/>
    </dgm:pt>
    <dgm:pt modelId="{C7239004-D4A0-4C38-9E74-3383B114D5DC}" type="pres">
      <dgm:prSet presAssocID="{DB5C75BC-5AA5-47E0-9F4D-2D4A6B6AC4A6}" presName="rootConnector" presStyleLbl="node2" presStyleIdx="2" presStyleCnt="3"/>
      <dgm:spPr/>
    </dgm:pt>
    <dgm:pt modelId="{4F683992-C1E4-4161-977C-C8D21643BEF9}" type="pres">
      <dgm:prSet presAssocID="{DB5C75BC-5AA5-47E0-9F4D-2D4A6B6AC4A6}" presName="hierChild4" presStyleCnt="0"/>
      <dgm:spPr/>
    </dgm:pt>
    <dgm:pt modelId="{AF9021EB-037A-4E03-B879-591B3E2D6D40}" type="pres">
      <dgm:prSet presAssocID="{E7F7168C-956F-4F0A-9714-FF8AE8903E57}" presName="Name37" presStyleLbl="parChTrans1D3" presStyleIdx="2" presStyleCnt="3"/>
      <dgm:spPr/>
    </dgm:pt>
    <dgm:pt modelId="{69A2A0F3-D723-41E0-A0A3-1ABE058C52C2}" type="pres">
      <dgm:prSet presAssocID="{C2251C8F-0178-4BC5-A73B-0F2DF912427F}" presName="hierRoot2" presStyleCnt="0">
        <dgm:presLayoutVars>
          <dgm:hierBranch val="init"/>
        </dgm:presLayoutVars>
      </dgm:prSet>
      <dgm:spPr/>
    </dgm:pt>
    <dgm:pt modelId="{0644FAED-C3FF-4061-9FF6-3EC817017BDD}" type="pres">
      <dgm:prSet presAssocID="{C2251C8F-0178-4BC5-A73B-0F2DF912427F}" presName="rootComposite" presStyleCnt="0"/>
      <dgm:spPr/>
    </dgm:pt>
    <dgm:pt modelId="{178309D1-D16C-445D-BD17-31A0965D2E1D}" type="pres">
      <dgm:prSet presAssocID="{C2251C8F-0178-4BC5-A73B-0F2DF912427F}" presName="rootText" presStyleLbl="node3" presStyleIdx="2" presStyleCnt="3">
        <dgm:presLayoutVars>
          <dgm:chPref val="3"/>
        </dgm:presLayoutVars>
      </dgm:prSet>
      <dgm:spPr/>
    </dgm:pt>
    <dgm:pt modelId="{36B98B24-C90C-4F84-A310-32C860C1AD45}" type="pres">
      <dgm:prSet presAssocID="{C2251C8F-0178-4BC5-A73B-0F2DF912427F}" presName="rootConnector" presStyleLbl="node3" presStyleIdx="2" presStyleCnt="3"/>
      <dgm:spPr/>
    </dgm:pt>
    <dgm:pt modelId="{4BF8FF20-38B2-49B6-81D4-1C5D7A29167A}" type="pres">
      <dgm:prSet presAssocID="{C2251C8F-0178-4BC5-A73B-0F2DF912427F}" presName="hierChild4" presStyleCnt="0"/>
      <dgm:spPr/>
    </dgm:pt>
    <dgm:pt modelId="{021EBCA8-4572-4EDF-8C52-8D7304698151}" type="pres">
      <dgm:prSet presAssocID="{C2251C8F-0178-4BC5-A73B-0F2DF912427F}" presName="hierChild5" presStyleCnt="0"/>
      <dgm:spPr/>
    </dgm:pt>
    <dgm:pt modelId="{61D913A8-D052-4213-A04B-C311ECFED6F7}" type="pres">
      <dgm:prSet presAssocID="{DB5C75BC-5AA5-47E0-9F4D-2D4A6B6AC4A6}" presName="hierChild5" presStyleCnt="0"/>
      <dgm:spPr/>
    </dgm:pt>
    <dgm:pt modelId="{EEB45DA4-A8AE-4D40-8AF5-CF50DE42E8C0}" type="pres">
      <dgm:prSet presAssocID="{85B14FCC-686F-47B3-A3B9-FA895B29EDA3}" presName="hierChild3" presStyleCnt="0"/>
      <dgm:spPr/>
    </dgm:pt>
  </dgm:ptLst>
  <dgm:cxnLst>
    <dgm:cxn modelId="{08BD700E-84BC-405C-AB5E-7F6C1686FCD1}" type="presOf" srcId="{EE24D440-FB22-48C7-8FC4-316EFC04648B}" destId="{4DE5B602-81E6-4EDD-92DD-572A70BA3D2A}" srcOrd="0" destOrd="0" presId="urn:microsoft.com/office/officeart/2005/8/layout/orgChart1"/>
    <dgm:cxn modelId="{74454220-04B2-467F-B14B-38859D215220}" type="presOf" srcId="{DB5C75BC-5AA5-47E0-9F4D-2D4A6B6AC4A6}" destId="{BF8D30A3-F29C-4986-A6D2-7A885D22C877}" srcOrd="0" destOrd="0" presId="urn:microsoft.com/office/officeart/2005/8/layout/orgChart1"/>
    <dgm:cxn modelId="{4CF3E525-C9B1-4AB8-8908-E8E87AF48CC9}" type="presOf" srcId="{209356E8-6FF9-47FC-97BE-845C282A1129}" destId="{9FC77A98-88BF-4EC0-9A67-B997B898E1ED}" srcOrd="0" destOrd="0" presId="urn:microsoft.com/office/officeart/2005/8/layout/orgChart1"/>
    <dgm:cxn modelId="{D4530627-4272-4351-BF96-0FE3C653BE4A}" type="presOf" srcId="{DB5C75BC-5AA5-47E0-9F4D-2D4A6B6AC4A6}" destId="{C7239004-D4A0-4C38-9E74-3383B114D5DC}" srcOrd="1" destOrd="0" presId="urn:microsoft.com/office/officeart/2005/8/layout/orgChart1"/>
    <dgm:cxn modelId="{40AE3835-385E-4337-995D-D4C4B5B501A3}" type="presOf" srcId="{0C139314-EE7B-4A12-894D-95375AF28215}" destId="{6EBF2734-10CF-4A34-9975-BFC20D6DD27D}" srcOrd="0" destOrd="0" presId="urn:microsoft.com/office/officeart/2005/8/layout/orgChart1"/>
    <dgm:cxn modelId="{C412E23D-C285-40AE-9ACC-2D062D2D96D8}" type="presOf" srcId="{E7F7168C-956F-4F0A-9714-FF8AE8903E57}" destId="{AF9021EB-037A-4E03-B879-591B3E2D6D40}" srcOrd="0" destOrd="0" presId="urn:microsoft.com/office/officeart/2005/8/layout/orgChart1"/>
    <dgm:cxn modelId="{1A315768-A16D-4160-A0F3-015162D95DF7}" type="presOf" srcId="{85B14FCC-686F-47B3-A3B9-FA895B29EDA3}" destId="{9E7EC617-855A-474F-8B1F-26181C355C80}" srcOrd="0" destOrd="0" presId="urn:microsoft.com/office/officeart/2005/8/layout/orgChart1"/>
    <dgm:cxn modelId="{28C3116F-8C05-4AF1-9FD7-A4350E0C25FD}" srcId="{7617509B-614B-4A73-A715-55B82A8474E5}" destId="{85B14FCC-686F-47B3-A3B9-FA895B29EDA3}" srcOrd="0" destOrd="0" parTransId="{5405E053-B17F-4F7C-9207-4A278ED2E12E}" sibTransId="{543921A5-0102-4568-B9C8-67A98490A8BA}"/>
    <dgm:cxn modelId="{3F6B8C8B-B4FC-44FF-8E94-1C8593FD34F9}" type="presOf" srcId="{FD600410-E1F5-45A2-9038-4E7928C3529E}" destId="{2A95D61E-0EB2-4BB3-8C68-3CDBC1F680F5}" srcOrd="1" destOrd="0" presId="urn:microsoft.com/office/officeart/2005/8/layout/orgChart1"/>
    <dgm:cxn modelId="{9F6D1098-CFF8-4ADB-85E5-FC3F108E4ECA}" srcId="{85B14FCC-686F-47B3-A3B9-FA895B29EDA3}" destId="{5EAF2A7D-5914-42E3-9F6E-C70E8AE308D2}" srcOrd="0" destOrd="0" parTransId="{3C905B0B-F56A-479E-9825-5C90E02D0042}" sibTransId="{C6AF483F-58CD-47BE-BDB0-FC82A70DDD7F}"/>
    <dgm:cxn modelId="{2183419A-B8D0-499D-BC6B-3E5202A47A4D}" type="presOf" srcId="{FA5B3328-E2EC-4F24-BB76-64EA1281E691}" destId="{2867FD5A-8DFA-4A11-88D4-67057ED289CC}" srcOrd="1" destOrd="0" presId="urn:microsoft.com/office/officeart/2005/8/layout/orgChart1"/>
    <dgm:cxn modelId="{BEEB07AB-B996-4B08-80A2-75CC79339544}" srcId="{DB5C75BC-5AA5-47E0-9F4D-2D4A6B6AC4A6}" destId="{C2251C8F-0178-4BC5-A73B-0F2DF912427F}" srcOrd="0" destOrd="0" parTransId="{E7F7168C-956F-4F0A-9714-FF8AE8903E57}" sibTransId="{9E7E1326-D869-43E6-9FFE-244FF0BAFA30}"/>
    <dgm:cxn modelId="{C3B6D9AD-0CC0-47E5-91FF-FDBC7FE641FC}" type="presOf" srcId="{7617509B-614B-4A73-A715-55B82A8474E5}" destId="{51EE082C-142B-4B4B-831F-E7DD550C7D8A}" srcOrd="0" destOrd="0" presId="urn:microsoft.com/office/officeart/2005/8/layout/orgChart1"/>
    <dgm:cxn modelId="{D29F34AE-8711-447E-994E-B6239D89A897}" type="presOf" srcId="{3C905B0B-F56A-479E-9825-5C90E02D0042}" destId="{A4B9F240-0BDA-40EF-8A0F-3EDA138AE34D}" srcOrd="0" destOrd="0" presId="urn:microsoft.com/office/officeart/2005/8/layout/orgChart1"/>
    <dgm:cxn modelId="{8B4969AF-4FF6-4F4C-8A84-F00ADC9080C0}" srcId="{FD600410-E1F5-45A2-9038-4E7928C3529E}" destId="{EE24D440-FB22-48C7-8FC4-316EFC04648B}" srcOrd="0" destOrd="0" parTransId="{AFF1E789-921E-46C5-884C-D8AB8B01ABB5}" sibTransId="{13FE57C7-A458-4A76-9501-30A70A4AFEB4}"/>
    <dgm:cxn modelId="{0D6550B5-A127-4D0A-8044-8AE4B46D6044}" type="presOf" srcId="{FD600410-E1F5-45A2-9038-4E7928C3529E}" destId="{AAADAE1F-84BE-4478-89E7-95B2D5B300AD}" srcOrd="0" destOrd="0" presId="urn:microsoft.com/office/officeart/2005/8/layout/orgChart1"/>
    <dgm:cxn modelId="{BCE2BAB5-BB7A-4AEB-8066-EB3046260435}" type="presOf" srcId="{5EAF2A7D-5914-42E3-9F6E-C70E8AE308D2}" destId="{76F16123-F3C3-4CC3-835C-12FF7FCAEF37}" srcOrd="1" destOrd="0" presId="urn:microsoft.com/office/officeart/2005/8/layout/orgChart1"/>
    <dgm:cxn modelId="{280A4DC3-5A8B-4BC5-88B1-806F58C9401F}" type="presOf" srcId="{EE24D440-FB22-48C7-8FC4-316EFC04648B}" destId="{C2F0FE56-05CE-4AA0-9A45-E5A6E789E2F6}" srcOrd="1" destOrd="0" presId="urn:microsoft.com/office/officeart/2005/8/layout/orgChart1"/>
    <dgm:cxn modelId="{1EAEB1CA-7378-4E34-9967-BECEC99AE4F1}" srcId="{85B14FCC-686F-47B3-A3B9-FA895B29EDA3}" destId="{FD600410-E1F5-45A2-9038-4E7928C3529E}" srcOrd="1" destOrd="0" parTransId="{209356E8-6FF9-47FC-97BE-845C282A1129}" sibTransId="{E2E10086-A36A-4288-A24D-D134C0821A8C}"/>
    <dgm:cxn modelId="{EB505DCC-C7FF-4394-A51B-F57975D73916}" type="presOf" srcId="{D6D15C07-95D3-4A9F-9FA6-EDE23D0A0247}" destId="{8B72F5F8-9922-4F3A-BE3A-AFF67D591361}" srcOrd="0" destOrd="0" presId="urn:microsoft.com/office/officeart/2005/8/layout/orgChart1"/>
    <dgm:cxn modelId="{3DC7C7CD-3540-4F50-BA33-1C84AC9EADC9}" type="presOf" srcId="{C2251C8F-0178-4BC5-A73B-0F2DF912427F}" destId="{178309D1-D16C-445D-BD17-31A0965D2E1D}" srcOrd="0" destOrd="0" presId="urn:microsoft.com/office/officeart/2005/8/layout/orgChart1"/>
    <dgm:cxn modelId="{31C4EBD5-153E-4238-9931-23BE196C96B6}" srcId="{85B14FCC-686F-47B3-A3B9-FA895B29EDA3}" destId="{DB5C75BC-5AA5-47E0-9F4D-2D4A6B6AC4A6}" srcOrd="2" destOrd="0" parTransId="{0C139314-EE7B-4A12-894D-95375AF28215}" sibTransId="{6B27CAAA-F53E-4D7C-A561-65A237856D4D}"/>
    <dgm:cxn modelId="{D26936DA-827E-4C6D-94AE-9FE6D20AAA59}" type="presOf" srcId="{5EAF2A7D-5914-42E3-9F6E-C70E8AE308D2}" destId="{B0A62C78-8CA3-49C6-A0B8-94417C7A019E}" srcOrd="0" destOrd="0" presId="urn:microsoft.com/office/officeart/2005/8/layout/orgChart1"/>
    <dgm:cxn modelId="{A08DCDDA-1782-42B7-AD84-C3215BC79393}" type="presOf" srcId="{AFF1E789-921E-46C5-884C-D8AB8B01ABB5}" destId="{F9CF0DE4-98B8-419F-846E-F36DC37C3841}" srcOrd="0" destOrd="0" presId="urn:microsoft.com/office/officeart/2005/8/layout/orgChart1"/>
    <dgm:cxn modelId="{99A878DB-B1DE-47B3-8DFC-44744C6926B0}" type="presOf" srcId="{C2251C8F-0178-4BC5-A73B-0F2DF912427F}" destId="{36B98B24-C90C-4F84-A310-32C860C1AD45}" srcOrd="1" destOrd="0" presId="urn:microsoft.com/office/officeart/2005/8/layout/orgChart1"/>
    <dgm:cxn modelId="{AAADCFDB-689F-43B9-B66D-82E02A60856C}" type="presOf" srcId="{85B14FCC-686F-47B3-A3B9-FA895B29EDA3}" destId="{0E8BB221-5419-4A89-96E1-5453BA78D0FB}" srcOrd="1" destOrd="0" presId="urn:microsoft.com/office/officeart/2005/8/layout/orgChart1"/>
    <dgm:cxn modelId="{58EAB5E2-1C99-4E5D-A033-470B84B5B4C8}" srcId="{5EAF2A7D-5914-42E3-9F6E-C70E8AE308D2}" destId="{FA5B3328-E2EC-4F24-BB76-64EA1281E691}" srcOrd="0" destOrd="0" parTransId="{D6D15C07-95D3-4A9F-9FA6-EDE23D0A0247}" sibTransId="{DB9D9996-679F-4E09-916E-07D675E9112E}"/>
    <dgm:cxn modelId="{ABF947FB-76EF-4CF1-BF24-FA0DEAC62F7C}" type="presOf" srcId="{FA5B3328-E2EC-4F24-BB76-64EA1281E691}" destId="{4C5C4F02-9F20-4194-B9E0-6464B1B3FE11}" srcOrd="0" destOrd="0" presId="urn:microsoft.com/office/officeart/2005/8/layout/orgChart1"/>
    <dgm:cxn modelId="{BFACF163-E332-4DE0-832D-BC1591625EDB}" type="presParOf" srcId="{51EE082C-142B-4B4B-831F-E7DD550C7D8A}" destId="{32DD980B-0CED-40C1-B181-BCDB65D6AA71}" srcOrd="0" destOrd="0" presId="urn:microsoft.com/office/officeart/2005/8/layout/orgChart1"/>
    <dgm:cxn modelId="{1240B6D8-0862-4152-9F2A-0819BE61CE1E}" type="presParOf" srcId="{32DD980B-0CED-40C1-B181-BCDB65D6AA71}" destId="{AA744DDC-ACB8-4B9E-A7FA-B62784FE7DB4}" srcOrd="0" destOrd="0" presId="urn:microsoft.com/office/officeart/2005/8/layout/orgChart1"/>
    <dgm:cxn modelId="{01714012-B3E8-49E4-9A99-00C8A5DB7A8F}" type="presParOf" srcId="{AA744DDC-ACB8-4B9E-A7FA-B62784FE7DB4}" destId="{9E7EC617-855A-474F-8B1F-26181C355C80}" srcOrd="0" destOrd="0" presId="urn:microsoft.com/office/officeart/2005/8/layout/orgChart1"/>
    <dgm:cxn modelId="{57CCF9F5-043F-4B7F-A2E5-3869444E0A95}" type="presParOf" srcId="{AA744DDC-ACB8-4B9E-A7FA-B62784FE7DB4}" destId="{0E8BB221-5419-4A89-96E1-5453BA78D0FB}" srcOrd="1" destOrd="0" presId="urn:microsoft.com/office/officeart/2005/8/layout/orgChart1"/>
    <dgm:cxn modelId="{BA59CA20-1166-4910-A520-1CC4AE4E39CE}" type="presParOf" srcId="{32DD980B-0CED-40C1-B181-BCDB65D6AA71}" destId="{0F72EAB2-0A79-454B-8499-A2B31C390C1E}" srcOrd="1" destOrd="0" presId="urn:microsoft.com/office/officeart/2005/8/layout/orgChart1"/>
    <dgm:cxn modelId="{8A9AA807-DDD8-4463-88E8-C26ABCA3D7D9}" type="presParOf" srcId="{0F72EAB2-0A79-454B-8499-A2B31C390C1E}" destId="{A4B9F240-0BDA-40EF-8A0F-3EDA138AE34D}" srcOrd="0" destOrd="0" presId="urn:microsoft.com/office/officeart/2005/8/layout/orgChart1"/>
    <dgm:cxn modelId="{3DFE62F8-E91F-4BD4-90B1-B79E711531F8}" type="presParOf" srcId="{0F72EAB2-0A79-454B-8499-A2B31C390C1E}" destId="{C19A9280-30DF-4EA6-A022-1DFD6578D7A0}" srcOrd="1" destOrd="0" presId="urn:microsoft.com/office/officeart/2005/8/layout/orgChart1"/>
    <dgm:cxn modelId="{1D3AC8CB-ADA0-485F-9F97-57B758AC53BE}" type="presParOf" srcId="{C19A9280-30DF-4EA6-A022-1DFD6578D7A0}" destId="{B2DCAFD9-B4D8-4BDC-A5D5-2E00B712C23D}" srcOrd="0" destOrd="0" presId="urn:microsoft.com/office/officeart/2005/8/layout/orgChart1"/>
    <dgm:cxn modelId="{43D7801A-0379-488D-A959-8E5159C6E49C}" type="presParOf" srcId="{B2DCAFD9-B4D8-4BDC-A5D5-2E00B712C23D}" destId="{B0A62C78-8CA3-49C6-A0B8-94417C7A019E}" srcOrd="0" destOrd="0" presId="urn:microsoft.com/office/officeart/2005/8/layout/orgChart1"/>
    <dgm:cxn modelId="{1095AE11-0E50-469F-984A-CCA190A399F3}" type="presParOf" srcId="{B2DCAFD9-B4D8-4BDC-A5D5-2E00B712C23D}" destId="{76F16123-F3C3-4CC3-835C-12FF7FCAEF37}" srcOrd="1" destOrd="0" presId="urn:microsoft.com/office/officeart/2005/8/layout/orgChart1"/>
    <dgm:cxn modelId="{6CA0FAB1-C22A-47C5-B8B1-51127AFDE4C7}" type="presParOf" srcId="{C19A9280-30DF-4EA6-A022-1DFD6578D7A0}" destId="{2CE02E11-44F8-4ACD-98D0-4BA71D90E7D6}" srcOrd="1" destOrd="0" presId="urn:microsoft.com/office/officeart/2005/8/layout/orgChart1"/>
    <dgm:cxn modelId="{AEC48C38-E505-4FAC-9331-127A00B20C69}" type="presParOf" srcId="{2CE02E11-44F8-4ACD-98D0-4BA71D90E7D6}" destId="{8B72F5F8-9922-4F3A-BE3A-AFF67D591361}" srcOrd="0" destOrd="0" presId="urn:microsoft.com/office/officeart/2005/8/layout/orgChart1"/>
    <dgm:cxn modelId="{0A450CF3-5DDB-4E12-95A0-68F91893FE63}" type="presParOf" srcId="{2CE02E11-44F8-4ACD-98D0-4BA71D90E7D6}" destId="{F5C5E2E1-A8C6-4538-8817-D0FD6A468F7F}" srcOrd="1" destOrd="0" presId="urn:microsoft.com/office/officeart/2005/8/layout/orgChart1"/>
    <dgm:cxn modelId="{A7CCEBE0-060D-49F9-A3A5-740B20CAEBBE}" type="presParOf" srcId="{F5C5E2E1-A8C6-4538-8817-D0FD6A468F7F}" destId="{973AAC80-4BA9-49F5-9195-7F1EC48F2E6D}" srcOrd="0" destOrd="0" presId="urn:microsoft.com/office/officeart/2005/8/layout/orgChart1"/>
    <dgm:cxn modelId="{852450CE-1B91-4DDB-9512-625F65116897}" type="presParOf" srcId="{973AAC80-4BA9-49F5-9195-7F1EC48F2E6D}" destId="{4C5C4F02-9F20-4194-B9E0-6464B1B3FE11}" srcOrd="0" destOrd="0" presId="urn:microsoft.com/office/officeart/2005/8/layout/orgChart1"/>
    <dgm:cxn modelId="{8B3777B8-103F-42DD-B56B-1BF567D610A5}" type="presParOf" srcId="{973AAC80-4BA9-49F5-9195-7F1EC48F2E6D}" destId="{2867FD5A-8DFA-4A11-88D4-67057ED289CC}" srcOrd="1" destOrd="0" presId="urn:microsoft.com/office/officeart/2005/8/layout/orgChart1"/>
    <dgm:cxn modelId="{BC953AD5-55DF-43C9-ABEE-6A27E1480A45}" type="presParOf" srcId="{F5C5E2E1-A8C6-4538-8817-D0FD6A468F7F}" destId="{912D153E-4FB4-449E-9612-A86D847ECD14}" srcOrd="1" destOrd="0" presId="urn:microsoft.com/office/officeart/2005/8/layout/orgChart1"/>
    <dgm:cxn modelId="{8835F2EC-27D4-4668-8CB8-BA7CE82CBC6F}" type="presParOf" srcId="{F5C5E2E1-A8C6-4538-8817-D0FD6A468F7F}" destId="{B42E9AD5-95A0-4CEB-BD9D-652CFF1EA271}" srcOrd="2" destOrd="0" presId="urn:microsoft.com/office/officeart/2005/8/layout/orgChart1"/>
    <dgm:cxn modelId="{FD26DD52-9F77-41A1-8858-FF509690AA15}" type="presParOf" srcId="{C19A9280-30DF-4EA6-A022-1DFD6578D7A0}" destId="{8966F3C8-6636-4B16-ACC1-C3AB08EFA3C3}" srcOrd="2" destOrd="0" presId="urn:microsoft.com/office/officeart/2005/8/layout/orgChart1"/>
    <dgm:cxn modelId="{53C1CF28-5B82-49C3-B4F9-25F7835494CA}" type="presParOf" srcId="{0F72EAB2-0A79-454B-8499-A2B31C390C1E}" destId="{9FC77A98-88BF-4EC0-9A67-B997B898E1ED}" srcOrd="2" destOrd="0" presId="urn:microsoft.com/office/officeart/2005/8/layout/orgChart1"/>
    <dgm:cxn modelId="{FE11528D-FCE8-4AD1-BAD2-38705608901A}" type="presParOf" srcId="{0F72EAB2-0A79-454B-8499-A2B31C390C1E}" destId="{216A1F25-EA9B-47A6-A659-962B2E34F563}" srcOrd="3" destOrd="0" presId="urn:microsoft.com/office/officeart/2005/8/layout/orgChart1"/>
    <dgm:cxn modelId="{384BD82F-AD2A-4926-AF98-0669FBAE997E}" type="presParOf" srcId="{216A1F25-EA9B-47A6-A659-962B2E34F563}" destId="{A3A709B2-26BD-46A8-9BA5-D1CE1D4F51E9}" srcOrd="0" destOrd="0" presId="urn:microsoft.com/office/officeart/2005/8/layout/orgChart1"/>
    <dgm:cxn modelId="{2D5F8356-D49D-4867-A835-49AFEB66C44F}" type="presParOf" srcId="{A3A709B2-26BD-46A8-9BA5-D1CE1D4F51E9}" destId="{AAADAE1F-84BE-4478-89E7-95B2D5B300AD}" srcOrd="0" destOrd="0" presId="urn:microsoft.com/office/officeart/2005/8/layout/orgChart1"/>
    <dgm:cxn modelId="{4C29AF5B-F4DA-4ECC-A887-41F5BD34E0E9}" type="presParOf" srcId="{A3A709B2-26BD-46A8-9BA5-D1CE1D4F51E9}" destId="{2A95D61E-0EB2-4BB3-8C68-3CDBC1F680F5}" srcOrd="1" destOrd="0" presId="urn:microsoft.com/office/officeart/2005/8/layout/orgChart1"/>
    <dgm:cxn modelId="{7047CC34-9BD7-446A-8905-13171878E17E}" type="presParOf" srcId="{216A1F25-EA9B-47A6-A659-962B2E34F563}" destId="{258CFEA1-FFA2-4EC2-A3B0-74EB7DFE3A82}" srcOrd="1" destOrd="0" presId="urn:microsoft.com/office/officeart/2005/8/layout/orgChart1"/>
    <dgm:cxn modelId="{BDAEA857-662A-46A6-BA18-D08844F4E654}" type="presParOf" srcId="{258CFEA1-FFA2-4EC2-A3B0-74EB7DFE3A82}" destId="{F9CF0DE4-98B8-419F-846E-F36DC37C3841}" srcOrd="0" destOrd="0" presId="urn:microsoft.com/office/officeart/2005/8/layout/orgChart1"/>
    <dgm:cxn modelId="{7F41ECD1-DCD0-498C-880E-EA53ECF8098D}" type="presParOf" srcId="{258CFEA1-FFA2-4EC2-A3B0-74EB7DFE3A82}" destId="{98600AE7-17FD-4D87-9E29-8D73A8F50019}" srcOrd="1" destOrd="0" presId="urn:microsoft.com/office/officeart/2005/8/layout/orgChart1"/>
    <dgm:cxn modelId="{3810B328-168C-47C5-A14B-6AC2F92041F8}" type="presParOf" srcId="{98600AE7-17FD-4D87-9E29-8D73A8F50019}" destId="{48AC5E2C-DCC2-4C8B-A6AA-89F834FA972D}" srcOrd="0" destOrd="0" presId="urn:microsoft.com/office/officeart/2005/8/layout/orgChart1"/>
    <dgm:cxn modelId="{18620077-D5FB-4846-9FC6-DAC60F93C862}" type="presParOf" srcId="{48AC5E2C-DCC2-4C8B-A6AA-89F834FA972D}" destId="{4DE5B602-81E6-4EDD-92DD-572A70BA3D2A}" srcOrd="0" destOrd="0" presId="urn:microsoft.com/office/officeart/2005/8/layout/orgChart1"/>
    <dgm:cxn modelId="{AAC31185-13BE-4ECC-8FA4-46C29511BA29}" type="presParOf" srcId="{48AC5E2C-DCC2-4C8B-A6AA-89F834FA972D}" destId="{C2F0FE56-05CE-4AA0-9A45-E5A6E789E2F6}" srcOrd="1" destOrd="0" presId="urn:microsoft.com/office/officeart/2005/8/layout/orgChart1"/>
    <dgm:cxn modelId="{6FD9A390-41E5-4BE2-903D-26591E7523C4}" type="presParOf" srcId="{98600AE7-17FD-4D87-9E29-8D73A8F50019}" destId="{BDF18EF7-2742-4C8A-9320-EB613C68E78B}" srcOrd="1" destOrd="0" presId="urn:microsoft.com/office/officeart/2005/8/layout/orgChart1"/>
    <dgm:cxn modelId="{A1422E7F-60DB-4403-B05C-93D3A5521582}" type="presParOf" srcId="{98600AE7-17FD-4D87-9E29-8D73A8F50019}" destId="{517C0AAC-D0BF-4A6C-A080-A16A58E3C446}" srcOrd="2" destOrd="0" presId="urn:microsoft.com/office/officeart/2005/8/layout/orgChart1"/>
    <dgm:cxn modelId="{BE6BD161-D8A1-404B-BB59-02650E92ED1E}" type="presParOf" srcId="{216A1F25-EA9B-47A6-A659-962B2E34F563}" destId="{703459B6-ADAF-497C-91B5-CF825030C407}" srcOrd="2" destOrd="0" presId="urn:microsoft.com/office/officeart/2005/8/layout/orgChart1"/>
    <dgm:cxn modelId="{2D71724B-91DE-484F-B4A0-62CD953AFD44}" type="presParOf" srcId="{0F72EAB2-0A79-454B-8499-A2B31C390C1E}" destId="{6EBF2734-10CF-4A34-9975-BFC20D6DD27D}" srcOrd="4" destOrd="0" presId="urn:microsoft.com/office/officeart/2005/8/layout/orgChart1"/>
    <dgm:cxn modelId="{7F69031D-E44C-4A65-97D2-C198BF84404F}" type="presParOf" srcId="{0F72EAB2-0A79-454B-8499-A2B31C390C1E}" destId="{E01C3FC7-FE68-46C7-8439-4DD5C133EDF8}" srcOrd="5" destOrd="0" presId="urn:microsoft.com/office/officeart/2005/8/layout/orgChart1"/>
    <dgm:cxn modelId="{583D5782-3423-4203-8831-60B1D9DA561B}" type="presParOf" srcId="{E01C3FC7-FE68-46C7-8439-4DD5C133EDF8}" destId="{4B146FD0-F2CC-429C-A360-57E44D452CB6}" srcOrd="0" destOrd="0" presId="urn:microsoft.com/office/officeart/2005/8/layout/orgChart1"/>
    <dgm:cxn modelId="{9520694C-E7D1-4037-9142-E2B0F6B1067E}" type="presParOf" srcId="{4B146FD0-F2CC-429C-A360-57E44D452CB6}" destId="{BF8D30A3-F29C-4986-A6D2-7A885D22C877}" srcOrd="0" destOrd="0" presId="urn:microsoft.com/office/officeart/2005/8/layout/orgChart1"/>
    <dgm:cxn modelId="{65D1B861-BD5D-4595-BBA5-9E75658CB04D}" type="presParOf" srcId="{4B146FD0-F2CC-429C-A360-57E44D452CB6}" destId="{C7239004-D4A0-4C38-9E74-3383B114D5DC}" srcOrd="1" destOrd="0" presId="urn:microsoft.com/office/officeart/2005/8/layout/orgChart1"/>
    <dgm:cxn modelId="{CB91381F-2C8B-4092-B656-F43770C352E6}" type="presParOf" srcId="{E01C3FC7-FE68-46C7-8439-4DD5C133EDF8}" destId="{4F683992-C1E4-4161-977C-C8D21643BEF9}" srcOrd="1" destOrd="0" presId="urn:microsoft.com/office/officeart/2005/8/layout/orgChart1"/>
    <dgm:cxn modelId="{C5EDFC85-D44E-42E7-A675-5D898046F0FA}" type="presParOf" srcId="{4F683992-C1E4-4161-977C-C8D21643BEF9}" destId="{AF9021EB-037A-4E03-B879-591B3E2D6D40}" srcOrd="0" destOrd="0" presId="urn:microsoft.com/office/officeart/2005/8/layout/orgChart1"/>
    <dgm:cxn modelId="{FF18FBDF-A121-44B2-86D8-57C1EF560AB7}" type="presParOf" srcId="{4F683992-C1E4-4161-977C-C8D21643BEF9}" destId="{69A2A0F3-D723-41E0-A0A3-1ABE058C52C2}" srcOrd="1" destOrd="0" presId="urn:microsoft.com/office/officeart/2005/8/layout/orgChart1"/>
    <dgm:cxn modelId="{60A6814D-513C-41FD-BE71-636F819217E6}" type="presParOf" srcId="{69A2A0F3-D723-41E0-A0A3-1ABE058C52C2}" destId="{0644FAED-C3FF-4061-9FF6-3EC817017BDD}" srcOrd="0" destOrd="0" presId="urn:microsoft.com/office/officeart/2005/8/layout/orgChart1"/>
    <dgm:cxn modelId="{B4DC9F93-390D-430F-A8D5-B28081AFA5F6}" type="presParOf" srcId="{0644FAED-C3FF-4061-9FF6-3EC817017BDD}" destId="{178309D1-D16C-445D-BD17-31A0965D2E1D}" srcOrd="0" destOrd="0" presId="urn:microsoft.com/office/officeart/2005/8/layout/orgChart1"/>
    <dgm:cxn modelId="{D6DA7AA5-A185-4FA2-B36B-F69FAB0635A1}" type="presParOf" srcId="{0644FAED-C3FF-4061-9FF6-3EC817017BDD}" destId="{36B98B24-C90C-4F84-A310-32C860C1AD45}" srcOrd="1" destOrd="0" presId="urn:microsoft.com/office/officeart/2005/8/layout/orgChart1"/>
    <dgm:cxn modelId="{22DC67E6-6C17-4351-BAD8-B84C0E7EEE72}" type="presParOf" srcId="{69A2A0F3-D723-41E0-A0A3-1ABE058C52C2}" destId="{4BF8FF20-38B2-49B6-81D4-1C5D7A29167A}" srcOrd="1" destOrd="0" presId="urn:microsoft.com/office/officeart/2005/8/layout/orgChart1"/>
    <dgm:cxn modelId="{E8E5346D-B64C-4077-9E2D-21B387668FCD}" type="presParOf" srcId="{69A2A0F3-D723-41E0-A0A3-1ABE058C52C2}" destId="{021EBCA8-4572-4EDF-8C52-8D7304698151}" srcOrd="2" destOrd="0" presId="urn:microsoft.com/office/officeart/2005/8/layout/orgChart1"/>
    <dgm:cxn modelId="{41E2DCB7-1D41-42C8-B648-1FCEA4DE6057}" type="presParOf" srcId="{E01C3FC7-FE68-46C7-8439-4DD5C133EDF8}" destId="{61D913A8-D052-4213-A04B-C311ECFED6F7}" srcOrd="2" destOrd="0" presId="urn:microsoft.com/office/officeart/2005/8/layout/orgChart1"/>
    <dgm:cxn modelId="{76F8A4CF-ECC6-46DF-9C21-F7F651D5AF9E}" type="presParOf" srcId="{32DD980B-0CED-40C1-B181-BCDB65D6AA71}" destId="{EEB45DA4-A8AE-4D40-8AF5-CF50DE42E8C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931B20-F901-49E5-BC60-9DF64EF1F82F}" type="doc">
      <dgm:prSet loTypeId="urn:microsoft.com/office/officeart/2009/3/layout/StepUpProcess" loCatId="process" qsTypeId="urn:microsoft.com/office/officeart/2005/8/quickstyle/simple1" qsCatId="simple" csTypeId="urn:microsoft.com/office/officeart/2005/8/colors/accent1_4" csCatId="accent1" phldr="1"/>
      <dgm:spPr/>
      <dgm:t>
        <a:bodyPr/>
        <a:lstStyle/>
        <a:p>
          <a:endParaRPr lang="fr-FR"/>
        </a:p>
      </dgm:t>
    </dgm:pt>
    <dgm:pt modelId="{04850DE2-3D23-415C-A628-7EF25BDF9A6E}">
      <dgm:prSet phldrT="[Texte]" custT="1"/>
      <dgm:spPr/>
      <dgm:t>
        <a:bodyPr/>
        <a:lstStyle/>
        <a:p>
          <a:r>
            <a:rPr lang="fr-FR" altLang="fr-FR" sz="1400" b="1" u="sng" dirty="0">
              <a:solidFill>
                <a:srgbClr val="0070C0"/>
              </a:solidFill>
              <a:latin typeface="Calibri" pitchFamily="34" charset="0"/>
              <a:cs typeface="Calibri" pitchFamily="34" charset="0"/>
            </a:rPr>
            <a:t>1976 </a:t>
          </a:r>
        </a:p>
        <a:p>
          <a:r>
            <a:rPr lang="fr-FR" sz="1400" dirty="0"/>
            <a:t>Fonds de développement des CTS (FDCL)</a:t>
          </a:r>
        </a:p>
        <a:p>
          <a:r>
            <a:rPr lang="fr-FR" sz="1200" dirty="0"/>
            <a:t>*Transferts sous formes de subventions fondée sur la dépense.</a:t>
          </a:r>
        </a:p>
        <a:p>
          <a:r>
            <a:rPr lang="fr-FR" sz="1200" dirty="0"/>
            <a:t>*Transferts fondés sur une dotation budgétaire de l’Etat.</a:t>
          </a:r>
        </a:p>
      </dgm:t>
    </dgm:pt>
    <dgm:pt modelId="{979972DC-097F-4592-AA7B-2F22B2D5B86A}" type="parTrans" cxnId="{F1A8B082-6FA2-4606-B06C-B335349CB687}">
      <dgm:prSet/>
      <dgm:spPr/>
      <dgm:t>
        <a:bodyPr/>
        <a:lstStyle/>
        <a:p>
          <a:endParaRPr lang="fr-FR"/>
        </a:p>
      </dgm:t>
    </dgm:pt>
    <dgm:pt modelId="{ABEDED6D-F162-4C43-A5E0-EC412ED7AAC7}" type="sibTrans" cxnId="{F1A8B082-6FA2-4606-B06C-B335349CB687}">
      <dgm:prSet/>
      <dgm:spPr/>
      <dgm:t>
        <a:bodyPr/>
        <a:lstStyle/>
        <a:p>
          <a:endParaRPr lang="fr-FR"/>
        </a:p>
      </dgm:t>
    </dgm:pt>
    <dgm:pt modelId="{22333296-3F69-41E1-A94A-4588D0A5AC03}">
      <dgm:prSet phldrT="[Texte]" custT="1"/>
      <dgm:spPr/>
      <dgm:t>
        <a:bodyPr/>
        <a:lstStyle/>
        <a:p>
          <a:r>
            <a:rPr lang="fr-FR" altLang="fr-FR" sz="1400" b="1" u="sng" dirty="0">
              <a:solidFill>
                <a:srgbClr val="0070C0"/>
              </a:solidFill>
              <a:latin typeface="Calibri" pitchFamily="34" charset="0"/>
              <a:cs typeface="Calibri" pitchFamily="34" charset="0"/>
            </a:rPr>
            <a:t>1976 </a:t>
          </a:r>
        </a:p>
        <a:p>
          <a:r>
            <a:rPr lang="fr-FR" sz="1400" dirty="0"/>
            <a:t>Institution par loi du principe de partage d’un impôt entre l’Etat et CTs.</a:t>
          </a:r>
        </a:p>
        <a:p>
          <a:r>
            <a:rPr lang="fr-FR" sz="1200" dirty="0"/>
            <a:t>Affectation au moins 30% de la TVA aux CTs</a:t>
          </a:r>
          <a:r>
            <a:rPr lang="fr-FR" sz="1400" dirty="0"/>
            <a:t>.</a:t>
          </a:r>
        </a:p>
      </dgm:t>
    </dgm:pt>
    <dgm:pt modelId="{361365BF-2F7A-46E1-A5A8-96BDE4D0CEB7}" type="parTrans" cxnId="{1C06E960-069B-42E1-9E62-660E1EC44A91}">
      <dgm:prSet/>
      <dgm:spPr/>
      <dgm:t>
        <a:bodyPr/>
        <a:lstStyle/>
        <a:p>
          <a:endParaRPr lang="fr-FR"/>
        </a:p>
      </dgm:t>
    </dgm:pt>
    <dgm:pt modelId="{9EE6B407-0FDB-42BA-BAA3-C34B303BC1B6}" type="sibTrans" cxnId="{1C06E960-069B-42E1-9E62-660E1EC44A91}">
      <dgm:prSet/>
      <dgm:spPr/>
      <dgm:t>
        <a:bodyPr/>
        <a:lstStyle/>
        <a:p>
          <a:endParaRPr lang="fr-FR"/>
        </a:p>
      </dgm:t>
    </dgm:pt>
    <dgm:pt modelId="{5A22B402-3F1A-4529-924F-0AE66014F154}">
      <dgm:prSet phldrT="[Texte]" custT="1"/>
      <dgm:spPr/>
      <dgm:t>
        <a:bodyPr/>
        <a:lstStyle/>
        <a:p>
          <a:r>
            <a:rPr lang="fr-FR" sz="1400" b="1" u="sng" dirty="0">
              <a:solidFill>
                <a:srgbClr val="0070C0"/>
              </a:solidFill>
              <a:latin typeface="Calibri" pitchFamily="34" charset="0"/>
              <a:cs typeface="Calibri" pitchFamily="34" charset="0"/>
            </a:rPr>
            <a:t>1996:</a:t>
          </a:r>
        </a:p>
        <a:p>
          <a:r>
            <a:rPr lang="fr-FR" sz="1400" dirty="0"/>
            <a:t>*Mise en place d’un nouveau mode de répartition fondé essentiellement sur la ressource (logique de moyens) avec deux dimensions:</a:t>
          </a:r>
        </a:p>
        <a:p>
          <a:r>
            <a:rPr lang="fr-FR" sz="1200" dirty="0"/>
            <a:t>1. De péréquation (compenser les inégalités en matière de ressources)</a:t>
          </a:r>
        </a:p>
        <a:p>
          <a:r>
            <a:rPr lang="fr-FR" sz="1200" dirty="0"/>
            <a:t>2. d’incitation (accompagner l’action des CTs en matière de développement).</a:t>
          </a:r>
        </a:p>
      </dgm:t>
    </dgm:pt>
    <dgm:pt modelId="{701561A2-C106-4E43-96CB-88890273B5C0}" type="parTrans" cxnId="{B8ED0EC9-2989-4CEC-919B-DB42859F505B}">
      <dgm:prSet/>
      <dgm:spPr/>
      <dgm:t>
        <a:bodyPr/>
        <a:lstStyle/>
        <a:p>
          <a:endParaRPr lang="fr-FR"/>
        </a:p>
      </dgm:t>
    </dgm:pt>
    <dgm:pt modelId="{0B75AED8-F6ED-4596-B738-42AA35792D88}" type="sibTrans" cxnId="{B8ED0EC9-2989-4CEC-919B-DB42859F505B}">
      <dgm:prSet/>
      <dgm:spPr/>
      <dgm:t>
        <a:bodyPr/>
        <a:lstStyle/>
        <a:p>
          <a:endParaRPr lang="fr-FR"/>
        </a:p>
      </dgm:t>
    </dgm:pt>
    <dgm:pt modelId="{F8C23146-FDFE-4DFC-859E-C7AA6AA73B2B}" type="pres">
      <dgm:prSet presAssocID="{01931B20-F901-49E5-BC60-9DF64EF1F82F}" presName="rootnode" presStyleCnt="0">
        <dgm:presLayoutVars>
          <dgm:chMax/>
          <dgm:chPref/>
          <dgm:dir/>
          <dgm:animLvl val="lvl"/>
        </dgm:presLayoutVars>
      </dgm:prSet>
      <dgm:spPr/>
    </dgm:pt>
    <dgm:pt modelId="{380005A9-282B-48C8-A98F-1A97FAAEDD0A}" type="pres">
      <dgm:prSet presAssocID="{04850DE2-3D23-415C-A628-7EF25BDF9A6E}" presName="composite" presStyleCnt="0"/>
      <dgm:spPr/>
    </dgm:pt>
    <dgm:pt modelId="{1F35B300-D8E5-4991-A320-30A140DEF887}" type="pres">
      <dgm:prSet presAssocID="{04850DE2-3D23-415C-A628-7EF25BDF9A6E}" presName="LShape" presStyleLbl="alignNode1" presStyleIdx="0" presStyleCnt="5" custScaleY="119870"/>
      <dgm:spPr/>
    </dgm:pt>
    <dgm:pt modelId="{CE3D7857-6B87-4383-A782-405905644A0F}" type="pres">
      <dgm:prSet presAssocID="{04850DE2-3D23-415C-A628-7EF25BDF9A6E}" presName="ParentText" presStyleLbl="revTx" presStyleIdx="0" presStyleCnt="3" custLinFactNeighborX="4847" custLinFactNeighborY="-5731">
        <dgm:presLayoutVars>
          <dgm:chMax val="0"/>
          <dgm:chPref val="0"/>
          <dgm:bulletEnabled val="1"/>
        </dgm:presLayoutVars>
      </dgm:prSet>
      <dgm:spPr/>
    </dgm:pt>
    <dgm:pt modelId="{BB2FA808-DD14-4CEE-A56D-38BF07886FD7}" type="pres">
      <dgm:prSet presAssocID="{04850DE2-3D23-415C-A628-7EF25BDF9A6E}" presName="Triangle" presStyleLbl="alignNode1" presStyleIdx="1" presStyleCnt="5"/>
      <dgm:spPr/>
    </dgm:pt>
    <dgm:pt modelId="{9CA1D739-EACE-44EF-A2B3-8260CE0C065D}" type="pres">
      <dgm:prSet presAssocID="{ABEDED6D-F162-4C43-A5E0-EC412ED7AAC7}" presName="sibTrans" presStyleCnt="0"/>
      <dgm:spPr/>
    </dgm:pt>
    <dgm:pt modelId="{7408720D-597D-4E9F-A52C-1AA222CE343B}" type="pres">
      <dgm:prSet presAssocID="{ABEDED6D-F162-4C43-A5E0-EC412ED7AAC7}" presName="space" presStyleCnt="0"/>
      <dgm:spPr/>
    </dgm:pt>
    <dgm:pt modelId="{A902FB88-09F3-44D6-9EB2-01D14A72DE7A}" type="pres">
      <dgm:prSet presAssocID="{22333296-3F69-41E1-A94A-4588D0A5AC03}" presName="composite" presStyleCnt="0"/>
      <dgm:spPr/>
    </dgm:pt>
    <dgm:pt modelId="{69CEFF5D-FEDC-4369-9ED8-3B2D9436267E}" type="pres">
      <dgm:prSet presAssocID="{22333296-3F69-41E1-A94A-4588D0A5AC03}" presName="LShape" presStyleLbl="alignNode1" presStyleIdx="2" presStyleCnt="5" custScaleY="123091"/>
      <dgm:spPr/>
    </dgm:pt>
    <dgm:pt modelId="{90B182DB-4A2E-40AF-BF17-827243D3A08B}" type="pres">
      <dgm:prSet presAssocID="{22333296-3F69-41E1-A94A-4588D0A5AC03}" presName="ParentText" presStyleLbl="revTx" presStyleIdx="1" presStyleCnt="3" custLinFactNeighborX="6758" custLinFactNeighborY="-4507">
        <dgm:presLayoutVars>
          <dgm:chMax val="0"/>
          <dgm:chPref val="0"/>
          <dgm:bulletEnabled val="1"/>
        </dgm:presLayoutVars>
      </dgm:prSet>
      <dgm:spPr/>
    </dgm:pt>
    <dgm:pt modelId="{F2CBFF43-42AD-4AA1-BAA3-C7C1073FA8E2}" type="pres">
      <dgm:prSet presAssocID="{22333296-3F69-41E1-A94A-4588D0A5AC03}" presName="Triangle" presStyleLbl="alignNode1" presStyleIdx="3" presStyleCnt="5"/>
      <dgm:spPr/>
    </dgm:pt>
    <dgm:pt modelId="{9D52AFF6-5CDF-4A36-B41D-2EEA7A9329BA}" type="pres">
      <dgm:prSet presAssocID="{9EE6B407-0FDB-42BA-BAA3-C34B303BC1B6}" presName="sibTrans" presStyleCnt="0"/>
      <dgm:spPr/>
    </dgm:pt>
    <dgm:pt modelId="{109FE313-9310-43EB-8A55-1040452FE414}" type="pres">
      <dgm:prSet presAssocID="{9EE6B407-0FDB-42BA-BAA3-C34B303BC1B6}" presName="space" presStyleCnt="0"/>
      <dgm:spPr/>
    </dgm:pt>
    <dgm:pt modelId="{94F0B59B-1106-4C36-928E-153978DE318D}" type="pres">
      <dgm:prSet presAssocID="{5A22B402-3F1A-4529-924F-0AE66014F154}" presName="composite" presStyleCnt="0"/>
      <dgm:spPr/>
    </dgm:pt>
    <dgm:pt modelId="{5D6365D5-B2B6-451B-B4A5-2ED36147B621}" type="pres">
      <dgm:prSet presAssocID="{5A22B402-3F1A-4529-924F-0AE66014F154}" presName="LShape" presStyleLbl="alignNode1" presStyleIdx="4" presStyleCnt="5" custScaleX="103270" custScaleY="129280"/>
      <dgm:spPr/>
    </dgm:pt>
    <dgm:pt modelId="{0FCA78B3-E2D8-4A24-A271-5B9888C8315A}" type="pres">
      <dgm:prSet presAssocID="{5A22B402-3F1A-4529-924F-0AE66014F154}" presName="ParentText" presStyleLbl="revTx" presStyleIdx="2" presStyleCnt="3" custScaleY="122129" custLinFactNeighborX="3349" custLinFactNeighborY="8844">
        <dgm:presLayoutVars>
          <dgm:chMax val="0"/>
          <dgm:chPref val="0"/>
          <dgm:bulletEnabled val="1"/>
        </dgm:presLayoutVars>
      </dgm:prSet>
      <dgm:spPr/>
    </dgm:pt>
  </dgm:ptLst>
  <dgm:cxnLst>
    <dgm:cxn modelId="{06849830-4CC4-4BC9-A451-A336F527E6A6}" type="presOf" srcId="{22333296-3F69-41E1-A94A-4588D0A5AC03}" destId="{90B182DB-4A2E-40AF-BF17-827243D3A08B}" srcOrd="0" destOrd="0" presId="urn:microsoft.com/office/officeart/2009/3/layout/StepUpProcess"/>
    <dgm:cxn modelId="{1C06E960-069B-42E1-9E62-660E1EC44A91}" srcId="{01931B20-F901-49E5-BC60-9DF64EF1F82F}" destId="{22333296-3F69-41E1-A94A-4588D0A5AC03}" srcOrd="1" destOrd="0" parTransId="{361365BF-2F7A-46E1-A5A8-96BDE4D0CEB7}" sibTransId="{9EE6B407-0FDB-42BA-BAA3-C34B303BC1B6}"/>
    <dgm:cxn modelId="{FC870F52-59C5-4279-BD6D-088EAA106D4D}" type="presOf" srcId="{01931B20-F901-49E5-BC60-9DF64EF1F82F}" destId="{F8C23146-FDFE-4DFC-859E-C7AA6AA73B2B}" srcOrd="0" destOrd="0" presId="urn:microsoft.com/office/officeart/2009/3/layout/StepUpProcess"/>
    <dgm:cxn modelId="{144FC975-CCB0-415F-819A-29A766375D8A}" type="presOf" srcId="{5A22B402-3F1A-4529-924F-0AE66014F154}" destId="{0FCA78B3-E2D8-4A24-A271-5B9888C8315A}" srcOrd="0" destOrd="0" presId="urn:microsoft.com/office/officeart/2009/3/layout/StepUpProcess"/>
    <dgm:cxn modelId="{F1A8B082-6FA2-4606-B06C-B335349CB687}" srcId="{01931B20-F901-49E5-BC60-9DF64EF1F82F}" destId="{04850DE2-3D23-415C-A628-7EF25BDF9A6E}" srcOrd="0" destOrd="0" parTransId="{979972DC-097F-4592-AA7B-2F22B2D5B86A}" sibTransId="{ABEDED6D-F162-4C43-A5E0-EC412ED7AAC7}"/>
    <dgm:cxn modelId="{B8ED0EC9-2989-4CEC-919B-DB42859F505B}" srcId="{01931B20-F901-49E5-BC60-9DF64EF1F82F}" destId="{5A22B402-3F1A-4529-924F-0AE66014F154}" srcOrd="2" destOrd="0" parTransId="{701561A2-C106-4E43-96CB-88890273B5C0}" sibTransId="{0B75AED8-F6ED-4596-B738-42AA35792D88}"/>
    <dgm:cxn modelId="{AF8875E1-ED66-4965-804E-D0FEFB4E907E}" type="presOf" srcId="{04850DE2-3D23-415C-A628-7EF25BDF9A6E}" destId="{CE3D7857-6B87-4383-A782-405905644A0F}" srcOrd="0" destOrd="0" presId="urn:microsoft.com/office/officeart/2009/3/layout/StepUpProcess"/>
    <dgm:cxn modelId="{4FCCBD98-3914-4279-AA0E-641528A38F13}" type="presParOf" srcId="{F8C23146-FDFE-4DFC-859E-C7AA6AA73B2B}" destId="{380005A9-282B-48C8-A98F-1A97FAAEDD0A}" srcOrd="0" destOrd="0" presId="urn:microsoft.com/office/officeart/2009/3/layout/StepUpProcess"/>
    <dgm:cxn modelId="{BC9160D8-7E50-44BA-B542-98F95C572A62}" type="presParOf" srcId="{380005A9-282B-48C8-A98F-1A97FAAEDD0A}" destId="{1F35B300-D8E5-4991-A320-30A140DEF887}" srcOrd="0" destOrd="0" presId="urn:microsoft.com/office/officeart/2009/3/layout/StepUpProcess"/>
    <dgm:cxn modelId="{023D6651-2F74-4FE5-A8B0-D99D3AA15CCF}" type="presParOf" srcId="{380005A9-282B-48C8-A98F-1A97FAAEDD0A}" destId="{CE3D7857-6B87-4383-A782-405905644A0F}" srcOrd="1" destOrd="0" presId="urn:microsoft.com/office/officeart/2009/3/layout/StepUpProcess"/>
    <dgm:cxn modelId="{F85E073A-5944-4AE3-B540-97AA24C3F10C}" type="presParOf" srcId="{380005A9-282B-48C8-A98F-1A97FAAEDD0A}" destId="{BB2FA808-DD14-4CEE-A56D-38BF07886FD7}" srcOrd="2" destOrd="0" presId="urn:microsoft.com/office/officeart/2009/3/layout/StepUpProcess"/>
    <dgm:cxn modelId="{29F2F5F1-11A2-46E9-8AB1-425B2B67AA8F}" type="presParOf" srcId="{F8C23146-FDFE-4DFC-859E-C7AA6AA73B2B}" destId="{9CA1D739-EACE-44EF-A2B3-8260CE0C065D}" srcOrd="1" destOrd="0" presId="urn:microsoft.com/office/officeart/2009/3/layout/StepUpProcess"/>
    <dgm:cxn modelId="{0E593BFA-45AB-461F-80F5-406084640C59}" type="presParOf" srcId="{9CA1D739-EACE-44EF-A2B3-8260CE0C065D}" destId="{7408720D-597D-4E9F-A52C-1AA222CE343B}" srcOrd="0" destOrd="0" presId="urn:microsoft.com/office/officeart/2009/3/layout/StepUpProcess"/>
    <dgm:cxn modelId="{337E21CB-1FEA-4A19-871D-0882FC276803}" type="presParOf" srcId="{F8C23146-FDFE-4DFC-859E-C7AA6AA73B2B}" destId="{A902FB88-09F3-44D6-9EB2-01D14A72DE7A}" srcOrd="2" destOrd="0" presId="urn:microsoft.com/office/officeart/2009/3/layout/StepUpProcess"/>
    <dgm:cxn modelId="{0C8F1EBC-5321-4537-B997-AF900768887F}" type="presParOf" srcId="{A902FB88-09F3-44D6-9EB2-01D14A72DE7A}" destId="{69CEFF5D-FEDC-4369-9ED8-3B2D9436267E}" srcOrd="0" destOrd="0" presId="urn:microsoft.com/office/officeart/2009/3/layout/StepUpProcess"/>
    <dgm:cxn modelId="{77519D87-07D3-4C03-920E-A370546BB2FC}" type="presParOf" srcId="{A902FB88-09F3-44D6-9EB2-01D14A72DE7A}" destId="{90B182DB-4A2E-40AF-BF17-827243D3A08B}" srcOrd="1" destOrd="0" presId="urn:microsoft.com/office/officeart/2009/3/layout/StepUpProcess"/>
    <dgm:cxn modelId="{F6D86492-041B-421D-9943-D054801209BD}" type="presParOf" srcId="{A902FB88-09F3-44D6-9EB2-01D14A72DE7A}" destId="{F2CBFF43-42AD-4AA1-BAA3-C7C1073FA8E2}" srcOrd="2" destOrd="0" presId="urn:microsoft.com/office/officeart/2009/3/layout/StepUpProcess"/>
    <dgm:cxn modelId="{739A8E62-E962-43C8-A118-8F44775D005A}" type="presParOf" srcId="{F8C23146-FDFE-4DFC-859E-C7AA6AA73B2B}" destId="{9D52AFF6-5CDF-4A36-B41D-2EEA7A9329BA}" srcOrd="3" destOrd="0" presId="urn:microsoft.com/office/officeart/2009/3/layout/StepUpProcess"/>
    <dgm:cxn modelId="{C39B8370-5E13-4E4E-A54D-D404008A3207}" type="presParOf" srcId="{9D52AFF6-5CDF-4A36-B41D-2EEA7A9329BA}" destId="{109FE313-9310-43EB-8A55-1040452FE414}" srcOrd="0" destOrd="0" presId="urn:microsoft.com/office/officeart/2009/3/layout/StepUpProcess"/>
    <dgm:cxn modelId="{5F812290-E977-41BD-B14D-1713F4D95D6A}" type="presParOf" srcId="{F8C23146-FDFE-4DFC-859E-C7AA6AA73B2B}" destId="{94F0B59B-1106-4C36-928E-153978DE318D}" srcOrd="4" destOrd="0" presId="urn:microsoft.com/office/officeart/2009/3/layout/StepUpProcess"/>
    <dgm:cxn modelId="{2B4D620C-A465-49D2-9304-1273DFC56BB8}" type="presParOf" srcId="{94F0B59B-1106-4C36-928E-153978DE318D}" destId="{5D6365D5-B2B6-451B-B4A5-2ED36147B621}" srcOrd="0" destOrd="0" presId="urn:microsoft.com/office/officeart/2009/3/layout/StepUpProcess"/>
    <dgm:cxn modelId="{0806A2AD-C954-41CD-B8AC-5D9166510179}" type="presParOf" srcId="{94F0B59B-1106-4C36-928E-153978DE318D}" destId="{0FCA78B3-E2D8-4A24-A271-5B9888C8315A}"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05AF16-DAFE-4F63-98E7-377492A2ED94}" type="doc">
      <dgm:prSet loTypeId="urn:microsoft.com/office/officeart/2005/8/layout/hierarchy1" loCatId="hierarchy" qsTypeId="urn:microsoft.com/office/officeart/2005/8/quickstyle/simple1" qsCatId="simple" csTypeId="urn:microsoft.com/office/officeart/2005/8/colors/accent1_3" csCatId="accent1" phldr="1"/>
      <dgm:spPr/>
      <dgm:t>
        <a:bodyPr/>
        <a:lstStyle/>
        <a:p>
          <a:endParaRPr lang="fr-FR"/>
        </a:p>
      </dgm:t>
    </dgm:pt>
    <dgm:pt modelId="{7CEE4281-C14E-485A-9910-B2A4932BD837}">
      <dgm:prSet phldrT="[Texte]" custT="1"/>
      <dgm:spPr/>
      <dgm:t>
        <a:bodyPr/>
        <a:lstStyle/>
        <a:p>
          <a:r>
            <a:rPr lang="fr-FR" sz="1400" b="1" dirty="0"/>
            <a:t>Deux types de dotations TVA</a:t>
          </a:r>
        </a:p>
      </dgm:t>
    </dgm:pt>
    <dgm:pt modelId="{5BD6DB8C-5FC4-45B7-BABA-C5DB07208369}" type="parTrans" cxnId="{C53DB9C8-F7A7-431F-AEC4-C9ACAD4006A8}">
      <dgm:prSet/>
      <dgm:spPr/>
      <dgm:t>
        <a:bodyPr/>
        <a:lstStyle/>
        <a:p>
          <a:endParaRPr lang="fr-FR" sz="1200"/>
        </a:p>
      </dgm:t>
    </dgm:pt>
    <dgm:pt modelId="{8812F10E-41DA-4F10-B4FD-5EE643468A34}" type="sibTrans" cxnId="{C53DB9C8-F7A7-431F-AEC4-C9ACAD4006A8}">
      <dgm:prSet/>
      <dgm:spPr/>
      <dgm:t>
        <a:bodyPr/>
        <a:lstStyle/>
        <a:p>
          <a:endParaRPr lang="fr-FR" sz="1200"/>
        </a:p>
      </dgm:t>
    </dgm:pt>
    <dgm:pt modelId="{E7816B9E-40B9-4530-9BE5-2CB6CC5862B6}">
      <dgm:prSet phldrT="[Texte]" custT="1"/>
      <dgm:spPr/>
      <dgm:t>
        <a:bodyPr/>
        <a:lstStyle/>
        <a:p>
          <a:r>
            <a:rPr lang="fr-FR" sz="1200" dirty="0"/>
            <a:t>Dotations globales accordées au CTs sur la base de critères:</a:t>
          </a:r>
        </a:p>
      </dgm:t>
    </dgm:pt>
    <dgm:pt modelId="{DB8A4268-0273-44A4-AD71-DE3D22B0CD36}" type="parTrans" cxnId="{83886849-CB29-489A-8D69-A11D11B86B4F}">
      <dgm:prSet/>
      <dgm:spPr/>
      <dgm:t>
        <a:bodyPr/>
        <a:lstStyle/>
        <a:p>
          <a:endParaRPr lang="fr-FR" sz="1200"/>
        </a:p>
      </dgm:t>
    </dgm:pt>
    <dgm:pt modelId="{0C2E50DA-6689-4FB1-8DEF-5172B407BA9A}" type="sibTrans" cxnId="{83886849-CB29-489A-8D69-A11D11B86B4F}">
      <dgm:prSet/>
      <dgm:spPr/>
      <dgm:t>
        <a:bodyPr/>
        <a:lstStyle/>
        <a:p>
          <a:endParaRPr lang="fr-FR" sz="1200"/>
        </a:p>
      </dgm:t>
    </dgm:pt>
    <dgm:pt modelId="{77179BE7-6182-4D14-9FE6-2E60FD8E7287}">
      <dgm:prSet phldrT="[Texte]" custT="1"/>
      <dgm:spPr/>
      <dgm:t>
        <a:bodyPr/>
        <a:lstStyle/>
        <a:p>
          <a:r>
            <a:rPr lang="fr-FR" sz="1200" dirty="0"/>
            <a:t>Forfait</a:t>
          </a:r>
        </a:p>
      </dgm:t>
    </dgm:pt>
    <dgm:pt modelId="{D0D9E588-5592-4853-8CF7-BAA4470443A9}" type="parTrans" cxnId="{B8D5A89A-479A-4A60-B480-1648D60D13BA}">
      <dgm:prSet/>
      <dgm:spPr/>
      <dgm:t>
        <a:bodyPr/>
        <a:lstStyle/>
        <a:p>
          <a:endParaRPr lang="fr-FR" sz="1200"/>
        </a:p>
      </dgm:t>
    </dgm:pt>
    <dgm:pt modelId="{704F8D8A-8DEF-4E6A-B3D3-AC55843160A3}" type="sibTrans" cxnId="{B8D5A89A-479A-4A60-B480-1648D60D13BA}">
      <dgm:prSet/>
      <dgm:spPr/>
      <dgm:t>
        <a:bodyPr/>
        <a:lstStyle/>
        <a:p>
          <a:endParaRPr lang="fr-FR" sz="1200"/>
        </a:p>
      </dgm:t>
    </dgm:pt>
    <dgm:pt modelId="{2B9BC890-4B4C-4B9A-A614-EA574F7FC5EE}">
      <dgm:prSet phldrT="[Texte]" custT="1"/>
      <dgm:spPr/>
      <dgm:t>
        <a:bodyPr/>
        <a:lstStyle/>
        <a:p>
          <a:r>
            <a:rPr lang="fr-FR" sz="1200" dirty="0"/>
            <a:t>Potentiel fiscal</a:t>
          </a:r>
        </a:p>
      </dgm:t>
    </dgm:pt>
    <dgm:pt modelId="{CC06273F-4065-41CD-B307-D96E39F9E6A7}" type="parTrans" cxnId="{C1689F1B-93F5-4CC8-B6EC-7D8BF59A592F}">
      <dgm:prSet/>
      <dgm:spPr/>
      <dgm:t>
        <a:bodyPr/>
        <a:lstStyle/>
        <a:p>
          <a:endParaRPr lang="fr-FR" sz="1200"/>
        </a:p>
      </dgm:t>
    </dgm:pt>
    <dgm:pt modelId="{3A7CB296-C985-4542-8F4B-D55DE7511A42}" type="sibTrans" cxnId="{C1689F1B-93F5-4CC8-B6EC-7D8BF59A592F}">
      <dgm:prSet/>
      <dgm:spPr/>
      <dgm:t>
        <a:bodyPr/>
        <a:lstStyle/>
        <a:p>
          <a:endParaRPr lang="fr-FR" sz="1200"/>
        </a:p>
      </dgm:t>
    </dgm:pt>
    <dgm:pt modelId="{F0544EA6-42A7-4444-8831-071FC5843F99}">
      <dgm:prSet phldrT="[Texte]" custT="1"/>
      <dgm:spPr/>
      <dgm:t>
        <a:bodyPr/>
        <a:lstStyle/>
        <a:p>
          <a:r>
            <a:rPr lang="fr-FR" sz="1200" dirty="0"/>
            <a:t>Dotations spécifiques afférentes, à</a:t>
          </a:r>
        </a:p>
      </dgm:t>
    </dgm:pt>
    <dgm:pt modelId="{5F34FDAB-0AC4-4735-9001-C046590B42B0}" type="parTrans" cxnId="{AE639C50-9770-4280-940B-A6E208655168}">
      <dgm:prSet/>
      <dgm:spPr/>
      <dgm:t>
        <a:bodyPr/>
        <a:lstStyle/>
        <a:p>
          <a:endParaRPr lang="fr-FR" sz="1200"/>
        </a:p>
      </dgm:t>
    </dgm:pt>
    <dgm:pt modelId="{A00FA952-9E1A-46F4-B6E8-FE00EC8C49F0}" type="sibTrans" cxnId="{AE639C50-9770-4280-940B-A6E208655168}">
      <dgm:prSet/>
      <dgm:spPr/>
      <dgm:t>
        <a:bodyPr/>
        <a:lstStyle/>
        <a:p>
          <a:endParaRPr lang="fr-FR" sz="1200"/>
        </a:p>
      </dgm:t>
    </dgm:pt>
    <dgm:pt modelId="{83DCC145-AE36-4A23-BD51-35AF09687394}">
      <dgm:prSet phldrT="[Texte]" custT="1"/>
      <dgm:spPr/>
      <dgm:t>
        <a:bodyPr/>
        <a:lstStyle/>
        <a:p>
          <a:r>
            <a:rPr lang="fr-FR" sz="1200" dirty="0"/>
            <a:t>Réalisation des programmes d’équipements (programmes nationaux, mise à niveau urbaine)</a:t>
          </a:r>
        </a:p>
      </dgm:t>
    </dgm:pt>
    <dgm:pt modelId="{83D411DB-C7DB-4D44-8548-7A2B555C31E4}" type="parTrans" cxnId="{F91BD6F9-F3FE-4631-90A7-1C7ED2220A3E}">
      <dgm:prSet/>
      <dgm:spPr/>
      <dgm:t>
        <a:bodyPr/>
        <a:lstStyle/>
        <a:p>
          <a:endParaRPr lang="fr-FR" sz="1200"/>
        </a:p>
      </dgm:t>
    </dgm:pt>
    <dgm:pt modelId="{F82DA69C-D807-4590-91F5-74AE225CD606}" type="sibTrans" cxnId="{F91BD6F9-F3FE-4631-90A7-1C7ED2220A3E}">
      <dgm:prSet/>
      <dgm:spPr/>
      <dgm:t>
        <a:bodyPr/>
        <a:lstStyle/>
        <a:p>
          <a:endParaRPr lang="fr-FR" sz="1200"/>
        </a:p>
      </dgm:t>
    </dgm:pt>
    <dgm:pt modelId="{EE865FE5-C44A-4A66-9622-0DBF4034BED0}">
      <dgm:prSet custT="1"/>
      <dgm:spPr/>
      <dgm:t>
        <a:bodyPr/>
        <a:lstStyle/>
        <a:p>
          <a:r>
            <a:rPr lang="fr-FR" sz="1200" dirty="0"/>
            <a:t>Effort fiscal</a:t>
          </a:r>
        </a:p>
      </dgm:t>
    </dgm:pt>
    <dgm:pt modelId="{575127F4-D76C-463D-887C-CB411544DAFD}" type="parTrans" cxnId="{34974C1C-C206-45D2-A180-FB8F16E40967}">
      <dgm:prSet/>
      <dgm:spPr/>
      <dgm:t>
        <a:bodyPr/>
        <a:lstStyle/>
        <a:p>
          <a:endParaRPr lang="fr-FR" sz="1200"/>
        </a:p>
      </dgm:t>
    </dgm:pt>
    <dgm:pt modelId="{8BD9E072-2676-40EB-932E-A0760A1C2124}" type="sibTrans" cxnId="{34974C1C-C206-45D2-A180-FB8F16E40967}">
      <dgm:prSet/>
      <dgm:spPr/>
      <dgm:t>
        <a:bodyPr/>
        <a:lstStyle/>
        <a:p>
          <a:endParaRPr lang="fr-FR" sz="1200"/>
        </a:p>
      </dgm:t>
    </dgm:pt>
    <dgm:pt modelId="{E46B0258-FAD3-4B45-828C-4FB6B5822A2A}">
      <dgm:prSet custT="1"/>
      <dgm:spPr/>
      <dgm:t>
        <a:bodyPr/>
        <a:lstStyle/>
        <a:p>
          <a:r>
            <a:rPr lang="fr-FR" sz="1200" dirty="0"/>
            <a:t>Aux charges  communes et indivisibles.</a:t>
          </a:r>
        </a:p>
      </dgm:t>
    </dgm:pt>
    <dgm:pt modelId="{1A6AC236-9EFB-46C1-B465-56925DA4D38E}" type="parTrans" cxnId="{DE831E3A-1879-46D1-AB66-439694BA6077}">
      <dgm:prSet/>
      <dgm:spPr/>
      <dgm:t>
        <a:bodyPr/>
        <a:lstStyle/>
        <a:p>
          <a:endParaRPr lang="fr-FR" sz="1200"/>
        </a:p>
      </dgm:t>
    </dgm:pt>
    <dgm:pt modelId="{6168EC94-387A-45E1-A849-AF16089F7379}" type="sibTrans" cxnId="{DE831E3A-1879-46D1-AB66-439694BA6077}">
      <dgm:prSet/>
      <dgm:spPr/>
      <dgm:t>
        <a:bodyPr/>
        <a:lstStyle/>
        <a:p>
          <a:endParaRPr lang="fr-FR" sz="1200"/>
        </a:p>
      </dgm:t>
    </dgm:pt>
    <dgm:pt modelId="{6B3C8E18-C1B4-49BC-9477-0B4AE2B0463B}">
      <dgm:prSet custT="1"/>
      <dgm:spPr/>
      <dgm:t>
        <a:bodyPr/>
        <a:lstStyle/>
        <a:p>
          <a:r>
            <a:rPr lang="fr-FR" sz="1200" dirty="0"/>
            <a:t>Aux dotations de fonctionnement pour équilibre</a:t>
          </a:r>
        </a:p>
      </dgm:t>
    </dgm:pt>
    <dgm:pt modelId="{FB7EF96E-BA28-404F-BC4D-3FC3D079E80C}" type="parTrans" cxnId="{774D5547-3351-4BE4-B53D-9256CAA5C76E}">
      <dgm:prSet/>
      <dgm:spPr/>
      <dgm:t>
        <a:bodyPr/>
        <a:lstStyle/>
        <a:p>
          <a:endParaRPr lang="fr-FR" sz="1200"/>
        </a:p>
      </dgm:t>
    </dgm:pt>
    <dgm:pt modelId="{341962E3-3748-4D63-BAD4-8E9ED79DB0E3}" type="sibTrans" cxnId="{774D5547-3351-4BE4-B53D-9256CAA5C76E}">
      <dgm:prSet/>
      <dgm:spPr/>
      <dgm:t>
        <a:bodyPr/>
        <a:lstStyle/>
        <a:p>
          <a:endParaRPr lang="fr-FR" sz="1200"/>
        </a:p>
      </dgm:t>
    </dgm:pt>
    <dgm:pt modelId="{66EC15A7-B069-4737-9C04-FDC605CC75BE}" type="pres">
      <dgm:prSet presAssocID="{DE05AF16-DAFE-4F63-98E7-377492A2ED94}" presName="hierChild1" presStyleCnt="0">
        <dgm:presLayoutVars>
          <dgm:chPref val="1"/>
          <dgm:dir/>
          <dgm:animOne val="branch"/>
          <dgm:animLvl val="lvl"/>
          <dgm:resizeHandles/>
        </dgm:presLayoutVars>
      </dgm:prSet>
      <dgm:spPr/>
    </dgm:pt>
    <dgm:pt modelId="{8B5DA913-E82F-4269-BC5F-354B063B673A}" type="pres">
      <dgm:prSet presAssocID="{7CEE4281-C14E-485A-9910-B2A4932BD837}" presName="hierRoot1" presStyleCnt="0"/>
      <dgm:spPr/>
    </dgm:pt>
    <dgm:pt modelId="{D43A5811-7E20-41C7-87FF-86268F4AF747}" type="pres">
      <dgm:prSet presAssocID="{7CEE4281-C14E-485A-9910-B2A4932BD837}" presName="composite" presStyleCnt="0"/>
      <dgm:spPr/>
    </dgm:pt>
    <dgm:pt modelId="{EF390E60-B441-4FD2-8FF0-C1976EFB883C}" type="pres">
      <dgm:prSet presAssocID="{7CEE4281-C14E-485A-9910-B2A4932BD837}" presName="background" presStyleLbl="node0" presStyleIdx="0" presStyleCnt="1"/>
      <dgm:spPr/>
    </dgm:pt>
    <dgm:pt modelId="{A3AD6019-5F6D-458F-8C2F-866BA546EC2C}" type="pres">
      <dgm:prSet presAssocID="{7CEE4281-C14E-485A-9910-B2A4932BD837}" presName="text" presStyleLbl="fgAcc0" presStyleIdx="0" presStyleCnt="1" custScaleX="495705">
        <dgm:presLayoutVars>
          <dgm:chPref val="3"/>
        </dgm:presLayoutVars>
      </dgm:prSet>
      <dgm:spPr/>
    </dgm:pt>
    <dgm:pt modelId="{99C25180-C755-4FA0-B054-4B8F9030B98D}" type="pres">
      <dgm:prSet presAssocID="{7CEE4281-C14E-485A-9910-B2A4932BD837}" presName="hierChild2" presStyleCnt="0"/>
      <dgm:spPr/>
    </dgm:pt>
    <dgm:pt modelId="{580642F0-A290-4FA5-93B0-F2EEBD6C36A3}" type="pres">
      <dgm:prSet presAssocID="{DB8A4268-0273-44A4-AD71-DE3D22B0CD36}" presName="Name10" presStyleLbl="parChTrans1D2" presStyleIdx="0" presStyleCnt="2"/>
      <dgm:spPr/>
    </dgm:pt>
    <dgm:pt modelId="{A4A83E7E-1735-47E6-A8AD-69C7F45E0A3F}" type="pres">
      <dgm:prSet presAssocID="{E7816B9E-40B9-4530-9BE5-2CB6CC5862B6}" presName="hierRoot2" presStyleCnt="0"/>
      <dgm:spPr/>
    </dgm:pt>
    <dgm:pt modelId="{410BAFEA-5AC2-4D50-92A8-946896309F08}" type="pres">
      <dgm:prSet presAssocID="{E7816B9E-40B9-4530-9BE5-2CB6CC5862B6}" presName="composite2" presStyleCnt="0"/>
      <dgm:spPr/>
    </dgm:pt>
    <dgm:pt modelId="{FBEA4A6B-26D6-4AB8-B206-65E66CF8D51E}" type="pres">
      <dgm:prSet presAssocID="{E7816B9E-40B9-4530-9BE5-2CB6CC5862B6}" presName="background2" presStyleLbl="node2" presStyleIdx="0" presStyleCnt="2"/>
      <dgm:spPr/>
    </dgm:pt>
    <dgm:pt modelId="{B3FE5E41-606B-4E14-8466-85F7A46CFBE6}" type="pres">
      <dgm:prSet presAssocID="{E7816B9E-40B9-4530-9BE5-2CB6CC5862B6}" presName="text2" presStyleLbl="fgAcc2" presStyleIdx="0" presStyleCnt="2" custScaleX="216387" custScaleY="117159">
        <dgm:presLayoutVars>
          <dgm:chPref val="3"/>
        </dgm:presLayoutVars>
      </dgm:prSet>
      <dgm:spPr/>
    </dgm:pt>
    <dgm:pt modelId="{37342B59-F5C8-4BB0-9B73-5F036DB1B7CE}" type="pres">
      <dgm:prSet presAssocID="{E7816B9E-40B9-4530-9BE5-2CB6CC5862B6}" presName="hierChild3" presStyleCnt="0"/>
      <dgm:spPr/>
    </dgm:pt>
    <dgm:pt modelId="{9654EC37-7E73-4B3A-B78B-6E5BB4987113}" type="pres">
      <dgm:prSet presAssocID="{D0D9E588-5592-4853-8CF7-BAA4470443A9}" presName="Name17" presStyleLbl="parChTrans1D3" presStyleIdx="0" presStyleCnt="6"/>
      <dgm:spPr/>
    </dgm:pt>
    <dgm:pt modelId="{735A8281-EAE3-4659-B0C9-B49E7B525DBA}" type="pres">
      <dgm:prSet presAssocID="{77179BE7-6182-4D14-9FE6-2E60FD8E7287}" presName="hierRoot3" presStyleCnt="0"/>
      <dgm:spPr/>
    </dgm:pt>
    <dgm:pt modelId="{220E23D7-024D-4AC8-A04C-2923CCB40054}" type="pres">
      <dgm:prSet presAssocID="{77179BE7-6182-4D14-9FE6-2E60FD8E7287}" presName="composite3" presStyleCnt="0"/>
      <dgm:spPr/>
    </dgm:pt>
    <dgm:pt modelId="{A30D5FD3-2F5A-4AD6-9937-B9B7AE869C7E}" type="pres">
      <dgm:prSet presAssocID="{77179BE7-6182-4D14-9FE6-2E60FD8E7287}" presName="background3" presStyleLbl="node3" presStyleIdx="0" presStyleCnt="6"/>
      <dgm:spPr/>
    </dgm:pt>
    <dgm:pt modelId="{E1E4F409-D78A-4B3E-92E7-F325A5505F88}" type="pres">
      <dgm:prSet presAssocID="{77179BE7-6182-4D14-9FE6-2E60FD8E7287}" presName="text3" presStyleLbl="fgAcc3" presStyleIdx="0" presStyleCnt="6">
        <dgm:presLayoutVars>
          <dgm:chPref val="3"/>
        </dgm:presLayoutVars>
      </dgm:prSet>
      <dgm:spPr/>
    </dgm:pt>
    <dgm:pt modelId="{2B2B0CF1-2B5D-4E03-996C-BC551ADEF8AB}" type="pres">
      <dgm:prSet presAssocID="{77179BE7-6182-4D14-9FE6-2E60FD8E7287}" presName="hierChild4" presStyleCnt="0"/>
      <dgm:spPr/>
    </dgm:pt>
    <dgm:pt modelId="{66D7A85B-B19D-479B-BA91-2DF1E48CEFE2}" type="pres">
      <dgm:prSet presAssocID="{CC06273F-4065-41CD-B307-D96E39F9E6A7}" presName="Name17" presStyleLbl="parChTrans1D3" presStyleIdx="1" presStyleCnt="6"/>
      <dgm:spPr/>
    </dgm:pt>
    <dgm:pt modelId="{2775D813-60C1-4259-880A-7CF5E705F72F}" type="pres">
      <dgm:prSet presAssocID="{2B9BC890-4B4C-4B9A-A614-EA574F7FC5EE}" presName="hierRoot3" presStyleCnt="0"/>
      <dgm:spPr/>
    </dgm:pt>
    <dgm:pt modelId="{BF03DDD3-5D30-42B3-AC88-365546976CEE}" type="pres">
      <dgm:prSet presAssocID="{2B9BC890-4B4C-4B9A-A614-EA574F7FC5EE}" presName="composite3" presStyleCnt="0"/>
      <dgm:spPr/>
    </dgm:pt>
    <dgm:pt modelId="{908189F0-D39F-4533-9711-AAAB7B3439D9}" type="pres">
      <dgm:prSet presAssocID="{2B9BC890-4B4C-4B9A-A614-EA574F7FC5EE}" presName="background3" presStyleLbl="node3" presStyleIdx="1" presStyleCnt="6"/>
      <dgm:spPr/>
    </dgm:pt>
    <dgm:pt modelId="{8BADA663-4870-491F-91ED-40420E9BE876}" type="pres">
      <dgm:prSet presAssocID="{2B9BC890-4B4C-4B9A-A614-EA574F7FC5EE}" presName="text3" presStyleLbl="fgAcc3" presStyleIdx="1" presStyleCnt="6">
        <dgm:presLayoutVars>
          <dgm:chPref val="3"/>
        </dgm:presLayoutVars>
      </dgm:prSet>
      <dgm:spPr/>
    </dgm:pt>
    <dgm:pt modelId="{5A12C4AF-9ECC-4774-BAA7-3B3E0AA2CA10}" type="pres">
      <dgm:prSet presAssocID="{2B9BC890-4B4C-4B9A-A614-EA574F7FC5EE}" presName="hierChild4" presStyleCnt="0"/>
      <dgm:spPr/>
    </dgm:pt>
    <dgm:pt modelId="{482E1931-2096-4B98-97D1-DDAE2CEAD6F7}" type="pres">
      <dgm:prSet presAssocID="{575127F4-D76C-463D-887C-CB411544DAFD}" presName="Name17" presStyleLbl="parChTrans1D3" presStyleIdx="2" presStyleCnt="6"/>
      <dgm:spPr/>
    </dgm:pt>
    <dgm:pt modelId="{89C48BBD-11FB-4E22-8F58-29FCFCF12D7C}" type="pres">
      <dgm:prSet presAssocID="{EE865FE5-C44A-4A66-9622-0DBF4034BED0}" presName="hierRoot3" presStyleCnt="0"/>
      <dgm:spPr/>
    </dgm:pt>
    <dgm:pt modelId="{8521049A-206B-4FFC-85DF-64D1CA648F76}" type="pres">
      <dgm:prSet presAssocID="{EE865FE5-C44A-4A66-9622-0DBF4034BED0}" presName="composite3" presStyleCnt="0"/>
      <dgm:spPr/>
    </dgm:pt>
    <dgm:pt modelId="{2CF4AF23-252B-44BF-BAE2-698FE106D6C1}" type="pres">
      <dgm:prSet presAssocID="{EE865FE5-C44A-4A66-9622-0DBF4034BED0}" presName="background3" presStyleLbl="node3" presStyleIdx="2" presStyleCnt="6"/>
      <dgm:spPr/>
    </dgm:pt>
    <dgm:pt modelId="{591FA838-AFF4-448F-A4CE-2D52A6F2F454}" type="pres">
      <dgm:prSet presAssocID="{EE865FE5-C44A-4A66-9622-0DBF4034BED0}" presName="text3" presStyleLbl="fgAcc3" presStyleIdx="2" presStyleCnt="6">
        <dgm:presLayoutVars>
          <dgm:chPref val="3"/>
        </dgm:presLayoutVars>
      </dgm:prSet>
      <dgm:spPr/>
    </dgm:pt>
    <dgm:pt modelId="{875D7DF3-D236-48A7-8E79-353EB9FCCE18}" type="pres">
      <dgm:prSet presAssocID="{EE865FE5-C44A-4A66-9622-0DBF4034BED0}" presName="hierChild4" presStyleCnt="0"/>
      <dgm:spPr/>
    </dgm:pt>
    <dgm:pt modelId="{E5528482-8316-4FEE-AB9A-2FFF95F522DC}" type="pres">
      <dgm:prSet presAssocID="{5F34FDAB-0AC4-4735-9001-C046590B42B0}" presName="Name10" presStyleLbl="parChTrans1D2" presStyleIdx="1" presStyleCnt="2"/>
      <dgm:spPr/>
    </dgm:pt>
    <dgm:pt modelId="{92AF589D-2091-4E90-B3D8-73A559DD98B5}" type="pres">
      <dgm:prSet presAssocID="{F0544EA6-42A7-4444-8831-071FC5843F99}" presName="hierRoot2" presStyleCnt="0"/>
      <dgm:spPr/>
    </dgm:pt>
    <dgm:pt modelId="{950667D7-05BC-40A5-ACD9-8B4E31C07339}" type="pres">
      <dgm:prSet presAssocID="{F0544EA6-42A7-4444-8831-071FC5843F99}" presName="composite2" presStyleCnt="0"/>
      <dgm:spPr/>
    </dgm:pt>
    <dgm:pt modelId="{B488EEA9-AC26-4264-9666-1668447E6363}" type="pres">
      <dgm:prSet presAssocID="{F0544EA6-42A7-4444-8831-071FC5843F99}" presName="background2" presStyleLbl="node2" presStyleIdx="1" presStyleCnt="2"/>
      <dgm:spPr/>
    </dgm:pt>
    <dgm:pt modelId="{1046C8F7-6CB2-4534-A607-92422AA6F8CA}" type="pres">
      <dgm:prSet presAssocID="{F0544EA6-42A7-4444-8831-071FC5843F99}" presName="text2" presStyleLbl="fgAcc2" presStyleIdx="1" presStyleCnt="2" custScaleX="216387" custScaleY="117159">
        <dgm:presLayoutVars>
          <dgm:chPref val="3"/>
        </dgm:presLayoutVars>
      </dgm:prSet>
      <dgm:spPr/>
    </dgm:pt>
    <dgm:pt modelId="{C69AC01F-2A3A-4AB6-8162-2E2024C1BA72}" type="pres">
      <dgm:prSet presAssocID="{F0544EA6-42A7-4444-8831-071FC5843F99}" presName="hierChild3" presStyleCnt="0"/>
      <dgm:spPr/>
    </dgm:pt>
    <dgm:pt modelId="{C0A5D36E-C880-42F9-B8CC-16A1452ABE4F}" type="pres">
      <dgm:prSet presAssocID="{83D411DB-C7DB-4D44-8548-7A2B555C31E4}" presName="Name17" presStyleLbl="parChTrans1D3" presStyleIdx="3" presStyleCnt="6"/>
      <dgm:spPr/>
    </dgm:pt>
    <dgm:pt modelId="{DB33ADB1-70AD-4B93-BA58-6A8D4CAABF89}" type="pres">
      <dgm:prSet presAssocID="{83DCC145-AE36-4A23-BD51-35AF09687394}" presName="hierRoot3" presStyleCnt="0"/>
      <dgm:spPr/>
    </dgm:pt>
    <dgm:pt modelId="{A341DD0A-8EBE-4DF0-B247-9CA51A8F58CD}" type="pres">
      <dgm:prSet presAssocID="{83DCC145-AE36-4A23-BD51-35AF09687394}" presName="composite3" presStyleCnt="0"/>
      <dgm:spPr/>
    </dgm:pt>
    <dgm:pt modelId="{078263CF-BF0E-4DF0-9F59-7F8B4C9A8C30}" type="pres">
      <dgm:prSet presAssocID="{83DCC145-AE36-4A23-BD51-35AF09687394}" presName="background3" presStyleLbl="node3" presStyleIdx="3" presStyleCnt="6"/>
      <dgm:spPr/>
    </dgm:pt>
    <dgm:pt modelId="{E078218D-B4FB-4247-8111-BACE8380B318}" type="pres">
      <dgm:prSet presAssocID="{83DCC145-AE36-4A23-BD51-35AF09687394}" presName="text3" presStyleLbl="fgAcc3" presStyleIdx="3" presStyleCnt="6" custScaleY="240783">
        <dgm:presLayoutVars>
          <dgm:chPref val="3"/>
        </dgm:presLayoutVars>
      </dgm:prSet>
      <dgm:spPr/>
    </dgm:pt>
    <dgm:pt modelId="{5DB159F8-2C74-4223-B7FF-205A88EC04EB}" type="pres">
      <dgm:prSet presAssocID="{83DCC145-AE36-4A23-BD51-35AF09687394}" presName="hierChild4" presStyleCnt="0"/>
      <dgm:spPr/>
    </dgm:pt>
    <dgm:pt modelId="{1D484E41-1807-4E2C-8326-75C70E255561}" type="pres">
      <dgm:prSet presAssocID="{1A6AC236-9EFB-46C1-B465-56925DA4D38E}" presName="Name17" presStyleLbl="parChTrans1D3" presStyleIdx="4" presStyleCnt="6"/>
      <dgm:spPr/>
    </dgm:pt>
    <dgm:pt modelId="{EAF64CE1-17D7-469C-B459-5D441C5DDBE0}" type="pres">
      <dgm:prSet presAssocID="{E46B0258-FAD3-4B45-828C-4FB6B5822A2A}" presName="hierRoot3" presStyleCnt="0"/>
      <dgm:spPr/>
    </dgm:pt>
    <dgm:pt modelId="{C4AF8B06-DB7D-42D4-B602-61170836500F}" type="pres">
      <dgm:prSet presAssocID="{E46B0258-FAD3-4B45-828C-4FB6B5822A2A}" presName="composite3" presStyleCnt="0"/>
      <dgm:spPr/>
    </dgm:pt>
    <dgm:pt modelId="{62005A6A-7897-46AA-B27F-AB1C6D2A3EA6}" type="pres">
      <dgm:prSet presAssocID="{E46B0258-FAD3-4B45-828C-4FB6B5822A2A}" presName="background3" presStyleLbl="node3" presStyleIdx="4" presStyleCnt="6"/>
      <dgm:spPr/>
    </dgm:pt>
    <dgm:pt modelId="{0567EAC3-B740-454D-BD0D-315966F267B1}" type="pres">
      <dgm:prSet presAssocID="{E46B0258-FAD3-4B45-828C-4FB6B5822A2A}" presName="text3" presStyleLbl="fgAcc3" presStyleIdx="4" presStyleCnt="6" custScaleY="242208">
        <dgm:presLayoutVars>
          <dgm:chPref val="3"/>
        </dgm:presLayoutVars>
      </dgm:prSet>
      <dgm:spPr/>
    </dgm:pt>
    <dgm:pt modelId="{669AFB59-D936-47CD-B456-529BF51D3C0B}" type="pres">
      <dgm:prSet presAssocID="{E46B0258-FAD3-4B45-828C-4FB6B5822A2A}" presName="hierChild4" presStyleCnt="0"/>
      <dgm:spPr/>
    </dgm:pt>
    <dgm:pt modelId="{D6B16AAD-1621-4907-B8CE-A421F4CF3A6C}" type="pres">
      <dgm:prSet presAssocID="{FB7EF96E-BA28-404F-BC4D-3FC3D079E80C}" presName="Name17" presStyleLbl="parChTrans1D3" presStyleIdx="5" presStyleCnt="6"/>
      <dgm:spPr/>
    </dgm:pt>
    <dgm:pt modelId="{8D4591DA-F8D2-431D-B9F3-B129372EC2F1}" type="pres">
      <dgm:prSet presAssocID="{6B3C8E18-C1B4-49BC-9477-0B4AE2B0463B}" presName="hierRoot3" presStyleCnt="0"/>
      <dgm:spPr/>
    </dgm:pt>
    <dgm:pt modelId="{D1B308D1-5F06-452D-A26D-757698709674}" type="pres">
      <dgm:prSet presAssocID="{6B3C8E18-C1B4-49BC-9477-0B4AE2B0463B}" presName="composite3" presStyleCnt="0"/>
      <dgm:spPr/>
    </dgm:pt>
    <dgm:pt modelId="{2EA21E9C-2732-43CA-9E11-29044885B607}" type="pres">
      <dgm:prSet presAssocID="{6B3C8E18-C1B4-49BC-9477-0B4AE2B0463B}" presName="background3" presStyleLbl="node3" presStyleIdx="5" presStyleCnt="6"/>
      <dgm:spPr/>
    </dgm:pt>
    <dgm:pt modelId="{680862F4-5829-4558-8D94-2A6127C9B12A}" type="pres">
      <dgm:prSet presAssocID="{6B3C8E18-C1B4-49BC-9477-0B4AE2B0463B}" presName="text3" presStyleLbl="fgAcc3" presStyleIdx="5" presStyleCnt="6" custScaleY="220875">
        <dgm:presLayoutVars>
          <dgm:chPref val="3"/>
        </dgm:presLayoutVars>
      </dgm:prSet>
      <dgm:spPr/>
    </dgm:pt>
    <dgm:pt modelId="{E89E80EA-F811-4620-88B7-346BAF8D8FE2}" type="pres">
      <dgm:prSet presAssocID="{6B3C8E18-C1B4-49BC-9477-0B4AE2B0463B}" presName="hierChild4" presStyleCnt="0"/>
      <dgm:spPr/>
    </dgm:pt>
  </dgm:ptLst>
  <dgm:cxnLst>
    <dgm:cxn modelId="{14309007-528F-4A0C-A80E-F9C59C8B3B4A}" type="presOf" srcId="{5F34FDAB-0AC4-4735-9001-C046590B42B0}" destId="{E5528482-8316-4FEE-AB9A-2FFF95F522DC}" srcOrd="0" destOrd="0" presId="urn:microsoft.com/office/officeart/2005/8/layout/hierarchy1"/>
    <dgm:cxn modelId="{C1689F1B-93F5-4CC8-B6EC-7D8BF59A592F}" srcId="{E7816B9E-40B9-4530-9BE5-2CB6CC5862B6}" destId="{2B9BC890-4B4C-4B9A-A614-EA574F7FC5EE}" srcOrd="1" destOrd="0" parTransId="{CC06273F-4065-41CD-B307-D96E39F9E6A7}" sibTransId="{3A7CB296-C985-4542-8F4B-D55DE7511A42}"/>
    <dgm:cxn modelId="{34974C1C-C206-45D2-A180-FB8F16E40967}" srcId="{E7816B9E-40B9-4530-9BE5-2CB6CC5862B6}" destId="{EE865FE5-C44A-4A66-9622-0DBF4034BED0}" srcOrd="2" destOrd="0" parTransId="{575127F4-D76C-463D-887C-CB411544DAFD}" sibTransId="{8BD9E072-2676-40EB-932E-A0760A1C2124}"/>
    <dgm:cxn modelId="{FCE22C27-187D-4EB8-A4A6-E5DC543108A6}" type="presOf" srcId="{7CEE4281-C14E-485A-9910-B2A4932BD837}" destId="{A3AD6019-5F6D-458F-8C2F-866BA546EC2C}" srcOrd="0" destOrd="0" presId="urn:microsoft.com/office/officeart/2005/8/layout/hierarchy1"/>
    <dgm:cxn modelId="{DE831E3A-1879-46D1-AB66-439694BA6077}" srcId="{F0544EA6-42A7-4444-8831-071FC5843F99}" destId="{E46B0258-FAD3-4B45-828C-4FB6B5822A2A}" srcOrd="1" destOrd="0" parTransId="{1A6AC236-9EFB-46C1-B465-56925DA4D38E}" sibTransId="{6168EC94-387A-45E1-A849-AF16089F7379}"/>
    <dgm:cxn modelId="{7624BF3B-AE0C-4E9D-8E1B-5782AAD94A34}" type="presOf" srcId="{83D411DB-C7DB-4D44-8548-7A2B555C31E4}" destId="{C0A5D36E-C880-42F9-B8CC-16A1452ABE4F}" srcOrd="0" destOrd="0" presId="urn:microsoft.com/office/officeart/2005/8/layout/hierarchy1"/>
    <dgm:cxn modelId="{9A7D4465-0A36-430F-871A-75B267B3CE85}" type="presOf" srcId="{D0D9E588-5592-4853-8CF7-BAA4470443A9}" destId="{9654EC37-7E73-4B3A-B78B-6E5BB4987113}" srcOrd="0" destOrd="0" presId="urn:microsoft.com/office/officeart/2005/8/layout/hierarchy1"/>
    <dgm:cxn modelId="{774D5547-3351-4BE4-B53D-9256CAA5C76E}" srcId="{F0544EA6-42A7-4444-8831-071FC5843F99}" destId="{6B3C8E18-C1B4-49BC-9477-0B4AE2B0463B}" srcOrd="2" destOrd="0" parTransId="{FB7EF96E-BA28-404F-BC4D-3FC3D079E80C}" sibTransId="{341962E3-3748-4D63-BAD4-8E9ED79DB0E3}"/>
    <dgm:cxn modelId="{83886849-CB29-489A-8D69-A11D11B86B4F}" srcId="{7CEE4281-C14E-485A-9910-B2A4932BD837}" destId="{E7816B9E-40B9-4530-9BE5-2CB6CC5862B6}" srcOrd="0" destOrd="0" parTransId="{DB8A4268-0273-44A4-AD71-DE3D22B0CD36}" sibTransId="{0C2E50DA-6689-4FB1-8DEF-5172B407BA9A}"/>
    <dgm:cxn modelId="{AE639C50-9770-4280-940B-A6E208655168}" srcId="{7CEE4281-C14E-485A-9910-B2A4932BD837}" destId="{F0544EA6-42A7-4444-8831-071FC5843F99}" srcOrd="1" destOrd="0" parTransId="{5F34FDAB-0AC4-4735-9001-C046590B42B0}" sibTransId="{A00FA952-9E1A-46F4-B6E8-FE00EC8C49F0}"/>
    <dgm:cxn modelId="{C43D9475-5B4E-4CFE-A4C3-66605F5F7449}" type="presOf" srcId="{DB8A4268-0273-44A4-AD71-DE3D22B0CD36}" destId="{580642F0-A290-4FA5-93B0-F2EEBD6C36A3}" srcOrd="0" destOrd="0" presId="urn:microsoft.com/office/officeart/2005/8/layout/hierarchy1"/>
    <dgm:cxn modelId="{7400A85A-2B98-4DC8-B83C-4C2A5BA44516}" type="presOf" srcId="{2B9BC890-4B4C-4B9A-A614-EA574F7FC5EE}" destId="{8BADA663-4870-491F-91ED-40420E9BE876}" srcOrd="0" destOrd="0" presId="urn:microsoft.com/office/officeart/2005/8/layout/hierarchy1"/>
    <dgm:cxn modelId="{DB3BC37A-2375-4812-BC43-F46BEE9EF67F}" type="presOf" srcId="{E7816B9E-40B9-4530-9BE5-2CB6CC5862B6}" destId="{B3FE5E41-606B-4E14-8466-85F7A46CFBE6}" srcOrd="0" destOrd="0" presId="urn:microsoft.com/office/officeart/2005/8/layout/hierarchy1"/>
    <dgm:cxn modelId="{6937847D-DE12-4DF5-A87C-66EFDCED8EE1}" type="presOf" srcId="{CC06273F-4065-41CD-B307-D96E39F9E6A7}" destId="{66D7A85B-B19D-479B-BA91-2DF1E48CEFE2}" srcOrd="0" destOrd="0" presId="urn:microsoft.com/office/officeart/2005/8/layout/hierarchy1"/>
    <dgm:cxn modelId="{C3A00D81-539B-4678-B402-D876DA44CB78}" type="presOf" srcId="{1A6AC236-9EFB-46C1-B465-56925DA4D38E}" destId="{1D484E41-1807-4E2C-8326-75C70E255561}" srcOrd="0" destOrd="0" presId="urn:microsoft.com/office/officeart/2005/8/layout/hierarchy1"/>
    <dgm:cxn modelId="{9BA0FB84-6D9F-486C-AE85-FB0558CE91BA}" type="presOf" srcId="{FB7EF96E-BA28-404F-BC4D-3FC3D079E80C}" destId="{D6B16AAD-1621-4907-B8CE-A421F4CF3A6C}" srcOrd="0" destOrd="0" presId="urn:microsoft.com/office/officeart/2005/8/layout/hierarchy1"/>
    <dgm:cxn modelId="{D305428C-95E1-4588-9F94-E013929A6505}" type="presOf" srcId="{83DCC145-AE36-4A23-BD51-35AF09687394}" destId="{E078218D-B4FB-4247-8111-BACE8380B318}" srcOrd="0" destOrd="0" presId="urn:microsoft.com/office/officeart/2005/8/layout/hierarchy1"/>
    <dgm:cxn modelId="{D2E2AE8F-3838-4096-B0EF-F9C9E3720959}" type="presOf" srcId="{575127F4-D76C-463D-887C-CB411544DAFD}" destId="{482E1931-2096-4B98-97D1-DDAE2CEAD6F7}" srcOrd="0" destOrd="0" presId="urn:microsoft.com/office/officeart/2005/8/layout/hierarchy1"/>
    <dgm:cxn modelId="{B8D5A89A-479A-4A60-B480-1648D60D13BA}" srcId="{E7816B9E-40B9-4530-9BE5-2CB6CC5862B6}" destId="{77179BE7-6182-4D14-9FE6-2E60FD8E7287}" srcOrd="0" destOrd="0" parTransId="{D0D9E588-5592-4853-8CF7-BAA4470443A9}" sibTransId="{704F8D8A-8DEF-4E6A-B3D3-AC55843160A3}"/>
    <dgm:cxn modelId="{6B7AB09A-53D8-46E6-9FC8-7A7FB4DA7830}" type="presOf" srcId="{77179BE7-6182-4D14-9FE6-2E60FD8E7287}" destId="{E1E4F409-D78A-4B3E-92E7-F325A5505F88}" srcOrd="0" destOrd="0" presId="urn:microsoft.com/office/officeart/2005/8/layout/hierarchy1"/>
    <dgm:cxn modelId="{592095AA-2020-49ED-AB29-C384852E3DC0}" type="presOf" srcId="{F0544EA6-42A7-4444-8831-071FC5843F99}" destId="{1046C8F7-6CB2-4534-A607-92422AA6F8CA}" srcOrd="0" destOrd="0" presId="urn:microsoft.com/office/officeart/2005/8/layout/hierarchy1"/>
    <dgm:cxn modelId="{E452D4B7-4779-4946-8FE5-22398EDCA6AC}" type="presOf" srcId="{E46B0258-FAD3-4B45-828C-4FB6B5822A2A}" destId="{0567EAC3-B740-454D-BD0D-315966F267B1}" srcOrd="0" destOrd="0" presId="urn:microsoft.com/office/officeart/2005/8/layout/hierarchy1"/>
    <dgm:cxn modelId="{C53DB9C8-F7A7-431F-AEC4-C9ACAD4006A8}" srcId="{DE05AF16-DAFE-4F63-98E7-377492A2ED94}" destId="{7CEE4281-C14E-485A-9910-B2A4932BD837}" srcOrd="0" destOrd="0" parTransId="{5BD6DB8C-5FC4-45B7-BABA-C5DB07208369}" sibTransId="{8812F10E-41DA-4F10-B4FD-5EE643468A34}"/>
    <dgm:cxn modelId="{E4613ECB-CA18-4982-A693-20558DBB5768}" type="presOf" srcId="{6B3C8E18-C1B4-49BC-9477-0B4AE2B0463B}" destId="{680862F4-5829-4558-8D94-2A6127C9B12A}" srcOrd="0" destOrd="0" presId="urn:microsoft.com/office/officeart/2005/8/layout/hierarchy1"/>
    <dgm:cxn modelId="{F7ED74DF-C24F-4561-B83D-B4F65FA43E1C}" type="presOf" srcId="{DE05AF16-DAFE-4F63-98E7-377492A2ED94}" destId="{66EC15A7-B069-4737-9C04-FDC605CC75BE}" srcOrd="0" destOrd="0" presId="urn:microsoft.com/office/officeart/2005/8/layout/hierarchy1"/>
    <dgm:cxn modelId="{FB7960EB-3917-4455-A9E7-2144A723FB6E}" type="presOf" srcId="{EE865FE5-C44A-4A66-9622-0DBF4034BED0}" destId="{591FA838-AFF4-448F-A4CE-2D52A6F2F454}" srcOrd="0" destOrd="0" presId="urn:microsoft.com/office/officeart/2005/8/layout/hierarchy1"/>
    <dgm:cxn modelId="{F91BD6F9-F3FE-4631-90A7-1C7ED2220A3E}" srcId="{F0544EA6-42A7-4444-8831-071FC5843F99}" destId="{83DCC145-AE36-4A23-BD51-35AF09687394}" srcOrd="0" destOrd="0" parTransId="{83D411DB-C7DB-4D44-8548-7A2B555C31E4}" sibTransId="{F82DA69C-D807-4590-91F5-74AE225CD606}"/>
    <dgm:cxn modelId="{A13E61A3-D6AB-4016-B5FE-B5C0A8C101EB}" type="presParOf" srcId="{66EC15A7-B069-4737-9C04-FDC605CC75BE}" destId="{8B5DA913-E82F-4269-BC5F-354B063B673A}" srcOrd="0" destOrd="0" presId="urn:microsoft.com/office/officeart/2005/8/layout/hierarchy1"/>
    <dgm:cxn modelId="{E7D79DFD-7ED2-4C0E-9FA8-3C3A21B24121}" type="presParOf" srcId="{8B5DA913-E82F-4269-BC5F-354B063B673A}" destId="{D43A5811-7E20-41C7-87FF-86268F4AF747}" srcOrd="0" destOrd="0" presId="urn:microsoft.com/office/officeart/2005/8/layout/hierarchy1"/>
    <dgm:cxn modelId="{B14397C9-7CDA-404C-99A4-8C338E14C98A}" type="presParOf" srcId="{D43A5811-7E20-41C7-87FF-86268F4AF747}" destId="{EF390E60-B441-4FD2-8FF0-C1976EFB883C}" srcOrd="0" destOrd="0" presId="urn:microsoft.com/office/officeart/2005/8/layout/hierarchy1"/>
    <dgm:cxn modelId="{CDC03EF3-066C-46B9-98C1-E09CC3F8EF3E}" type="presParOf" srcId="{D43A5811-7E20-41C7-87FF-86268F4AF747}" destId="{A3AD6019-5F6D-458F-8C2F-866BA546EC2C}" srcOrd="1" destOrd="0" presId="urn:microsoft.com/office/officeart/2005/8/layout/hierarchy1"/>
    <dgm:cxn modelId="{A6D68387-113D-470B-A50C-358CFB5243A6}" type="presParOf" srcId="{8B5DA913-E82F-4269-BC5F-354B063B673A}" destId="{99C25180-C755-4FA0-B054-4B8F9030B98D}" srcOrd="1" destOrd="0" presId="urn:microsoft.com/office/officeart/2005/8/layout/hierarchy1"/>
    <dgm:cxn modelId="{8342556B-E25E-4CED-BFC9-BE5F3F579945}" type="presParOf" srcId="{99C25180-C755-4FA0-B054-4B8F9030B98D}" destId="{580642F0-A290-4FA5-93B0-F2EEBD6C36A3}" srcOrd="0" destOrd="0" presId="urn:microsoft.com/office/officeart/2005/8/layout/hierarchy1"/>
    <dgm:cxn modelId="{5B77EB10-4ECE-4440-B714-D9C96E181D78}" type="presParOf" srcId="{99C25180-C755-4FA0-B054-4B8F9030B98D}" destId="{A4A83E7E-1735-47E6-A8AD-69C7F45E0A3F}" srcOrd="1" destOrd="0" presId="urn:microsoft.com/office/officeart/2005/8/layout/hierarchy1"/>
    <dgm:cxn modelId="{DFB15E72-F679-434A-9BB9-4BC6ECC6361D}" type="presParOf" srcId="{A4A83E7E-1735-47E6-A8AD-69C7F45E0A3F}" destId="{410BAFEA-5AC2-4D50-92A8-946896309F08}" srcOrd="0" destOrd="0" presId="urn:microsoft.com/office/officeart/2005/8/layout/hierarchy1"/>
    <dgm:cxn modelId="{5A14B4EB-DB28-4C7C-A804-E7AD30ADADD7}" type="presParOf" srcId="{410BAFEA-5AC2-4D50-92A8-946896309F08}" destId="{FBEA4A6B-26D6-4AB8-B206-65E66CF8D51E}" srcOrd="0" destOrd="0" presId="urn:microsoft.com/office/officeart/2005/8/layout/hierarchy1"/>
    <dgm:cxn modelId="{869CE90E-1504-4FB8-8504-876BC4301D45}" type="presParOf" srcId="{410BAFEA-5AC2-4D50-92A8-946896309F08}" destId="{B3FE5E41-606B-4E14-8466-85F7A46CFBE6}" srcOrd="1" destOrd="0" presId="urn:microsoft.com/office/officeart/2005/8/layout/hierarchy1"/>
    <dgm:cxn modelId="{E492C054-6280-485E-BFA9-AF0DD2F03D74}" type="presParOf" srcId="{A4A83E7E-1735-47E6-A8AD-69C7F45E0A3F}" destId="{37342B59-F5C8-4BB0-9B73-5F036DB1B7CE}" srcOrd="1" destOrd="0" presId="urn:microsoft.com/office/officeart/2005/8/layout/hierarchy1"/>
    <dgm:cxn modelId="{B699FF74-C1B5-4D95-95F3-655B50122281}" type="presParOf" srcId="{37342B59-F5C8-4BB0-9B73-5F036DB1B7CE}" destId="{9654EC37-7E73-4B3A-B78B-6E5BB4987113}" srcOrd="0" destOrd="0" presId="urn:microsoft.com/office/officeart/2005/8/layout/hierarchy1"/>
    <dgm:cxn modelId="{15BC1F2B-1DE6-4466-8C6A-E5CB20DC3880}" type="presParOf" srcId="{37342B59-F5C8-4BB0-9B73-5F036DB1B7CE}" destId="{735A8281-EAE3-4659-B0C9-B49E7B525DBA}" srcOrd="1" destOrd="0" presId="urn:microsoft.com/office/officeart/2005/8/layout/hierarchy1"/>
    <dgm:cxn modelId="{68AB4380-CD21-4DE5-BF11-243F90A24A0C}" type="presParOf" srcId="{735A8281-EAE3-4659-B0C9-B49E7B525DBA}" destId="{220E23D7-024D-4AC8-A04C-2923CCB40054}" srcOrd="0" destOrd="0" presId="urn:microsoft.com/office/officeart/2005/8/layout/hierarchy1"/>
    <dgm:cxn modelId="{C4A88B04-C70A-4E0B-A1B7-0293E120920C}" type="presParOf" srcId="{220E23D7-024D-4AC8-A04C-2923CCB40054}" destId="{A30D5FD3-2F5A-4AD6-9937-B9B7AE869C7E}" srcOrd="0" destOrd="0" presId="urn:microsoft.com/office/officeart/2005/8/layout/hierarchy1"/>
    <dgm:cxn modelId="{9C250443-9DD0-4901-9A30-A1E22A196F13}" type="presParOf" srcId="{220E23D7-024D-4AC8-A04C-2923CCB40054}" destId="{E1E4F409-D78A-4B3E-92E7-F325A5505F88}" srcOrd="1" destOrd="0" presId="urn:microsoft.com/office/officeart/2005/8/layout/hierarchy1"/>
    <dgm:cxn modelId="{75715A41-B810-428D-A31B-964A8829ED8B}" type="presParOf" srcId="{735A8281-EAE3-4659-B0C9-B49E7B525DBA}" destId="{2B2B0CF1-2B5D-4E03-996C-BC551ADEF8AB}" srcOrd="1" destOrd="0" presId="urn:microsoft.com/office/officeart/2005/8/layout/hierarchy1"/>
    <dgm:cxn modelId="{81AD2919-12C6-442D-BCB2-134538030863}" type="presParOf" srcId="{37342B59-F5C8-4BB0-9B73-5F036DB1B7CE}" destId="{66D7A85B-B19D-479B-BA91-2DF1E48CEFE2}" srcOrd="2" destOrd="0" presId="urn:microsoft.com/office/officeart/2005/8/layout/hierarchy1"/>
    <dgm:cxn modelId="{D281A84A-1708-4DAF-9F7B-B0336BAAD8BB}" type="presParOf" srcId="{37342B59-F5C8-4BB0-9B73-5F036DB1B7CE}" destId="{2775D813-60C1-4259-880A-7CF5E705F72F}" srcOrd="3" destOrd="0" presId="urn:microsoft.com/office/officeart/2005/8/layout/hierarchy1"/>
    <dgm:cxn modelId="{9A52B842-F423-45A8-A866-9FA0BCB5B744}" type="presParOf" srcId="{2775D813-60C1-4259-880A-7CF5E705F72F}" destId="{BF03DDD3-5D30-42B3-AC88-365546976CEE}" srcOrd="0" destOrd="0" presId="urn:microsoft.com/office/officeart/2005/8/layout/hierarchy1"/>
    <dgm:cxn modelId="{897AC862-EFD5-4F91-8FB3-1DB178B7F7F8}" type="presParOf" srcId="{BF03DDD3-5D30-42B3-AC88-365546976CEE}" destId="{908189F0-D39F-4533-9711-AAAB7B3439D9}" srcOrd="0" destOrd="0" presId="urn:microsoft.com/office/officeart/2005/8/layout/hierarchy1"/>
    <dgm:cxn modelId="{2A5D1239-B490-4BA6-811D-67E85D633DCA}" type="presParOf" srcId="{BF03DDD3-5D30-42B3-AC88-365546976CEE}" destId="{8BADA663-4870-491F-91ED-40420E9BE876}" srcOrd="1" destOrd="0" presId="urn:microsoft.com/office/officeart/2005/8/layout/hierarchy1"/>
    <dgm:cxn modelId="{067F49DE-52DB-44CD-ABD0-B835DC3149BD}" type="presParOf" srcId="{2775D813-60C1-4259-880A-7CF5E705F72F}" destId="{5A12C4AF-9ECC-4774-BAA7-3B3E0AA2CA10}" srcOrd="1" destOrd="0" presId="urn:microsoft.com/office/officeart/2005/8/layout/hierarchy1"/>
    <dgm:cxn modelId="{D064A2BD-91F9-435A-8E81-6FD2D6DC973C}" type="presParOf" srcId="{37342B59-F5C8-4BB0-9B73-5F036DB1B7CE}" destId="{482E1931-2096-4B98-97D1-DDAE2CEAD6F7}" srcOrd="4" destOrd="0" presId="urn:microsoft.com/office/officeart/2005/8/layout/hierarchy1"/>
    <dgm:cxn modelId="{7E010B26-F3B3-4DFA-9422-521BA2148A40}" type="presParOf" srcId="{37342B59-F5C8-4BB0-9B73-5F036DB1B7CE}" destId="{89C48BBD-11FB-4E22-8F58-29FCFCF12D7C}" srcOrd="5" destOrd="0" presId="urn:microsoft.com/office/officeart/2005/8/layout/hierarchy1"/>
    <dgm:cxn modelId="{1B0BF37B-9CA7-47D3-94AE-66B34CC2A91B}" type="presParOf" srcId="{89C48BBD-11FB-4E22-8F58-29FCFCF12D7C}" destId="{8521049A-206B-4FFC-85DF-64D1CA648F76}" srcOrd="0" destOrd="0" presId="urn:microsoft.com/office/officeart/2005/8/layout/hierarchy1"/>
    <dgm:cxn modelId="{32D5A14F-BD3A-447D-9F5A-B29C5D2ACB46}" type="presParOf" srcId="{8521049A-206B-4FFC-85DF-64D1CA648F76}" destId="{2CF4AF23-252B-44BF-BAE2-698FE106D6C1}" srcOrd="0" destOrd="0" presId="urn:microsoft.com/office/officeart/2005/8/layout/hierarchy1"/>
    <dgm:cxn modelId="{2DF997E9-7392-43C6-B963-D32EFF3F29D7}" type="presParOf" srcId="{8521049A-206B-4FFC-85DF-64D1CA648F76}" destId="{591FA838-AFF4-448F-A4CE-2D52A6F2F454}" srcOrd="1" destOrd="0" presId="urn:microsoft.com/office/officeart/2005/8/layout/hierarchy1"/>
    <dgm:cxn modelId="{C24BCD60-B1F9-4265-844E-67D073E72250}" type="presParOf" srcId="{89C48BBD-11FB-4E22-8F58-29FCFCF12D7C}" destId="{875D7DF3-D236-48A7-8E79-353EB9FCCE18}" srcOrd="1" destOrd="0" presId="urn:microsoft.com/office/officeart/2005/8/layout/hierarchy1"/>
    <dgm:cxn modelId="{370B43DA-1DF6-4F9E-913A-FBAEC992E9E3}" type="presParOf" srcId="{99C25180-C755-4FA0-B054-4B8F9030B98D}" destId="{E5528482-8316-4FEE-AB9A-2FFF95F522DC}" srcOrd="2" destOrd="0" presId="urn:microsoft.com/office/officeart/2005/8/layout/hierarchy1"/>
    <dgm:cxn modelId="{C1E09C47-3E88-4A29-ACBF-E24CF498E4C3}" type="presParOf" srcId="{99C25180-C755-4FA0-B054-4B8F9030B98D}" destId="{92AF589D-2091-4E90-B3D8-73A559DD98B5}" srcOrd="3" destOrd="0" presId="urn:microsoft.com/office/officeart/2005/8/layout/hierarchy1"/>
    <dgm:cxn modelId="{BF5F7B7B-038B-4267-A70C-87F64E32C5C9}" type="presParOf" srcId="{92AF589D-2091-4E90-B3D8-73A559DD98B5}" destId="{950667D7-05BC-40A5-ACD9-8B4E31C07339}" srcOrd="0" destOrd="0" presId="urn:microsoft.com/office/officeart/2005/8/layout/hierarchy1"/>
    <dgm:cxn modelId="{81E3C7BD-75EA-4C6A-A032-B6F156688299}" type="presParOf" srcId="{950667D7-05BC-40A5-ACD9-8B4E31C07339}" destId="{B488EEA9-AC26-4264-9666-1668447E6363}" srcOrd="0" destOrd="0" presId="urn:microsoft.com/office/officeart/2005/8/layout/hierarchy1"/>
    <dgm:cxn modelId="{66FDB59F-901F-4462-8033-15AEBEEB1E62}" type="presParOf" srcId="{950667D7-05BC-40A5-ACD9-8B4E31C07339}" destId="{1046C8F7-6CB2-4534-A607-92422AA6F8CA}" srcOrd="1" destOrd="0" presId="urn:microsoft.com/office/officeart/2005/8/layout/hierarchy1"/>
    <dgm:cxn modelId="{48D2F333-46EE-40D3-BB2A-52FB319A2060}" type="presParOf" srcId="{92AF589D-2091-4E90-B3D8-73A559DD98B5}" destId="{C69AC01F-2A3A-4AB6-8162-2E2024C1BA72}" srcOrd="1" destOrd="0" presId="urn:microsoft.com/office/officeart/2005/8/layout/hierarchy1"/>
    <dgm:cxn modelId="{49072A90-665C-4292-9356-5212B6A3976D}" type="presParOf" srcId="{C69AC01F-2A3A-4AB6-8162-2E2024C1BA72}" destId="{C0A5D36E-C880-42F9-B8CC-16A1452ABE4F}" srcOrd="0" destOrd="0" presId="urn:microsoft.com/office/officeart/2005/8/layout/hierarchy1"/>
    <dgm:cxn modelId="{579856DF-FF2B-46F8-87A4-FDBD8CBCEB53}" type="presParOf" srcId="{C69AC01F-2A3A-4AB6-8162-2E2024C1BA72}" destId="{DB33ADB1-70AD-4B93-BA58-6A8D4CAABF89}" srcOrd="1" destOrd="0" presId="urn:microsoft.com/office/officeart/2005/8/layout/hierarchy1"/>
    <dgm:cxn modelId="{74643025-1763-4407-8FF0-E1ADF6BA6553}" type="presParOf" srcId="{DB33ADB1-70AD-4B93-BA58-6A8D4CAABF89}" destId="{A341DD0A-8EBE-4DF0-B247-9CA51A8F58CD}" srcOrd="0" destOrd="0" presId="urn:microsoft.com/office/officeart/2005/8/layout/hierarchy1"/>
    <dgm:cxn modelId="{C199D06E-76BE-4522-998C-4C9533AC846C}" type="presParOf" srcId="{A341DD0A-8EBE-4DF0-B247-9CA51A8F58CD}" destId="{078263CF-BF0E-4DF0-9F59-7F8B4C9A8C30}" srcOrd="0" destOrd="0" presId="urn:microsoft.com/office/officeart/2005/8/layout/hierarchy1"/>
    <dgm:cxn modelId="{C9DF218D-E654-4D60-8FAE-620D7A051D43}" type="presParOf" srcId="{A341DD0A-8EBE-4DF0-B247-9CA51A8F58CD}" destId="{E078218D-B4FB-4247-8111-BACE8380B318}" srcOrd="1" destOrd="0" presId="urn:microsoft.com/office/officeart/2005/8/layout/hierarchy1"/>
    <dgm:cxn modelId="{923C50BD-4FA6-4A5C-94F9-C4C4D5E9A86B}" type="presParOf" srcId="{DB33ADB1-70AD-4B93-BA58-6A8D4CAABF89}" destId="{5DB159F8-2C74-4223-B7FF-205A88EC04EB}" srcOrd="1" destOrd="0" presId="urn:microsoft.com/office/officeart/2005/8/layout/hierarchy1"/>
    <dgm:cxn modelId="{FE58E45E-9F98-41E4-BF1A-05111EBC84B4}" type="presParOf" srcId="{C69AC01F-2A3A-4AB6-8162-2E2024C1BA72}" destId="{1D484E41-1807-4E2C-8326-75C70E255561}" srcOrd="2" destOrd="0" presId="urn:microsoft.com/office/officeart/2005/8/layout/hierarchy1"/>
    <dgm:cxn modelId="{172EE1D8-3538-47E6-9099-87DA52955094}" type="presParOf" srcId="{C69AC01F-2A3A-4AB6-8162-2E2024C1BA72}" destId="{EAF64CE1-17D7-469C-B459-5D441C5DDBE0}" srcOrd="3" destOrd="0" presId="urn:microsoft.com/office/officeart/2005/8/layout/hierarchy1"/>
    <dgm:cxn modelId="{6F36676A-2279-4A03-8A77-B739D6DEEBEF}" type="presParOf" srcId="{EAF64CE1-17D7-469C-B459-5D441C5DDBE0}" destId="{C4AF8B06-DB7D-42D4-B602-61170836500F}" srcOrd="0" destOrd="0" presId="urn:microsoft.com/office/officeart/2005/8/layout/hierarchy1"/>
    <dgm:cxn modelId="{FC8D8F45-410F-429B-9CD5-F2C0331E36DB}" type="presParOf" srcId="{C4AF8B06-DB7D-42D4-B602-61170836500F}" destId="{62005A6A-7897-46AA-B27F-AB1C6D2A3EA6}" srcOrd="0" destOrd="0" presId="urn:microsoft.com/office/officeart/2005/8/layout/hierarchy1"/>
    <dgm:cxn modelId="{87612DD5-353B-4C21-89EF-3EE0B8382C2E}" type="presParOf" srcId="{C4AF8B06-DB7D-42D4-B602-61170836500F}" destId="{0567EAC3-B740-454D-BD0D-315966F267B1}" srcOrd="1" destOrd="0" presId="urn:microsoft.com/office/officeart/2005/8/layout/hierarchy1"/>
    <dgm:cxn modelId="{13419AE3-2F26-417E-9E56-1F43151EBF37}" type="presParOf" srcId="{EAF64CE1-17D7-469C-B459-5D441C5DDBE0}" destId="{669AFB59-D936-47CD-B456-529BF51D3C0B}" srcOrd="1" destOrd="0" presId="urn:microsoft.com/office/officeart/2005/8/layout/hierarchy1"/>
    <dgm:cxn modelId="{64DF0C54-6F33-49AB-8409-DDAFE1C9DFD5}" type="presParOf" srcId="{C69AC01F-2A3A-4AB6-8162-2E2024C1BA72}" destId="{D6B16AAD-1621-4907-B8CE-A421F4CF3A6C}" srcOrd="4" destOrd="0" presId="urn:microsoft.com/office/officeart/2005/8/layout/hierarchy1"/>
    <dgm:cxn modelId="{C9D3098A-DF56-4B0E-8F4D-EB1E1EC349D9}" type="presParOf" srcId="{C69AC01F-2A3A-4AB6-8162-2E2024C1BA72}" destId="{8D4591DA-F8D2-431D-B9F3-B129372EC2F1}" srcOrd="5" destOrd="0" presId="urn:microsoft.com/office/officeart/2005/8/layout/hierarchy1"/>
    <dgm:cxn modelId="{98AA5B48-87C2-47DD-815A-7F1A20DC431F}" type="presParOf" srcId="{8D4591DA-F8D2-431D-B9F3-B129372EC2F1}" destId="{D1B308D1-5F06-452D-A26D-757698709674}" srcOrd="0" destOrd="0" presId="urn:microsoft.com/office/officeart/2005/8/layout/hierarchy1"/>
    <dgm:cxn modelId="{BBF35E4F-A34E-4E9B-9DA5-FF9C65145F98}" type="presParOf" srcId="{D1B308D1-5F06-452D-A26D-757698709674}" destId="{2EA21E9C-2732-43CA-9E11-29044885B607}" srcOrd="0" destOrd="0" presId="urn:microsoft.com/office/officeart/2005/8/layout/hierarchy1"/>
    <dgm:cxn modelId="{894E9095-8548-4D9A-A33A-45CD2903B8FB}" type="presParOf" srcId="{D1B308D1-5F06-452D-A26D-757698709674}" destId="{680862F4-5829-4558-8D94-2A6127C9B12A}" srcOrd="1" destOrd="0" presId="urn:microsoft.com/office/officeart/2005/8/layout/hierarchy1"/>
    <dgm:cxn modelId="{7F6CEA4B-CC16-4B95-BAD5-B571E49E79D1}" type="presParOf" srcId="{8D4591DA-F8D2-431D-B9F3-B129372EC2F1}" destId="{E89E80EA-F811-4620-88B7-346BAF8D8FE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7AB81C-269A-4676-90FD-37EBAD70F42A}" type="doc">
      <dgm:prSet loTypeId="urn:microsoft.com/office/officeart/2005/8/layout/arrow2" loCatId="process" qsTypeId="urn:microsoft.com/office/officeart/2005/8/quickstyle/3d1" qsCatId="3D" csTypeId="urn:microsoft.com/office/officeart/2005/8/colors/colorful5" csCatId="colorful" phldr="1"/>
      <dgm:spPr/>
    </dgm:pt>
    <dgm:pt modelId="{F9565B34-638C-477F-8913-D79C51E6BD24}">
      <dgm:prSet phldrT="[Texte]" custT="1"/>
      <dgm:spPr/>
      <dgm:t>
        <a:bodyPr/>
        <a:lstStyle/>
        <a:p>
          <a:r>
            <a:rPr lang="fr-FR" sz="3200" dirty="0"/>
            <a:t>1962</a:t>
          </a:r>
        </a:p>
      </dgm:t>
    </dgm:pt>
    <dgm:pt modelId="{094D55D6-1FFB-41C1-A60E-97D20DE5D074}" type="parTrans" cxnId="{8117B929-DE98-489F-B168-F2585B0CB46C}">
      <dgm:prSet/>
      <dgm:spPr/>
      <dgm:t>
        <a:bodyPr/>
        <a:lstStyle/>
        <a:p>
          <a:endParaRPr lang="fr-FR"/>
        </a:p>
      </dgm:t>
    </dgm:pt>
    <dgm:pt modelId="{A5AB0C1E-89A8-45D7-A198-9C4202C60B21}" type="sibTrans" cxnId="{8117B929-DE98-489F-B168-F2585B0CB46C}">
      <dgm:prSet/>
      <dgm:spPr/>
      <dgm:t>
        <a:bodyPr/>
        <a:lstStyle/>
        <a:p>
          <a:endParaRPr lang="fr-FR"/>
        </a:p>
      </dgm:t>
    </dgm:pt>
    <dgm:pt modelId="{4F75BDC1-B75A-426D-A01E-49B1E50FF790}">
      <dgm:prSet phldrT="[Texte]" custT="1"/>
      <dgm:spPr/>
      <dgm:t>
        <a:bodyPr/>
        <a:lstStyle/>
        <a:p>
          <a:r>
            <a:rPr lang="fr-FR" sz="3200" dirty="0"/>
            <a:t>1989</a:t>
          </a:r>
        </a:p>
      </dgm:t>
    </dgm:pt>
    <dgm:pt modelId="{0F402DB6-09C0-4C57-8980-57320856DC59}" type="parTrans" cxnId="{163227DD-7393-4AED-A878-D867B3AC7572}">
      <dgm:prSet/>
      <dgm:spPr/>
      <dgm:t>
        <a:bodyPr/>
        <a:lstStyle/>
        <a:p>
          <a:endParaRPr lang="fr-FR"/>
        </a:p>
      </dgm:t>
    </dgm:pt>
    <dgm:pt modelId="{A902FA47-5A16-4605-B219-D57671688ECC}" type="sibTrans" cxnId="{163227DD-7393-4AED-A878-D867B3AC7572}">
      <dgm:prSet/>
      <dgm:spPr/>
      <dgm:t>
        <a:bodyPr/>
        <a:lstStyle/>
        <a:p>
          <a:endParaRPr lang="fr-FR"/>
        </a:p>
      </dgm:t>
    </dgm:pt>
    <dgm:pt modelId="{E15C1C52-7E15-4B7E-A2CA-D4B426DA9CD4}">
      <dgm:prSet phldrT="[Texte]" custT="1"/>
      <dgm:spPr/>
      <dgm:t>
        <a:bodyPr/>
        <a:lstStyle/>
        <a:p>
          <a:r>
            <a:rPr lang="fr-FR" sz="3200" dirty="0"/>
            <a:t>2008</a:t>
          </a:r>
          <a:endParaRPr lang="fr-FR" sz="4400" dirty="0"/>
        </a:p>
      </dgm:t>
    </dgm:pt>
    <dgm:pt modelId="{D08AE3DC-55B4-4D81-8D71-64C0C3AF1FCF}" type="parTrans" cxnId="{9FAAA4FF-A2C4-4162-BABA-549B778EACA8}">
      <dgm:prSet/>
      <dgm:spPr/>
      <dgm:t>
        <a:bodyPr/>
        <a:lstStyle/>
        <a:p>
          <a:endParaRPr lang="fr-FR"/>
        </a:p>
      </dgm:t>
    </dgm:pt>
    <dgm:pt modelId="{05CD2644-741F-41A9-9576-616E67EB348E}" type="sibTrans" cxnId="{9FAAA4FF-A2C4-4162-BABA-549B778EACA8}">
      <dgm:prSet/>
      <dgm:spPr/>
      <dgm:t>
        <a:bodyPr/>
        <a:lstStyle/>
        <a:p>
          <a:endParaRPr lang="fr-FR"/>
        </a:p>
      </dgm:t>
    </dgm:pt>
    <dgm:pt modelId="{B3D9A19A-5E9F-4575-9B56-0EA6E235A24F}" type="pres">
      <dgm:prSet presAssocID="{327AB81C-269A-4676-90FD-37EBAD70F42A}" presName="arrowDiagram" presStyleCnt="0">
        <dgm:presLayoutVars>
          <dgm:chMax val="5"/>
          <dgm:dir/>
          <dgm:resizeHandles val="exact"/>
        </dgm:presLayoutVars>
      </dgm:prSet>
      <dgm:spPr/>
    </dgm:pt>
    <dgm:pt modelId="{B6F5D9BF-0CF2-48FA-BA2E-D73DC6D2CF72}" type="pres">
      <dgm:prSet presAssocID="{327AB81C-269A-4676-90FD-37EBAD70F42A}" presName="arrow" presStyleLbl="bgShp" presStyleIdx="0" presStyleCnt="1" custLinFactNeighborX="-134" custLinFactNeighborY="-6602"/>
      <dgm:spPr/>
    </dgm:pt>
    <dgm:pt modelId="{08DB587F-3756-43E9-97E4-6E207158E72C}" type="pres">
      <dgm:prSet presAssocID="{327AB81C-269A-4676-90FD-37EBAD70F42A}" presName="arrowDiagram3" presStyleCnt="0"/>
      <dgm:spPr/>
    </dgm:pt>
    <dgm:pt modelId="{10A6D896-3C76-450B-8C2B-53BFECA31B24}" type="pres">
      <dgm:prSet presAssocID="{F9565B34-638C-477F-8913-D79C51E6BD24}" presName="bullet3a" presStyleLbl="node1" presStyleIdx="0" presStyleCnt="3"/>
      <dgm:spPr/>
    </dgm:pt>
    <dgm:pt modelId="{B00FD4C5-74A5-424E-AD7D-9AFF13EDF316}" type="pres">
      <dgm:prSet presAssocID="{F9565B34-638C-477F-8913-D79C51E6BD24}" presName="textBox3a" presStyleLbl="revTx" presStyleIdx="0" presStyleCnt="3">
        <dgm:presLayoutVars>
          <dgm:bulletEnabled val="1"/>
        </dgm:presLayoutVars>
      </dgm:prSet>
      <dgm:spPr/>
    </dgm:pt>
    <dgm:pt modelId="{15FFFA9E-D781-4832-BFE4-2674B04772EF}" type="pres">
      <dgm:prSet presAssocID="{4F75BDC1-B75A-426D-A01E-49B1E50FF790}" presName="bullet3b" presStyleLbl="node1" presStyleIdx="1" presStyleCnt="3" custLinFactNeighborX="-15106" custLinFactNeighborY="45969"/>
      <dgm:spPr/>
    </dgm:pt>
    <dgm:pt modelId="{228E19DB-F97C-4ADD-AB28-E149FE723CAC}" type="pres">
      <dgm:prSet presAssocID="{4F75BDC1-B75A-426D-A01E-49B1E50FF790}" presName="textBox3b" presStyleLbl="revTx" presStyleIdx="1" presStyleCnt="3">
        <dgm:presLayoutVars>
          <dgm:bulletEnabled val="1"/>
        </dgm:presLayoutVars>
      </dgm:prSet>
      <dgm:spPr/>
    </dgm:pt>
    <dgm:pt modelId="{43F6E127-E8A3-4299-B3C8-7F02E5066519}" type="pres">
      <dgm:prSet presAssocID="{E15C1C52-7E15-4B7E-A2CA-D4B426DA9CD4}" presName="bullet3c" presStyleLbl="node1" presStyleIdx="2" presStyleCnt="3" custLinFactNeighborX="-7036" custLinFactNeighborY="58269"/>
      <dgm:spPr>
        <a:blipFill rotWithShape="0">
          <a:blip xmlns:r="http://schemas.openxmlformats.org/officeDocument/2006/relationships" r:embed="rId1"/>
          <a:stretch>
            <a:fillRect/>
          </a:stretch>
        </a:blipFill>
      </dgm:spPr>
    </dgm:pt>
    <dgm:pt modelId="{E5B99604-42AD-496A-920D-2AADA6027955}" type="pres">
      <dgm:prSet presAssocID="{E15C1C52-7E15-4B7E-A2CA-D4B426DA9CD4}" presName="textBox3c" presStyleLbl="revTx" presStyleIdx="2" presStyleCnt="3">
        <dgm:presLayoutVars>
          <dgm:bulletEnabled val="1"/>
        </dgm:presLayoutVars>
      </dgm:prSet>
      <dgm:spPr/>
    </dgm:pt>
  </dgm:ptLst>
  <dgm:cxnLst>
    <dgm:cxn modelId="{8117B929-DE98-489F-B168-F2585B0CB46C}" srcId="{327AB81C-269A-4676-90FD-37EBAD70F42A}" destId="{F9565B34-638C-477F-8913-D79C51E6BD24}" srcOrd="0" destOrd="0" parTransId="{094D55D6-1FFB-41C1-A60E-97D20DE5D074}" sibTransId="{A5AB0C1E-89A8-45D7-A198-9C4202C60B21}"/>
    <dgm:cxn modelId="{EDAC425E-81AB-4E84-BF65-DA13BC084F4E}" type="presOf" srcId="{F9565B34-638C-477F-8913-D79C51E6BD24}" destId="{B00FD4C5-74A5-424E-AD7D-9AFF13EDF316}" srcOrd="0" destOrd="0" presId="urn:microsoft.com/office/officeart/2005/8/layout/arrow2"/>
    <dgm:cxn modelId="{E2879843-C8D0-4E50-A8C2-7162C3EDB37B}" type="presOf" srcId="{E15C1C52-7E15-4B7E-A2CA-D4B426DA9CD4}" destId="{E5B99604-42AD-496A-920D-2AADA6027955}" srcOrd="0" destOrd="0" presId="urn:microsoft.com/office/officeart/2005/8/layout/arrow2"/>
    <dgm:cxn modelId="{70C48A64-C046-412F-90B5-9FC8CD86A368}" type="presOf" srcId="{4F75BDC1-B75A-426D-A01E-49B1E50FF790}" destId="{228E19DB-F97C-4ADD-AB28-E149FE723CAC}" srcOrd="0" destOrd="0" presId="urn:microsoft.com/office/officeart/2005/8/layout/arrow2"/>
    <dgm:cxn modelId="{B933F98B-2CF0-4086-BD88-6251A66BB736}" type="presOf" srcId="{327AB81C-269A-4676-90FD-37EBAD70F42A}" destId="{B3D9A19A-5E9F-4575-9B56-0EA6E235A24F}" srcOrd="0" destOrd="0" presId="urn:microsoft.com/office/officeart/2005/8/layout/arrow2"/>
    <dgm:cxn modelId="{163227DD-7393-4AED-A878-D867B3AC7572}" srcId="{327AB81C-269A-4676-90FD-37EBAD70F42A}" destId="{4F75BDC1-B75A-426D-A01E-49B1E50FF790}" srcOrd="1" destOrd="0" parTransId="{0F402DB6-09C0-4C57-8980-57320856DC59}" sibTransId="{A902FA47-5A16-4605-B219-D57671688ECC}"/>
    <dgm:cxn modelId="{9FAAA4FF-A2C4-4162-BABA-549B778EACA8}" srcId="{327AB81C-269A-4676-90FD-37EBAD70F42A}" destId="{E15C1C52-7E15-4B7E-A2CA-D4B426DA9CD4}" srcOrd="2" destOrd="0" parTransId="{D08AE3DC-55B4-4D81-8D71-64C0C3AF1FCF}" sibTransId="{05CD2644-741F-41A9-9576-616E67EB348E}"/>
    <dgm:cxn modelId="{332DF918-022A-49AD-8847-9C984DC240E1}" type="presParOf" srcId="{B3D9A19A-5E9F-4575-9B56-0EA6E235A24F}" destId="{B6F5D9BF-0CF2-48FA-BA2E-D73DC6D2CF72}" srcOrd="0" destOrd="0" presId="urn:microsoft.com/office/officeart/2005/8/layout/arrow2"/>
    <dgm:cxn modelId="{5FF9C956-F024-4D36-98C7-21467961EDD1}" type="presParOf" srcId="{B3D9A19A-5E9F-4575-9B56-0EA6E235A24F}" destId="{08DB587F-3756-43E9-97E4-6E207158E72C}" srcOrd="1" destOrd="0" presId="urn:microsoft.com/office/officeart/2005/8/layout/arrow2"/>
    <dgm:cxn modelId="{CAB335F1-3F00-4160-9C10-C0D0C3FCCB45}" type="presParOf" srcId="{08DB587F-3756-43E9-97E4-6E207158E72C}" destId="{10A6D896-3C76-450B-8C2B-53BFECA31B24}" srcOrd="0" destOrd="0" presId="urn:microsoft.com/office/officeart/2005/8/layout/arrow2"/>
    <dgm:cxn modelId="{B0842549-FFA9-44DB-B9F1-04B66CDB15E3}" type="presParOf" srcId="{08DB587F-3756-43E9-97E4-6E207158E72C}" destId="{B00FD4C5-74A5-424E-AD7D-9AFF13EDF316}" srcOrd="1" destOrd="0" presId="urn:microsoft.com/office/officeart/2005/8/layout/arrow2"/>
    <dgm:cxn modelId="{E02D177A-61B1-4F01-8349-0E84322DD9B1}" type="presParOf" srcId="{08DB587F-3756-43E9-97E4-6E207158E72C}" destId="{15FFFA9E-D781-4832-BFE4-2674B04772EF}" srcOrd="2" destOrd="0" presId="urn:microsoft.com/office/officeart/2005/8/layout/arrow2"/>
    <dgm:cxn modelId="{FB7FE8DC-BFF1-4F32-8A93-71E6933B0B03}" type="presParOf" srcId="{08DB587F-3756-43E9-97E4-6E207158E72C}" destId="{228E19DB-F97C-4ADD-AB28-E149FE723CAC}" srcOrd="3" destOrd="0" presId="urn:microsoft.com/office/officeart/2005/8/layout/arrow2"/>
    <dgm:cxn modelId="{1B2F251B-61A1-4A7E-A0F9-229518324483}" type="presParOf" srcId="{08DB587F-3756-43E9-97E4-6E207158E72C}" destId="{43F6E127-E8A3-4299-B3C8-7F02E5066519}" srcOrd="4" destOrd="0" presId="urn:microsoft.com/office/officeart/2005/8/layout/arrow2"/>
    <dgm:cxn modelId="{AB98C585-15D8-40CC-B820-495CDD1DC8C8}" type="presParOf" srcId="{08DB587F-3756-43E9-97E4-6E207158E72C}" destId="{E5B99604-42AD-496A-920D-2AADA6027955}"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28B76-08F4-4F5A-85CB-F9E6180CDC6A}">
      <dsp:nvSpPr>
        <dsp:cNvPr id="0" name=""/>
        <dsp:cNvSpPr/>
      </dsp:nvSpPr>
      <dsp:spPr>
        <a:xfrm>
          <a:off x="0" y="263492"/>
          <a:ext cx="8229600" cy="793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91592" rIns="638708" bIns="99568" numCol="1" spcCol="1270" anchor="t" anchorCtr="0">
          <a:noAutofit/>
        </a:bodyPr>
        <a:lstStyle/>
        <a:p>
          <a:pPr marL="114300" lvl="1" indent="-114300" algn="l" defTabSz="622300">
            <a:lnSpc>
              <a:spcPct val="90000"/>
            </a:lnSpc>
            <a:spcBef>
              <a:spcPct val="0"/>
            </a:spcBef>
            <a:spcAft>
              <a:spcPct val="15000"/>
            </a:spcAft>
            <a:buChar char="•"/>
          </a:pPr>
          <a:r>
            <a:rPr lang="fr-MA" sz="1400" kern="1200" dirty="0"/>
            <a:t>Préparation des projets</a:t>
          </a:r>
          <a:r>
            <a:rPr lang="fr-MA" sz="1400" kern="1200" baseline="0" dirty="0"/>
            <a:t> de lois et des décrets sur la fiscalité et les finances locales</a:t>
          </a:r>
          <a:endParaRPr lang="fr-FR" sz="1400" kern="1200" dirty="0"/>
        </a:p>
        <a:p>
          <a:pPr marL="114300" lvl="1" indent="-114300" algn="l" defTabSz="622300">
            <a:lnSpc>
              <a:spcPct val="90000"/>
            </a:lnSpc>
            <a:spcBef>
              <a:spcPct val="0"/>
            </a:spcBef>
            <a:spcAft>
              <a:spcPct val="15000"/>
            </a:spcAft>
            <a:buChar char="•"/>
          </a:pPr>
          <a:r>
            <a:rPr lang="fr-MA" sz="1400" kern="1200" baseline="0" dirty="0"/>
            <a:t>Avis sur des textes législatifs et réglementaires touchant les finances des CTs.</a:t>
          </a:r>
          <a:endParaRPr lang="fr-FR" sz="1400" kern="1200" dirty="0"/>
        </a:p>
      </dsp:txBody>
      <dsp:txXfrm>
        <a:off x="0" y="263492"/>
        <a:ext cx="8229600" cy="793800"/>
      </dsp:txXfrm>
    </dsp:sp>
    <dsp:sp modelId="{D6598F23-D728-4A59-9D78-5A1D0ED4F77F}">
      <dsp:nvSpPr>
        <dsp:cNvPr id="0" name=""/>
        <dsp:cNvSpPr/>
      </dsp:nvSpPr>
      <dsp:spPr>
        <a:xfrm>
          <a:off x="411480" y="56852"/>
          <a:ext cx="5760720"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622300">
            <a:lnSpc>
              <a:spcPct val="90000"/>
            </a:lnSpc>
            <a:spcBef>
              <a:spcPct val="0"/>
            </a:spcBef>
            <a:spcAft>
              <a:spcPct val="35000"/>
            </a:spcAft>
            <a:buNone/>
          </a:pPr>
          <a:r>
            <a:rPr lang="fr-FR" sz="1400" kern="1200" dirty="0"/>
            <a:t>Production en matière législative et réglementaire</a:t>
          </a:r>
        </a:p>
      </dsp:txBody>
      <dsp:txXfrm>
        <a:off x="431655" y="77027"/>
        <a:ext cx="5720370" cy="372930"/>
      </dsp:txXfrm>
    </dsp:sp>
    <dsp:sp modelId="{51550360-CF35-476D-82E8-CB3C4DCF6974}">
      <dsp:nvSpPr>
        <dsp:cNvPr id="0" name=""/>
        <dsp:cNvSpPr/>
      </dsp:nvSpPr>
      <dsp:spPr>
        <a:xfrm>
          <a:off x="0" y="1339532"/>
          <a:ext cx="8229600" cy="771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91592" rIns="638708" bIns="99568" numCol="1" spcCol="1270" anchor="t" anchorCtr="0">
          <a:noAutofit/>
        </a:bodyPr>
        <a:lstStyle/>
        <a:p>
          <a:pPr marL="114300" lvl="1" indent="-114300" algn="l" defTabSz="622300">
            <a:lnSpc>
              <a:spcPct val="90000"/>
            </a:lnSpc>
            <a:spcBef>
              <a:spcPct val="0"/>
            </a:spcBef>
            <a:spcAft>
              <a:spcPct val="15000"/>
            </a:spcAft>
            <a:buChar char="•"/>
          </a:pPr>
          <a:r>
            <a:rPr lang="fr-MA" sz="1400" kern="1200" baseline="0" dirty="0"/>
            <a:t>Production d’une circulaire annuelle fixant les orientations à suivre et les règles à respecter par les CTs lors de la préparation et l’exécution de leurs budgets.</a:t>
          </a:r>
          <a:endParaRPr lang="fr-FR" sz="1400" kern="1200" dirty="0"/>
        </a:p>
      </dsp:txBody>
      <dsp:txXfrm>
        <a:off x="0" y="1339532"/>
        <a:ext cx="8229600" cy="771750"/>
      </dsp:txXfrm>
    </dsp:sp>
    <dsp:sp modelId="{91AF7D60-85F9-4215-ACD7-825263FA5341}">
      <dsp:nvSpPr>
        <dsp:cNvPr id="0" name=""/>
        <dsp:cNvSpPr/>
      </dsp:nvSpPr>
      <dsp:spPr>
        <a:xfrm>
          <a:off x="411480" y="1132892"/>
          <a:ext cx="5760720"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622300">
            <a:lnSpc>
              <a:spcPct val="90000"/>
            </a:lnSpc>
            <a:spcBef>
              <a:spcPct val="0"/>
            </a:spcBef>
            <a:spcAft>
              <a:spcPct val="35000"/>
            </a:spcAft>
            <a:buNone/>
          </a:pPr>
          <a:r>
            <a:rPr lang="fr-FR" sz="1400" kern="1200" dirty="0"/>
            <a:t>Circulaire relative à la préparation des budgets</a:t>
          </a:r>
        </a:p>
      </dsp:txBody>
      <dsp:txXfrm>
        <a:off x="431655" y="1153067"/>
        <a:ext cx="5720370" cy="372930"/>
      </dsp:txXfrm>
    </dsp:sp>
    <dsp:sp modelId="{0A6DAF7C-F14E-4880-9D69-701D4F1FB4E2}">
      <dsp:nvSpPr>
        <dsp:cNvPr id="0" name=""/>
        <dsp:cNvSpPr/>
      </dsp:nvSpPr>
      <dsp:spPr>
        <a:xfrm>
          <a:off x="0" y="2393523"/>
          <a:ext cx="8229600" cy="2734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91592" rIns="638708" bIns="99568" numCol="1" spcCol="1270" anchor="t" anchorCtr="0">
          <a:noAutofit/>
        </a:bodyPr>
        <a:lstStyle/>
        <a:p>
          <a:pPr marL="114300" lvl="1" indent="-114300" algn="l" defTabSz="622300">
            <a:lnSpc>
              <a:spcPct val="90000"/>
            </a:lnSpc>
            <a:spcBef>
              <a:spcPct val="0"/>
            </a:spcBef>
            <a:spcAft>
              <a:spcPct val="15000"/>
            </a:spcAft>
            <a:buChar char="•"/>
          </a:pPr>
          <a:r>
            <a:rPr lang="fr-FR" sz="1400" b="1" u="sng" kern="1200" dirty="0"/>
            <a:t>Répartition et affectation des ressources transférées:</a:t>
          </a:r>
          <a:endParaRPr lang="fr-FR" sz="1400" kern="1200" dirty="0"/>
        </a:p>
        <a:p>
          <a:pPr marL="114300" lvl="1" indent="-114300" algn="l" defTabSz="622300">
            <a:lnSpc>
              <a:spcPct val="90000"/>
            </a:lnSpc>
            <a:spcBef>
              <a:spcPct val="0"/>
            </a:spcBef>
            <a:spcAft>
              <a:spcPct val="15000"/>
            </a:spcAft>
            <a:buChar char="•"/>
          </a:pPr>
          <a:r>
            <a:rPr lang="fr-FR" sz="1400" kern="1200" dirty="0"/>
            <a:t>*Taxe sur la valeur ajoutée (TVA);</a:t>
          </a:r>
        </a:p>
        <a:p>
          <a:pPr marL="114300" lvl="1" indent="-114300" algn="l" defTabSz="622300">
            <a:lnSpc>
              <a:spcPct val="90000"/>
            </a:lnSpc>
            <a:spcBef>
              <a:spcPct val="0"/>
            </a:spcBef>
            <a:spcAft>
              <a:spcPct val="15000"/>
            </a:spcAft>
            <a:buChar char="•"/>
          </a:pPr>
          <a:r>
            <a:rPr lang="fr-FR" sz="1400" kern="1200" dirty="0"/>
            <a:t>*Impôt sur le revenu (IR);</a:t>
          </a:r>
        </a:p>
        <a:p>
          <a:pPr marL="114300" lvl="1" indent="-114300" algn="l" defTabSz="622300">
            <a:lnSpc>
              <a:spcPct val="90000"/>
            </a:lnSpc>
            <a:spcBef>
              <a:spcPct val="0"/>
            </a:spcBef>
            <a:spcAft>
              <a:spcPct val="15000"/>
            </a:spcAft>
            <a:buChar char="•"/>
          </a:pPr>
          <a:r>
            <a:rPr lang="fr-FR" sz="1400" kern="1200" dirty="0"/>
            <a:t>*Impôt sur les sociétés (IS);</a:t>
          </a:r>
        </a:p>
        <a:p>
          <a:pPr marL="114300" lvl="1" indent="-114300" algn="l" defTabSz="622300">
            <a:lnSpc>
              <a:spcPct val="90000"/>
            </a:lnSpc>
            <a:spcBef>
              <a:spcPct val="0"/>
            </a:spcBef>
            <a:spcAft>
              <a:spcPct val="15000"/>
            </a:spcAft>
            <a:buChar char="•"/>
          </a:pPr>
          <a:r>
            <a:rPr lang="fr-FR" sz="1400" kern="1200" dirty="0"/>
            <a:t>Taxe sur les contrats d’assurance et Dotations du budget général de l’Etat au profit des régions.</a:t>
          </a:r>
        </a:p>
        <a:p>
          <a:pPr marL="114300" lvl="1" indent="-114300" algn="l" defTabSz="622300">
            <a:lnSpc>
              <a:spcPct val="90000"/>
            </a:lnSpc>
            <a:spcBef>
              <a:spcPct val="0"/>
            </a:spcBef>
            <a:spcAft>
              <a:spcPct val="15000"/>
            </a:spcAft>
            <a:buChar char="•"/>
          </a:pPr>
          <a:endParaRPr lang="fr-FR" sz="1400" b="1" u="sng" kern="1200" dirty="0"/>
        </a:p>
        <a:p>
          <a:pPr marL="114300" lvl="1" indent="-114300" algn="l" defTabSz="622300">
            <a:lnSpc>
              <a:spcPct val="90000"/>
            </a:lnSpc>
            <a:spcBef>
              <a:spcPct val="0"/>
            </a:spcBef>
            <a:spcAft>
              <a:spcPct val="15000"/>
            </a:spcAft>
            <a:buChar char="•"/>
          </a:pPr>
          <a:r>
            <a:rPr lang="fr-FR" sz="1400" b="1" u="sng" kern="1200" dirty="0"/>
            <a:t>Affectation et gestion des dotations de soutien au profit des CTs:</a:t>
          </a:r>
        </a:p>
        <a:p>
          <a:pPr marL="114300" lvl="1" indent="-114300" algn="l" defTabSz="622300">
            <a:lnSpc>
              <a:spcPct val="90000"/>
            </a:lnSpc>
            <a:spcBef>
              <a:spcPct val="0"/>
            </a:spcBef>
            <a:spcAft>
              <a:spcPct val="15000"/>
            </a:spcAft>
            <a:buChar char="•"/>
          </a:pPr>
          <a:r>
            <a:rPr lang="fr-FR" sz="1400" kern="1200" dirty="0"/>
            <a:t>*Dotations complémentaires (équilibre des budgets);</a:t>
          </a:r>
        </a:p>
        <a:p>
          <a:pPr marL="114300" lvl="1" indent="-114300" algn="l" defTabSz="622300">
            <a:lnSpc>
              <a:spcPct val="90000"/>
            </a:lnSpc>
            <a:spcBef>
              <a:spcPct val="0"/>
            </a:spcBef>
            <a:spcAft>
              <a:spcPct val="15000"/>
            </a:spcAft>
            <a:buChar char="•"/>
          </a:pPr>
          <a:r>
            <a:rPr lang="fr-FR" sz="1400" kern="1200" dirty="0"/>
            <a:t>*Dotation de soutien au fonctionnement;</a:t>
          </a:r>
        </a:p>
        <a:p>
          <a:pPr marL="114300" lvl="1" indent="-114300" algn="l" defTabSz="622300">
            <a:lnSpc>
              <a:spcPct val="90000"/>
            </a:lnSpc>
            <a:spcBef>
              <a:spcPct val="0"/>
            </a:spcBef>
            <a:spcAft>
              <a:spcPct val="15000"/>
            </a:spcAft>
            <a:buChar char="•"/>
          </a:pPr>
          <a:r>
            <a:rPr lang="fr-FR" sz="1400" kern="1200" dirty="0"/>
            <a:t>*Dotation de soutien à l’équipement.</a:t>
          </a:r>
        </a:p>
      </dsp:txBody>
      <dsp:txXfrm>
        <a:off x="0" y="2393523"/>
        <a:ext cx="8229600" cy="2734200"/>
      </dsp:txXfrm>
    </dsp:sp>
    <dsp:sp modelId="{A4CDB08D-2343-4428-AD62-064EC9F13F39}">
      <dsp:nvSpPr>
        <dsp:cNvPr id="0" name=""/>
        <dsp:cNvSpPr/>
      </dsp:nvSpPr>
      <dsp:spPr>
        <a:xfrm>
          <a:off x="411480" y="2186882"/>
          <a:ext cx="5760720"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622300">
            <a:lnSpc>
              <a:spcPct val="90000"/>
            </a:lnSpc>
            <a:spcBef>
              <a:spcPct val="0"/>
            </a:spcBef>
            <a:spcAft>
              <a:spcPct val="35000"/>
            </a:spcAft>
            <a:buNone/>
          </a:pPr>
          <a:r>
            <a:rPr lang="fr-FR" sz="1400" kern="1200" dirty="0"/>
            <a:t>Affection des ressources de transferts </a:t>
          </a:r>
        </a:p>
      </dsp:txBody>
      <dsp:txXfrm>
        <a:off x="431655" y="2207057"/>
        <a:ext cx="5720370"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021EB-037A-4E03-B879-591B3E2D6D40}">
      <dsp:nvSpPr>
        <dsp:cNvPr id="0" name=""/>
        <dsp:cNvSpPr/>
      </dsp:nvSpPr>
      <dsp:spPr>
        <a:xfrm>
          <a:off x="5777302" y="3129824"/>
          <a:ext cx="349555" cy="966967"/>
        </a:xfrm>
        <a:custGeom>
          <a:avLst/>
          <a:gdLst/>
          <a:ahLst/>
          <a:cxnLst/>
          <a:rect l="0" t="0" r="0" b="0"/>
          <a:pathLst>
            <a:path>
              <a:moveTo>
                <a:pt x="0" y="0"/>
              </a:moveTo>
              <a:lnTo>
                <a:pt x="0" y="966967"/>
              </a:lnTo>
              <a:lnTo>
                <a:pt x="349555" y="9669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BF2734-10CF-4A34-9975-BFC20D6DD27D}">
      <dsp:nvSpPr>
        <dsp:cNvPr id="0" name=""/>
        <dsp:cNvSpPr/>
      </dsp:nvSpPr>
      <dsp:spPr>
        <a:xfrm>
          <a:off x="3937637" y="1637330"/>
          <a:ext cx="2771813" cy="441441"/>
        </a:xfrm>
        <a:custGeom>
          <a:avLst/>
          <a:gdLst/>
          <a:ahLst/>
          <a:cxnLst/>
          <a:rect l="0" t="0" r="0" b="0"/>
          <a:pathLst>
            <a:path>
              <a:moveTo>
                <a:pt x="0" y="0"/>
              </a:moveTo>
              <a:lnTo>
                <a:pt x="0" y="220720"/>
              </a:lnTo>
              <a:lnTo>
                <a:pt x="2771813" y="220720"/>
              </a:lnTo>
              <a:lnTo>
                <a:pt x="2771813" y="4414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CF0DE4-98B8-419F-846E-F36DC37C3841}">
      <dsp:nvSpPr>
        <dsp:cNvPr id="0" name=""/>
        <dsp:cNvSpPr/>
      </dsp:nvSpPr>
      <dsp:spPr>
        <a:xfrm>
          <a:off x="3005488" y="3129824"/>
          <a:ext cx="349555" cy="966967"/>
        </a:xfrm>
        <a:custGeom>
          <a:avLst/>
          <a:gdLst/>
          <a:ahLst/>
          <a:cxnLst/>
          <a:rect l="0" t="0" r="0" b="0"/>
          <a:pathLst>
            <a:path>
              <a:moveTo>
                <a:pt x="0" y="0"/>
              </a:moveTo>
              <a:lnTo>
                <a:pt x="0" y="966967"/>
              </a:lnTo>
              <a:lnTo>
                <a:pt x="349555" y="9669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C77A98-88BF-4EC0-9A67-B997B898E1ED}">
      <dsp:nvSpPr>
        <dsp:cNvPr id="0" name=""/>
        <dsp:cNvSpPr/>
      </dsp:nvSpPr>
      <dsp:spPr>
        <a:xfrm>
          <a:off x="3891917" y="1637330"/>
          <a:ext cx="91440" cy="441441"/>
        </a:xfrm>
        <a:custGeom>
          <a:avLst/>
          <a:gdLst/>
          <a:ahLst/>
          <a:cxnLst/>
          <a:rect l="0" t="0" r="0" b="0"/>
          <a:pathLst>
            <a:path>
              <a:moveTo>
                <a:pt x="45720" y="0"/>
              </a:moveTo>
              <a:lnTo>
                <a:pt x="45720" y="4414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2F5F8-9922-4F3A-BE3A-AFF67D591361}">
      <dsp:nvSpPr>
        <dsp:cNvPr id="0" name=""/>
        <dsp:cNvSpPr/>
      </dsp:nvSpPr>
      <dsp:spPr>
        <a:xfrm>
          <a:off x="233674" y="3129824"/>
          <a:ext cx="349555" cy="966967"/>
        </a:xfrm>
        <a:custGeom>
          <a:avLst/>
          <a:gdLst/>
          <a:ahLst/>
          <a:cxnLst/>
          <a:rect l="0" t="0" r="0" b="0"/>
          <a:pathLst>
            <a:path>
              <a:moveTo>
                <a:pt x="0" y="0"/>
              </a:moveTo>
              <a:lnTo>
                <a:pt x="0" y="966967"/>
              </a:lnTo>
              <a:lnTo>
                <a:pt x="349555" y="9669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B9F240-0BDA-40EF-8A0F-3EDA138AE34D}">
      <dsp:nvSpPr>
        <dsp:cNvPr id="0" name=""/>
        <dsp:cNvSpPr/>
      </dsp:nvSpPr>
      <dsp:spPr>
        <a:xfrm>
          <a:off x="1165823" y="1637330"/>
          <a:ext cx="2771813" cy="441441"/>
        </a:xfrm>
        <a:custGeom>
          <a:avLst/>
          <a:gdLst/>
          <a:ahLst/>
          <a:cxnLst/>
          <a:rect l="0" t="0" r="0" b="0"/>
          <a:pathLst>
            <a:path>
              <a:moveTo>
                <a:pt x="2771813" y="0"/>
              </a:moveTo>
              <a:lnTo>
                <a:pt x="2771813" y="220720"/>
              </a:lnTo>
              <a:lnTo>
                <a:pt x="0" y="220720"/>
              </a:lnTo>
              <a:lnTo>
                <a:pt x="0" y="4414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7EC617-855A-474F-8B1F-26181C355C80}">
      <dsp:nvSpPr>
        <dsp:cNvPr id="0" name=""/>
        <dsp:cNvSpPr/>
      </dsp:nvSpPr>
      <dsp:spPr>
        <a:xfrm>
          <a:off x="1918103" y="1183201"/>
          <a:ext cx="4039067" cy="454128"/>
        </a:xfrm>
        <a:prstGeom prst="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3 principales sources </a:t>
          </a:r>
        </a:p>
      </dsp:txBody>
      <dsp:txXfrm>
        <a:off x="1918103" y="1183201"/>
        <a:ext cx="4039067" cy="454128"/>
      </dsp:txXfrm>
    </dsp:sp>
    <dsp:sp modelId="{B0A62C78-8CA3-49C6-A0B8-94417C7A019E}">
      <dsp:nvSpPr>
        <dsp:cNvPr id="0" name=""/>
        <dsp:cNvSpPr/>
      </dsp:nvSpPr>
      <dsp:spPr>
        <a:xfrm>
          <a:off x="637" y="2078771"/>
          <a:ext cx="2330371" cy="1051052"/>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Fiscalité propre</a:t>
          </a:r>
        </a:p>
      </dsp:txBody>
      <dsp:txXfrm>
        <a:off x="637" y="2078771"/>
        <a:ext cx="2330371" cy="1051052"/>
      </dsp:txXfrm>
    </dsp:sp>
    <dsp:sp modelId="{4C5C4F02-9F20-4194-B9E0-6464B1B3FE11}">
      <dsp:nvSpPr>
        <dsp:cNvPr id="0" name=""/>
        <dsp:cNvSpPr/>
      </dsp:nvSpPr>
      <dsp:spPr>
        <a:xfrm>
          <a:off x="583230" y="3571265"/>
          <a:ext cx="2102104" cy="1051052"/>
        </a:xfrm>
        <a:prstGeom prst="rect">
          <a:avLst/>
        </a:prstGeom>
        <a:solidFill>
          <a:schemeClr val="lt1"/>
        </a:solidFill>
        <a:ln w="25400" cap="flat" cmpd="sng" algn="ctr">
          <a:solidFill>
            <a:schemeClr val="dk1"/>
          </a:solidFill>
          <a:prstDash val="solid"/>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dirty="0"/>
            <a:t>Instruments fiscaux </a:t>
          </a:r>
        </a:p>
        <a:p>
          <a:pPr marL="0" lvl="0" indent="0" algn="ctr" defTabSz="622300">
            <a:lnSpc>
              <a:spcPct val="90000"/>
            </a:lnSpc>
            <a:spcBef>
              <a:spcPct val="0"/>
            </a:spcBef>
            <a:spcAft>
              <a:spcPct val="35000"/>
            </a:spcAft>
            <a:buNone/>
          </a:pPr>
          <a:r>
            <a:rPr lang="fr-FR" sz="1400" kern="1200" dirty="0">
              <a:sym typeface="Wingdings" panose="05000000000000000000" pitchFamily="2" charset="2"/>
            </a:rPr>
            <a:t> Recettes financières importantes</a:t>
          </a:r>
        </a:p>
        <a:p>
          <a:pPr marL="0" lvl="0" indent="0" algn="ctr" defTabSz="622300">
            <a:lnSpc>
              <a:spcPct val="90000"/>
            </a:lnSpc>
            <a:spcBef>
              <a:spcPct val="0"/>
            </a:spcBef>
            <a:spcAft>
              <a:spcPct val="35000"/>
            </a:spcAft>
            <a:buNone/>
          </a:pPr>
          <a:r>
            <a:rPr lang="fr-FR" sz="1400" kern="1200" dirty="0">
              <a:sym typeface="Wingdings" panose="05000000000000000000" pitchFamily="2" charset="2"/>
            </a:rPr>
            <a:t> Autonomie financière.</a:t>
          </a:r>
          <a:endParaRPr lang="fr-FR" sz="1400" kern="1200" dirty="0"/>
        </a:p>
      </dsp:txBody>
      <dsp:txXfrm>
        <a:off x="583230" y="3571265"/>
        <a:ext cx="2102104" cy="1051052"/>
      </dsp:txXfrm>
    </dsp:sp>
    <dsp:sp modelId="{AAADAE1F-84BE-4478-89E7-95B2D5B300AD}">
      <dsp:nvSpPr>
        <dsp:cNvPr id="0" name=""/>
        <dsp:cNvSpPr/>
      </dsp:nvSpPr>
      <dsp:spPr>
        <a:xfrm>
          <a:off x="2772451" y="2078771"/>
          <a:ext cx="2330371" cy="105105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Transferts de l’Etat</a:t>
          </a:r>
        </a:p>
      </dsp:txBody>
      <dsp:txXfrm>
        <a:off x="2772451" y="2078771"/>
        <a:ext cx="2330371" cy="1051052"/>
      </dsp:txXfrm>
    </dsp:sp>
    <dsp:sp modelId="{4DE5B602-81E6-4EDD-92DD-572A70BA3D2A}">
      <dsp:nvSpPr>
        <dsp:cNvPr id="0" name=""/>
        <dsp:cNvSpPr/>
      </dsp:nvSpPr>
      <dsp:spPr>
        <a:xfrm>
          <a:off x="3355044" y="3571265"/>
          <a:ext cx="2102104" cy="1051052"/>
        </a:xfrm>
        <a:prstGeom prst="rect">
          <a:avLst/>
        </a:prstGeom>
        <a:solidFill>
          <a:schemeClr val="lt1"/>
        </a:solidFill>
        <a:ln w="25400" cap="flat" cmpd="sng" algn="ctr">
          <a:solidFill>
            <a:schemeClr val="dk1"/>
          </a:solidFill>
          <a:prstDash val="solid"/>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dirty="0"/>
            <a:t>Répartition sur le principe de solidarité entre CTs</a:t>
          </a:r>
        </a:p>
      </dsp:txBody>
      <dsp:txXfrm>
        <a:off x="3355044" y="3571265"/>
        <a:ext cx="2102104" cy="1051052"/>
      </dsp:txXfrm>
    </dsp:sp>
    <dsp:sp modelId="{BF8D30A3-F29C-4986-A6D2-7A885D22C877}">
      <dsp:nvSpPr>
        <dsp:cNvPr id="0" name=""/>
        <dsp:cNvSpPr/>
      </dsp:nvSpPr>
      <dsp:spPr>
        <a:xfrm>
          <a:off x="5544265" y="2078771"/>
          <a:ext cx="2330371" cy="105105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Ressources d’emprunt</a:t>
          </a:r>
        </a:p>
      </dsp:txBody>
      <dsp:txXfrm>
        <a:off x="5544265" y="2078771"/>
        <a:ext cx="2330371" cy="1051052"/>
      </dsp:txXfrm>
    </dsp:sp>
    <dsp:sp modelId="{178309D1-D16C-445D-BD17-31A0965D2E1D}">
      <dsp:nvSpPr>
        <dsp:cNvPr id="0" name=""/>
        <dsp:cNvSpPr/>
      </dsp:nvSpPr>
      <dsp:spPr>
        <a:xfrm>
          <a:off x="6126857" y="3571265"/>
          <a:ext cx="2102104" cy="1051052"/>
        </a:xfrm>
        <a:prstGeom prst="rect">
          <a:avLst/>
        </a:prstGeom>
        <a:solidFill>
          <a:schemeClr val="lt1"/>
        </a:solidFill>
        <a:ln w="25400" cap="flat" cmpd="sng" algn="ctr">
          <a:solidFill>
            <a:schemeClr val="dk1"/>
          </a:solidFill>
          <a:prstDash val="solid"/>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dirty="0"/>
            <a:t>*FEC</a:t>
          </a:r>
        </a:p>
        <a:p>
          <a:pPr marL="0" lvl="0" indent="0" algn="ctr" defTabSz="622300">
            <a:lnSpc>
              <a:spcPct val="90000"/>
            </a:lnSpc>
            <a:spcBef>
              <a:spcPct val="0"/>
            </a:spcBef>
            <a:spcAft>
              <a:spcPct val="35000"/>
            </a:spcAft>
            <a:buNone/>
          </a:pPr>
          <a:r>
            <a:rPr lang="fr-FR" sz="1400" b="1" kern="1200" dirty="0"/>
            <a:t>*Autres bailleurs de fonds</a:t>
          </a:r>
        </a:p>
      </dsp:txBody>
      <dsp:txXfrm>
        <a:off x="6126857" y="3571265"/>
        <a:ext cx="2102104" cy="10510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5B300-D8E5-4991-A320-30A140DEF887}">
      <dsp:nvSpPr>
        <dsp:cNvPr id="0" name=""/>
        <dsp:cNvSpPr/>
      </dsp:nvSpPr>
      <dsp:spPr>
        <a:xfrm rot="5400000">
          <a:off x="383933" y="2384052"/>
          <a:ext cx="1966340" cy="2729579"/>
        </a:xfrm>
        <a:prstGeom prst="corner">
          <a:avLst>
            <a:gd name="adj1" fmla="val 16120"/>
            <a:gd name="adj2" fmla="val 16110"/>
          </a:avLst>
        </a:prstGeom>
        <a:solidFill>
          <a:schemeClr val="accent1">
            <a:shade val="5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3D7857-6B87-4383-A782-405905644A0F}">
      <dsp:nvSpPr>
        <dsp:cNvPr id="0" name=""/>
        <dsp:cNvSpPr/>
      </dsp:nvSpPr>
      <dsp:spPr>
        <a:xfrm>
          <a:off x="392528" y="3075814"/>
          <a:ext cx="2464279" cy="2160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r-FR" altLang="fr-FR" sz="1400" b="1" u="sng" kern="1200" dirty="0">
              <a:solidFill>
                <a:srgbClr val="0070C0"/>
              </a:solidFill>
              <a:latin typeface="Calibri" pitchFamily="34" charset="0"/>
              <a:cs typeface="Calibri" pitchFamily="34" charset="0"/>
            </a:rPr>
            <a:t>1976 </a:t>
          </a:r>
        </a:p>
        <a:p>
          <a:pPr marL="0" lvl="0" indent="0" algn="l" defTabSz="622300">
            <a:lnSpc>
              <a:spcPct val="90000"/>
            </a:lnSpc>
            <a:spcBef>
              <a:spcPct val="0"/>
            </a:spcBef>
            <a:spcAft>
              <a:spcPct val="35000"/>
            </a:spcAft>
            <a:buNone/>
          </a:pPr>
          <a:r>
            <a:rPr lang="fr-FR" sz="1400" kern="1200" dirty="0"/>
            <a:t>Fonds de développement des CTS (FDCL)</a:t>
          </a:r>
        </a:p>
        <a:p>
          <a:pPr marL="0" lvl="0" indent="0" algn="l" defTabSz="622300">
            <a:lnSpc>
              <a:spcPct val="90000"/>
            </a:lnSpc>
            <a:spcBef>
              <a:spcPct val="0"/>
            </a:spcBef>
            <a:spcAft>
              <a:spcPct val="35000"/>
            </a:spcAft>
            <a:buNone/>
          </a:pPr>
          <a:r>
            <a:rPr lang="fr-FR" sz="1200" kern="1200" dirty="0"/>
            <a:t>*Transferts sous formes de subventions fondée sur la dépense.</a:t>
          </a:r>
        </a:p>
        <a:p>
          <a:pPr marL="0" lvl="0" indent="0" algn="l" defTabSz="622300">
            <a:lnSpc>
              <a:spcPct val="90000"/>
            </a:lnSpc>
            <a:spcBef>
              <a:spcPct val="0"/>
            </a:spcBef>
            <a:spcAft>
              <a:spcPct val="35000"/>
            </a:spcAft>
            <a:buNone/>
          </a:pPr>
          <a:r>
            <a:rPr lang="fr-FR" sz="1200" kern="1200" dirty="0"/>
            <a:t>*Transferts fondés sur une dotation budgétaire de l’Etat.</a:t>
          </a:r>
        </a:p>
      </dsp:txBody>
      <dsp:txXfrm>
        <a:off x="392528" y="3075814"/>
        <a:ext cx="2464279" cy="2160085"/>
      </dsp:txXfrm>
    </dsp:sp>
    <dsp:sp modelId="{BB2FA808-DD14-4CEE-A56D-38BF07886FD7}">
      <dsp:nvSpPr>
        <dsp:cNvPr id="0" name=""/>
        <dsp:cNvSpPr/>
      </dsp:nvSpPr>
      <dsp:spPr>
        <a:xfrm>
          <a:off x="2272405" y="2183098"/>
          <a:ext cx="464958" cy="464958"/>
        </a:xfrm>
        <a:prstGeom prst="triangle">
          <a:avLst>
            <a:gd name="adj" fmla="val 100000"/>
          </a:avLst>
        </a:prstGeom>
        <a:solidFill>
          <a:schemeClr val="accent1">
            <a:shade val="50000"/>
            <a:hueOff val="144575"/>
            <a:satOff val="-3024"/>
            <a:lumOff val="16825"/>
            <a:alphaOff val="0"/>
          </a:schemeClr>
        </a:solidFill>
        <a:ln w="25400" cap="flat" cmpd="sng" algn="ctr">
          <a:solidFill>
            <a:schemeClr val="accent1">
              <a:shade val="50000"/>
              <a:hueOff val="144575"/>
              <a:satOff val="-3024"/>
              <a:lumOff val="1682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CEFF5D-FEDC-4369-9ED8-3B2D9436267E}">
      <dsp:nvSpPr>
        <dsp:cNvPr id="0" name=""/>
        <dsp:cNvSpPr/>
      </dsp:nvSpPr>
      <dsp:spPr>
        <a:xfrm rot="5400000">
          <a:off x="3374274" y="1637552"/>
          <a:ext cx="2019177" cy="2729579"/>
        </a:xfrm>
        <a:prstGeom prst="corner">
          <a:avLst>
            <a:gd name="adj1" fmla="val 16120"/>
            <a:gd name="adj2" fmla="val 16110"/>
          </a:avLst>
        </a:prstGeom>
        <a:solidFill>
          <a:schemeClr val="accent1">
            <a:shade val="50000"/>
            <a:hueOff val="289149"/>
            <a:satOff val="-6048"/>
            <a:lumOff val="33650"/>
            <a:alphaOff val="0"/>
          </a:schemeClr>
        </a:solidFill>
        <a:ln w="25400" cap="flat" cmpd="sng" algn="ctr">
          <a:solidFill>
            <a:schemeClr val="accent1">
              <a:shade val="50000"/>
              <a:hueOff val="289149"/>
              <a:satOff val="-6048"/>
              <a:lumOff val="3365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B182DB-4A2E-40AF-BF17-827243D3A08B}">
      <dsp:nvSpPr>
        <dsp:cNvPr id="0" name=""/>
        <dsp:cNvSpPr/>
      </dsp:nvSpPr>
      <dsp:spPr>
        <a:xfrm>
          <a:off x="3456379" y="2355753"/>
          <a:ext cx="2464279" cy="2160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r-FR" altLang="fr-FR" sz="1400" b="1" u="sng" kern="1200" dirty="0">
              <a:solidFill>
                <a:srgbClr val="0070C0"/>
              </a:solidFill>
              <a:latin typeface="Calibri" pitchFamily="34" charset="0"/>
              <a:cs typeface="Calibri" pitchFamily="34" charset="0"/>
            </a:rPr>
            <a:t>1976 </a:t>
          </a:r>
        </a:p>
        <a:p>
          <a:pPr marL="0" lvl="0" indent="0" algn="l" defTabSz="622300">
            <a:lnSpc>
              <a:spcPct val="90000"/>
            </a:lnSpc>
            <a:spcBef>
              <a:spcPct val="0"/>
            </a:spcBef>
            <a:spcAft>
              <a:spcPct val="35000"/>
            </a:spcAft>
            <a:buNone/>
          </a:pPr>
          <a:r>
            <a:rPr lang="fr-FR" sz="1400" kern="1200" dirty="0"/>
            <a:t>Institution par loi du principe de partage d’un impôt entre l’Etat et CTs.</a:t>
          </a:r>
        </a:p>
        <a:p>
          <a:pPr marL="0" lvl="0" indent="0" algn="l" defTabSz="622300">
            <a:lnSpc>
              <a:spcPct val="90000"/>
            </a:lnSpc>
            <a:spcBef>
              <a:spcPct val="0"/>
            </a:spcBef>
            <a:spcAft>
              <a:spcPct val="35000"/>
            </a:spcAft>
            <a:buNone/>
          </a:pPr>
          <a:r>
            <a:rPr lang="fr-FR" sz="1200" kern="1200" dirty="0"/>
            <a:t>Affectation au moins 30% de la TVA aux CTs</a:t>
          </a:r>
          <a:r>
            <a:rPr lang="fr-FR" sz="1400" kern="1200" dirty="0"/>
            <a:t>.</a:t>
          </a:r>
        </a:p>
      </dsp:txBody>
      <dsp:txXfrm>
        <a:off x="3456379" y="2355753"/>
        <a:ext cx="2464279" cy="2160085"/>
      </dsp:txXfrm>
    </dsp:sp>
    <dsp:sp modelId="{F2CBFF43-42AD-4AA1-BAA3-C7C1073FA8E2}">
      <dsp:nvSpPr>
        <dsp:cNvPr id="0" name=""/>
        <dsp:cNvSpPr/>
      </dsp:nvSpPr>
      <dsp:spPr>
        <a:xfrm>
          <a:off x="5289164" y="1436598"/>
          <a:ext cx="464958" cy="464958"/>
        </a:xfrm>
        <a:prstGeom prst="triangle">
          <a:avLst>
            <a:gd name="adj" fmla="val 100000"/>
          </a:avLst>
        </a:prstGeom>
        <a:solidFill>
          <a:schemeClr val="accent1">
            <a:shade val="50000"/>
            <a:hueOff val="289149"/>
            <a:satOff val="-6048"/>
            <a:lumOff val="33650"/>
            <a:alphaOff val="0"/>
          </a:schemeClr>
        </a:solidFill>
        <a:ln w="25400" cap="flat" cmpd="sng" algn="ctr">
          <a:solidFill>
            <a:schemeClr val="accent1">
              <a:shade val="50000"/>
              <a:hueOff val="289149"/>
              <a:satOff val="-6048"/>
              <a:lumOff val="3365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6365D5-B2B6-451B-B4A5-2ED36147B621}">
      <dsp:nvSpPr>
        <dsp:cNvPr id="0" name=""/>
        <dsp:cNvSpPr/>
      </dsp:nvSpPr>
      <dsp:spPr>
        <a:xfrm rot="5400000">
          <a:off x="6384900" y="607421"/>
          <a:ext cx="2120701" cy="2818836"/>
        </a:xfrm>
        <a:prstGeom prst="corner">
          <a:avLst>
            <a:gd name="adj1" fmla="val 16120"/>
            <a:gd name="adj2" fmla="val 16110"/>
          </a:avLst>
        </a:prstGeom>
        <a:solidFill>
          <a:schemeClr val="accent1">
            <a:shade val="50000"/>
            <a:hueOff val="144575"/>
            <a:satOff val="-3024"/>
            <a:lumOff val="16825"/>
            <a:alphaOff val="0"/>
          </a:schemeClr>
        </a:solidFill>
        <a:ln w="25400" cap="flat" cmpd="sng" algn="ctr">
          <a:solidFill>
            <a:schemeClr val="accent1">
              <a:shade val="50000"/>
              <a:hueOff val="144575"/>
              <a:satOff val="-3024"/>
              <a:lumOff val="1682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CA78B3-E2D8-4A24-A271-5B9888C8315A}">
      <dsp:nvSpPr>
        <dsp:cNvPr id="0" name=""/>
        <dsp:cNvSpPr/>
      </dsp:nvSpPr>
      <dsp:spPr>
        <a:xfrm>
          <a:off x="6392704" y="1419641"/>
          <a:ext cx="2464279" cy="263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r-FR" sz="1400" b="1" u="sng" kern="1200" dirty="0">
              <a:solidFill>
                <a:srgbClr val="0070C0"/>
              </a:solidFill>
              <a:latin typeface="Calibri" pitchFamily="34" charset="0"/>
              <a:cs typeface="Calibri" pitchFamily="34" charset="0"/>
            </a:rPr>
            <a:t>1996:</a:t>
          </a:r>
        </a:p>
        <a:p>
          <a:pPr marL="0" lvl="0" indent="0" algn="l" defTabSz="622300">
            <a:lnSpc>
              <a:spcPct val="90000"/>
            </a:lnSpc>
            <a:spcBef>
              <a:spcPct val="0"/>
            </a:spcBef>
            <a:spcAft>
              <a:spcPct val="35000"/>
            </a:spcAft>
            <a:buNone/>
          </a:pPr>
          <a:r>
            <a:rPr lang="fr-FR" sz="1400" kern="1200" dirty="0"/>
            <a:t>*Mise en place d’un nouveau mode de répartition fondé essentiellement sur la ressource (logique de moyens) avec deux dimensions:</a:t>
          </a:r>
        </a:p>
        <a:p>
          <a:pPr marL="0" lvl="0" indent="0" algn="l" defTabSz="622300">
            <a:lnSpc>
              <a:spcPct val="90000"/>
            </a:lnSpc>
            <a:spcBef>
              <a:spcPct val="0"/>
            </a:spcBef>
            <a:spcAft>
              <a:spcPct val="35000"/>
            </a:spcAft>
            <a:buNone/>
          </a:pPr>
          <a:r>
            <a:rPr lang="fr-FR" sz="1200" kern="1200" dirty="0"/>
            <a:t>1. De péréquation (compenser les inégalités en matière de ressources)</a:t>
          </a:r>
        </a:p>
        <a:p>
          <a:pPr marL="0" lvl="0" indent="0" algn="l" defTabSz="622300">
            <a:lnSpc>
              <a:spcPct val="90000"/>
            </a:lnSpc>
            <a:spcBef>
              <a:spcPct val="0"/>
            </a:spcBef>
            <a:spcAft>
              <a:spcPct val="35000"/>
            </a:spcAft>
            <a:buNone/>
          </a:pPr>
          <a:r>
            <a:rPr lang="fr-FR" sz="1200" kern="1200" dirty="0"/>
            <a:t>2. d’incitation (accompagner l’action des CTs en matière de développement).</a:t>
          </a:r>
        </a:p>
      </dsp:txBody>
      <dsp:txXfrm>
        <a:off x="6392704" y="1419641"/>
        <a:ext cx="2464279" cy="26380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16AAD-1621-4907-B8CE-A421F4CF3A6C}">
      <dsp:nvSpPr>
        <dsp:cNvPr id="0" name=""/>
        <dsp:cNvSpPr/>
      </dsp:nvSpPr>
      <dsp:spPr>
        <a:xfrm>
          <a:off x="6140053" y="2602129"/>
          <a:ext cx="1392361" cy="331318"/>
        </a:xfrm>
        <a:custGeom>
          <a:avLst/>
          <a:gdLst/>
          <a:ahLst/>
          <a:cxnLst/>
          <a:rect l="0" t="0" r="0" b="0"/>
          <a:pathLst>
            <a:path>
              <a:moveTo>
                <a:pt x="0" y="0"/>
              </a:moveTo>
              <a:lnTo>
                <a:pt x="0" y="225784"/>
              </a:lnTo>
              <a:lnTo>
                <a:pt x="1392361" y="225784"/>
              </a:lnTo>
              <a:lnTo>
                <a:pt x="1392361" y="331318"/>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484E41-1807-4E2C-8326-75C70E255561}">
      <dsp:nvSpPr>
        <dsp:cNvPr id="0" name=""/>
        <dsp:cNvSpPr/>
      </dsp:nvSpPr>
      <dsp:spPr>
        <a:xfrm>
          <a:off x="6094333" y="2602129"/>
          <a:ext cx="91440" cy="331318"/>
        </a:xfrm>
        <a:custGeom>
          <a:avLst/>
          <a:gdLst/>
          <a:ahLst/>
          <a:cxnLst/>
          <a:rect l="0" t="0" r="0" b="0"/>
          <a:pathLst>
            <a:path>
              <a:moveTo>
                <a:pt x="45720" y="0"/>
              </a:moveTo>
              <a:lnTo>
                <a:pt x="45720" y="331318"/>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A5D36E-C880-42F9-B8CC-16A1452ABE4F}">
      <dsp:nvSpPr>
        <dsp:cNvPr id="0" name=""/>
        <dsp:cNvSpPr/>
      </dsp:nvSpPr>
      <dsp:spPr>
        <a:xfrm>
          <a:off x="4747691" y="2602129"/>
          <a:ext cx="1392361" cy="331318"/>
        </a:xfrm>
        <a:custGeom>
          <a:avLst/>
          <a:gdLst/>
          <a:ahLst/>
          <a:cxnLst/>
          <a:rect l="0" t="0" r="0" b="0"/>
          <a:pathLst>
            <a:path>
              <a:moveTo>
                <a:pt x="1392361" y="0"/>
              </a:moveTo>
              <a:lnTo>
                <a:pt x="1392361" y="225784"/>
              </a:lnTo>
              <a:lnTo>
                <a:pt x="0" y="225784"/>
              </a:lnTo>
              <a:lnTo>
                <a:pt x="0" y="331318"/>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528482-8316-4FEE-AB9A-2FFF95F522DC}">
      <dsp:nvSpPr>
        <dsp:cNvPr id="0" name=""/>
        <dsp:cNvSpPr/>
      </dsp:nvSpPr>
      <dsp:spPr>
        <a:xfrm>
          <a:off x="4051510" y="1423288"/>
          <a:ext cx="2088542" cy="331318"/>
        </a:xfrm>
        <a:custGeom>
          <a:avLst/>
          <a:gdLst/>
          <a:ahLst/>
          <a:cxnLst/>
          <a:rect l="0" t="0" r="0" b="0"/>
          <a:pathLst>
            <a:path>
              <a:moveTo>
                <a:pt x="0" y="0"/>
              </a:moveTo>
              <a:lnTo>
                <a:pt x="0" y="225784"/>
              </a:lnTo>
              <a:lnTo>
                <a:pt x="2088542" y="225784"/>
              </a:lnTo>
              <a:lnTo>
                <a:pt x="2088542" y="331318"/>
              </a:lnTo>
            </a:path>
          </a:pathLst>
        </a:custGeom>
        <a:noFill/>
        <a:ln w="254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2E1931-2096-4B98-97D1-DDAE2CEAD6F7}">
      <dsp:nvSpPr>
        <dsp:cNvPr id="0" name=""/>
        <dsp:cNvSpPr/>
      </dsp:nvSpPr>
      <dsp:spPr>
        <a:xfrm>
          <a:off x="1962968" y="2602129"/>
          <a:ext cx="1392361" cy="331318"/>
        </a:xfrm>
        <a:custGeom>
          <a:avLst/>
          <a:gdLst/>
          <a:ahLst/>
          <a:cxnLst/>
          <a:rect l="0" t="0" r="0" b="0"/>
          <a:pathLst>
            <a:path>
              <a:moveTo>
                <a:pt x="0" y="0"/>
              </a:moveTo>
              <a:lnTo>
                <a:pt x="0" y="225784"/>
              </a:lnTo>
              <a:lnTo>
                <a:pt x="1392361" y="225784"/>
              </a:lnTo>
              <a:lnTo>
                <a:pt x="1392361" y="331318"/>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D7A85B-B19D-479B-BA91-2DF1E48CEFE2}">
      <dsp:nvSpPr>
        <dsp:cNvPr id="0" name=""/>
        <dsp:cNvSpPr/>
      </dsp:nvSpPr>
      <dsp:spPr>
        <a:xfrm>
          <a:off x="1917248" y="2602129"/>
          <a:ext cx="91440" cy="331318"/>
        </a:xfrm>
        <a:custGeom>
          <a:avLst/>
          <a:gdLst/>
          <a:ahLst/>
          <a:cxnLst/>
          <a:rect l="0" t="0" r="0" b="0"/>
          <a:pathLst>
            <a:path>
              <a:moveTo>
                <a:pt x="45720" y="0"/>
              </a:moveTo>
              <a:lnTo>
                <a:pt x="45720" y="331318"/>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54EC37-7E73-4B3A-B78B-6E5BB4987113}">
      <dsp:nvSpPr>
        <dsp:cNvPr id="0" name=""/>
        <dsp:cNvSpPr/>
      </dsp:nvSpPr>
      <dsp:spPr>
        <a:xfrm>
          <a:off x="570607" y="2602129"/>
          <a:ext cx="1392361" cy="331318"/>
        </a:xfrm>
        <a:custGeom>
          <a:avLst/>
          <a:gdLst/>
          <a:ahLst/>
          <a:cxnLst/>
          <a:rect l="0" t="0" r="0" b="0"/>
          <a:pathLst>
            <a:path>
              <a:moveTo>
                <a:pt x="1392361" y="0"/>
              </a:moveTo>
              <a:lnTo>
                <a:pt x="1392361" y="225784"/>
              </a:lnTo>
              <a:lnTo>
                <a:pt x="0" y="225784"/>
              </a:lnTo>
              <a:lnTo>
                <a:pt x="0" y="331318"/>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0642F0-A290-4FA5-93B0-F2EEBD6C36A3}">
      <dsp:nvSpPr>
        <dsp:cNvPr id="0" name=""/>
        <dsp:cNvSpPr/>
      </dsp:nvSpPr>
      <dsp:spPr>
        <a:xfrm>
          <a:off x="1962968" y="1423288"/>
          <a:ext cx="2088542" cy="331318"/>
        </a:xfrm>
        <a:custGeom>
          <a:avLst/>
          <a:gdLst/>
          <a:ahLst/>
          <a:cxnLst/>
          <a:rect l="0" t="0" r="0" b="0"/>
          <a:pathLst>
            <a:path>
              <a:moveTo>
                <a:pt x="2088542" y="0"/>
              </a:moveTo>
              <a:lnTo>
                <a:pt x="2088542" y="225784"/>
              </a:lnTo>
              <a:lnTo>
                <a:pt x="0" y="225784"/>
              </a:lnTo>
              <a:lnTo>
                <a:pt x="0" y="331318"/>
              </a:lnTo>
            </a:path>
          </a:pathLst>
        </a:custGeom>
        <a:noFill/>
        <a:ln w="254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390E60-B441-4FD2-8FF0-C1976EFB883C}">
      <dsp:nvSpPr>
        <dsp:cNvPr id="0" name=""/>
        <dsp:cNvSpPr/>
      </dsp:nvSpPr>
      <dsp:spPr>
        <a:xfrm>
          <a:off x="1227963" y="699893"/>
          <a:ext cx="5647095" cy="723395"/>
        </a:xfrm>
        <a:prstGeom prst="roundRect">
          <a:avLst>
            <a:gd name="adj" fmla="val 10000"/>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AD6019-5F6D-458F-8C2F-866BA546EC2C}">
      <dsp:nvSpPr>
        <dsp:cNvPr id="0" name=""/>
        <dsp:cNvSpPr/>
      </dsp:nvSpPr>
      <dsp:spPr>
        <a:xfrm>
          <a:off x="1354541" y="820142"/>
          <a:ext cx="5647095" cy="723395"/>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Deux types de dotations TVA</a:t>
          </a:r>
        </a:p>
      </dsp:txBody>
      <dsp:txXfrm>
        <a:off x="1375729" y="841330"/>
        <a:ext cx="5604719" cy="681019"/>
      </dsp:txXfrm>
    </dsp:sp>
    <dsp:sp modelId="{FBEA4A6B-26D6-4AB8-B206-65E66CF8D51E}">
      <dsp:nvSpPr>
        <dsp:cNvPr id="0" name=""/>
        <dsp:cNvSpPr/>
      </dsp:nvSpPr>
      <dsp:spPr>
        <a:xfrm>
          <a:off x="730422" y="1754607"/>
          <a:ext cx="2465091" cy="847522"/>
        </a:xfrm>
        <a:prstGeom prst="roundRect">
          <a:avLst>
            <a:gd name="adj" fmla="val 10000"/>
          </a:avLst>
        </a:prstGeom>
        <a:solidFill>
          <a:schemeClr val="accent1">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FE5E41-606B-4E14-8466-85F7A46CFBE6}">
      <dsp:nvSpPr>
        <dsp:cNvPr id="0" name=""/>
        <dsp:cNvSpPr/>
      </dsp:nvSpPr>
      <dsp:spPr>
        <a:xfrm>
          <a:off x="857001" y="1874856"/>
          <a:ext cx="2465091" cy="847522"/>
        </a:xfrm>
        <a:prstGeom prst="roundRect">
          <a:avLst>
            <a:gd name="adj" fmla="val 10000"/>
          </a:avLst>
        </a:prstGeom>
        <a:solidFill>
          <a:schemeClr val="lt1">
            <a:alpha val="90000"/>
            <a:hueOff val="0"/>
            <a:satOff val="0"/>
            <a:lumOff val="0"/>
            <a:alphaOff val="0"/>
          </a:schemeClr>
        </a:solidFill>
        <a:ln w="25400" cap="flat" cmpd="sng" algn="ctr">
          <a:solidFill>
            <a:schemeClr val="accent1">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Dotations globales accordées au CTs sur la base de critères:</a:t>
          </a:r>
        </a:p>
      </dsp:txBody>
      <dsp:txXfrm>
        <a:off x="881824" y="1899679"/>
        <a:ext cx="2415445" cy="797876"/>
      </dsp:txXfrm>
    </dsp:sp>
    <dsp:sp modelId="{A30D5FD3-2F5A-4AD6-9937-B9B7AE869C7E}">
      <dsp:nvSpPr>
        <dsp:cNvPr id="0" name=""/>
        <dsp:cNvSpPr/>
      </dsp:nvSpPr>
      <dsp:spPr>
        <a:xfrm>
          <a:off x="1004" y="2933448"/>
          <a:ext cx="1139204" cy="723395"/>
        </a:xfrm>
        <a:prstGeom prst="roundRect">
          <a:avLst>
            <a:gd name="adj" fmla="val 10000"/>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E4F409-D78A-4B3E-92E7-F325A5505F88}">
      <dsp:nvSpPr>
        <dsp:cNvPr id="0" name=""/>
        <dsp:cNvSpPr/>
      </dsp:nvSpPr>
      <dsp:spPr>
        <a:xfrm>
          <a:off x="127582" y="3053697"/>
          <a:ext cx="1139204" cy="723395"/>
        </a:xfrm>
        <a:prstGeom prst="roundRect">
          <a:avLst>
            <a:gd name="adj" fmla="val 10000"/>
          </a:avLst>
        </a:prstGeom>
        <a:solidFill>
          <a:schemeClr val="lt1">
            <a:alpha val="90000"/>
            <a:hueOff val="0"/>
            <a:satOff val="0"/>
            <a:lumOff val="0"/>
            <a:alphaOff val="0"/>
          </a:schemeClr>
        </a:solidFill>
        <a:ln w="25400" cap="flat" cmpd="sng" algn="ctr">
          <a:solidFill>
            <a:schemeClr val="accent1">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Forfait</a:t>
          </a:r>
        </a:p>
      </dsp:txBody>
      <dsp:txXfrm>
        <a:off x="148770" y="3074885"/>
        <a:ext cx="1096828" cy="681019"/>
      </dsp:txXfrm>
    </dsp:sp>
    <dsp:sp modelId="{908189F0-D39F-4533-9711-AAAB7B3439D9}">
      <dsp:nvSpPr>
        <dsp:cNvPr id="0" name=""/>
        <dsp:cNvSpPr/>
      </dsp:nvSpPr>
      <dsp:spPr>
        <a:xfrm>
          <a:off x="1393366" y="2933448"/>
          <a:ext cx="1139204" cy="723395"/>
        </a:xfrm>
        <a:prstGeom prst="roundRect">
          <a:avLst>
            <a:gd name="adj" fmla="val 10000"/>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ADA663-4870-491F-91ED-40420E9BE876}">
      <dsp:nvSpPr>
        <dsp:cNvPr id="0" name=""/>
        <dsp:cNvSpPr/>
      </dsp:nvSpPr>
      <dsp:spPr>
        <a:xfrm>
          <a:off x="1519944" y="3053697"/>
          <a:ext cx="1139204" cy="723395"/>
        </a:xfrm>
        <a:prstGeom prst="roundRect">
          <a:avLst>
            <a:gd name="adj" fmla="val 10000"/>
          </a:avLst>
        </a:prstGeom>
        <a:solidFill>
          <a:schemeClr val="lt1">
            <a:alpha val="90000"/>
            <a:hueOff val="0"/>
            <a:satOff val="0"/>
            <a:lumOff val="0"/>
            <a:alphaOff val="0"/>
          </a:schemeClr>
        </a:solidFill>
        <a:ln w="25400" cap="flat" cmpd="sng" algn="ctr">
          <a:solidFill>
            <a:schemeClr val="accent1">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Potentiel fiscal</a:t>
          </a:r>
        </a:p>
      </dsp:txBody>
      <dsp:txXfrm>
        <a:off x="1541132" y="3074885"/>
        <a:ext cx="1096828" cy="681019"/>
      </dsp:txXfrm>
    </dsp:sp>
    <dsp:sp modelId="{2CF4AF23-252B-44BF-BAE2-698FE106D6C1}">
      <dsp:nvSpPr>
        <dsp:cNvPr id="0" name=""/>
        <dsp:cNvSpPr/>
      </dsp:nvSpPr>
      <dsp:spPr>
        <a:xfrm>
          <a:off x="2785727" y="2933448"/>
          <a:ext cx="1139204" cy="723395"/>
        </a:xfrm>
        <a:prstGeom prst="roundRect">
          <a:avLst>
            <a:gd name="adj" fmla="val 10000"/>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FA838-AFF4-448F-A4CE-2D52A6F2F454}">
      <dsp:nvSpPr>
        <dsp:cNvPr id="0" name=""/>
        <dsp:cNvSpPr/>
      </dsp:nvSpPr>
      <dsp:spPr>
        <a:xfrm>
          <a:off x="2912305" y="3053697"/>
          <a:ext cx="1139204" cy="723395"/>
        </a:xfrm>
        <a:prstGeom prst="roundRect">
          <a:avLst>
            <a:gd name="adj" fmla="val 10000"/>
          </a:avLst>
        </a:prstGeom>
        <a:solidFill>
          <a:schemeClr val="lt1">
            <a:alpha val="90000"/>
            <a:hueOff val="0"/>
            <a:satOff val="0"/>
            <a:lumOff val="0"/>
            <a:alphaOff val="0"/>
          </a:schemeClr>
        </a:solidFill>
        <a:ln w="25400" cap="flat" cmpd="sng" algn="ctr">
          <a:solidFill>
            <a:schemeClr val="accent1">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Effort fiscal</a:t>
          </a:r>
        </a:p>
      </dsp:txBody>
      <dsp:txXfrm>
        <a:off x="2933493" y="3074885"/>
        <a:ext cx="1096828" cy="681019"/>
      </dsp:txXfrm>
    </dsp:sp>
    <dsp:sp modelId="{B488EEA9-AC26-4264-9666-1668447E6363}">
      <dsp:nvSpPr>
        <dsp:cNvPr id="0" name=""/>
        <dsp:cNvSpPr/>
      </dsp:nvSpPr>
      <dsp:spPr>
        <a:xfrm>
          <a:off x="4907507" y="1754607"/>
          <a:ext cx="2465091" cy="847522"/>
        </a:xfrm>
        <a:prstGeom prst="roundRect">
          <a:avLst>
            <a:gd name="adj" fmla="val 10000"/>
          </a:avLst>
        </a:prstGeom>
        <a:solidFill>
          <a:schemeClr val="accent1">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46C8F7-6CB2-4534-A607-92422AA6F8CA}">
      <dsp:nvSpPr>
        <dsp:cNvPr id="0" name=""/>
        <dsp:cNvSpPr/>
      </dsp:nvSpPr>
      <dsp:spPr>
        <a:xfrm>
          <a:off x="5034085" y="1874856"/>
          <a:ext cx="2465091" cy="847522"/>
        </a:xfrm>
        <a:prstGeom prst="roundRect">
          <a:avLst>
            <a:gd name="adj" fmla="val 10000"/>
          </a:avLst>
        </a:prstGeom>
        <a:solidFill>
          <a:schemeClr val="lt1">
            <a:alpha val="90000"/>
            <a:hueOff val="0"/>
            <a:satOff val="0"/>
            <a:lumOff val="0"/>
            <a:alphaOff val="0"/>
          </a:schemeClr>
        </a:solidFill>
        <a:ln w="25400" cap="flat" cmpd="sng" algn="ctr">
          <a:solidFill>
            <a:schemeClr val="accent1">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Dotations spécifiques afférentes, à</a:t>
          </a:r>
        </a:p>
      </dsp:txBody>
      <dsp:txXfrm>
        <a:off x="5058908" y="1899679"/>
        <a:ext cx="2415445" cy="797876"/>
      </dsp:txXfrm>
    </dsp:sp>
    <dsp:sp modelId="{078263CF-BF0E-4DF0-9F59-7F8B4C9A8C30}">
      <dsp:nvSpPr>
        <dsp:cNvPr id="0" name=""/>
        <dsp:cNvSpPr/>
      </dsp:nvSpPr>
      <dsp:spPr>
        <a:xfrm>
          <a:off x="4178089" y="2933448"/>
          <a:ext cx="1139204" cy="1741812"/>
        </a:xfrm>
        <a:prstGeom prst="roundRect">
          <a:avLst>
            <a:gd name="adj" fmla="val 10000"/>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78218D-B4FB-4247-8111-BACE8380B318}">
      <dsp:nvSpPr>
        <dsp:cNvPr id="0" name=""/>
        <dsp:cNvSpPr/>
      </dsp:nvSpPr>
      <dsp:spPr>
        <a:xfrm>
          <a:off x="4304667" y="3053697"/>
          <a:ext cx="1139204" cy="1741812"/>
        </a:xfrm>
        <a:prstGeom prst="roundRect">
          <a:avLst>
            <a:gd name="adj" fmla="val 10000"/>
          </a:avLst>
        </a:prstGeom>
        <a:solidFill>
          <a:schemeClr val="lt1">
            <a:alpha val="90000"/>
            <a:hueOff val="0"/>
            <a:satOff val="0"/>
            <a:lumOff val="0"/>
            <a:alphaOff val="0"/>
          </a:schemeClr>
        </a:solidFill>
        <a:ln w="25400" cap="flat" cmpd="sng" algn="ctr">
          <a:solidFill>
            <a:schemeClr val="accent1">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Réalisation des programmes d’équipements (programmes nationaux, mise à niveau urbaine)</a:t>
          </a:r>
        </a:p>
      </dsp:txBody>
      <dsp:txXfrm>
        <a:off x="4338033" y="3087063"/>
        <a:ext cx="1072472" cy="1675080"/>
      </dsp:txXfrm>
    </dsp:sp>
    <dsp:sp modelId="{62005A6A-7897-46AA-B27F-AB1C6D2A3EA6}">
      <dsp:nvSpPr>
        <dsp:cNvPr id="0" name=""/>
        <dsp:cNvSpPr/>
      </dsp:nvSpPr>
      <dsp:spPr>
        <a:xfrm>
          <a:off x="5570450" y="2933448"/>
          <a:ext cx="1139204" cy="1752120"/>
        </a:xfrm>
        <a:prstGeom prst="roundRect">
          <a:avLst>
            <a:gd name="adj" fmla="val 10000"/>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67EAC3-B740-454D-BD0D-315966F267B1}">
      <dsp:nvSpPr>
        <dsp:cNvPr id="0" name=""/>
        <dsp:cNvSpPr/>
      </dsp:nvSpPr>
      <dsp:spPr>
        <a:xfrm>
          <a:off x="5697029" y="3053697"/>
          <a:ext cx="1139204" cy="1752120"/>
        </a:xfrm>
        <a:prstGeom prst="roundRect">
          <a:avLst>
            <a:gd name="adj" fmla="val 10000"/>
          </a:avLst>
        </a:prstGeom>
        <a:solidFill>
          <a:schemeClr val="lt1">
            <a:alpha val="90000"/>
            <a:hueOff val="0"/>
            <a:satOff val="0"/>
            <a:lumOff val="0"/>
            <a:alphaOff val="0"/>
          </a:schemeClr>
        </a:solidFill>
        <a:ln w="25400" cap="flat" cmpd="sng" algn="ctr">
          <a:solidFill>
            <a:schemeClr val="accent1">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Aux charges  communes et indivisibles.</a:t>
          </a:r>
        </a:p>
      </dsp:txBody>
      <dsp:txXfrm>
        <a:off x="5730395" y="3087063"/>
        <a:ext cx="1072472" cy="1685388"/>
      </dsp:txXfrm>
    </dsp:sp>
    <dsp:sp modelId="{2EA21E9C-2732-43CA-9E11-29044885B607}">
      <dsp:nvSpPr>
        <dsp:cNvPr id="0" name=""/>
        <dsp:cNvSpPr/>
      </dsp:nvSpPr>
      <dsp:spPr>
        <a:xfrm>
          <a:off x="6962812" y="2933448"/>
          <a:ext cx="1139204" cy="1597798"/>
        </a:xfrm>
        <a:prstGeom prst="roundRect">
          <a:avLst>
            <a:gd name="adj" fmla="val 10000"/>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0862F4-5829-4558-8D94-2A6127C9B12A}">
      <dsp:nvSpPr>
        <dsp:cNvPr id="0" name=""/>
        <dsp:cNvSpPr/>
      </dsp:nvSpPr>
      <dsp:spPr>
        <a:xfrm>
          <a:off x="7089390" y="3053697"/>
          <a:ext cx="1139204" cy="1597798"/>
        </a:xfrm>
        <a:prstGeom prst="roundRect">
          <a:avLst>
            <a:gd name="adj" fmla="val 10000"/>
          </a:avLst>
        </a:prstGeom>
        <a:solidFill>
          <a:schemeClr val="lt1">
            <a:alpha val="90000"/>
            <a:hueOff val="0"/>
            <a:satOff val="0"/>
            <a:lumOff val="0"/>
            <a:alphaOff val="0"/>
          </a:schemeClr>
        </a:solidFill>
        <a:ln w="25400" cap="flat" cmpd="sng" algn="ctr">
          <a:solidFill>
            <a:schemeClr val="accent1">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Aux dotations de fonctionnement pour équilibre</a:t>
          </a:r>
        </a:p>
      </dsp:txBody>
      <dsp:txXfrm>
        <a:off x="7122756" y="3087063"/>
        <a:ext cx="1072472" cy="15310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5D9BF-0CF2-48FA-BA2E-D73DC6D2CF72}">
      <dsp:nvSpPr>
        <dsp:cNvPr id="0" name=""/>
        <dsp:cNvSpPr/>
      </dsp:nvSpPr>
      <dsp:spPr>
        <a:xfrm>
          <a:off x="71415" y="0"/>
          <a:ext cx="6925110" cy="4328194"/>
        </a:xfrm>
        <a:prstGeom prst="swooshArrow">
          <a:avLst>
            <a:gd name="adj1" fmla="val 25000"/>
            <a:gd name="adj2" fmla="val 25000"/>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10A6D896-3C76-450B-8C2B-53BFECA31B24}">
      <dsp:nvSpPr>
        <dsp:cNvPr id="0" name=""/>
        <dsp:cNvSpPr/>
      </dsp:nvSpPr>
      <dsp:spPr>
        <a:xfrm>
          <a:off x="960183" y="2987319"/>
          <a:ext cx="180052" cy="18005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00FD4C5-74A5-424E-AD7D-9AFF13EDF316}">
      <dsp:nvSpPr>
        <dsp:cNvPr id="0" name=""/>
        <dsp:cNvSpPr/>
      </dsp:nvSpPr>
      <dsp:spPr>
        <a:xfrm>
          <a:off x="1050210" y="3077345"/>
          <a:ext cx="1613550" cy="1250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406" tIns="0" rIns="0" bIns="0" numCol="1" spcCol="1270" anchor="t" anchorCtr="0">
          <a:noAutofit/>
        </a:bodyPr>
        <a:lstStyle/>
        <a:p>
          <a:pPr marL="0" lvl="0" indent="0" algn="l" defTabSz="1422400">
            <a:lnSpc>
              <a:spcPct val="90000"/>
            </a:lnSpc>
            <a:spcBef>
              <a:spcPct val="0"/>
            </a:spcBef>
            <a:spcAft>
              <a:spcPct val="35000"/>
            </a:spcAft>
            <a:buNone/>
          </a:pPr>
          <a:r>
            <a:rPr lang="fr-FR" sz="3200" kern="1200" dirty="0"/>
            <a:t>1962</a:t>
          </a:r>
        </a:p>
      </dsp:txBody>
      <dsp:txXfrm>
        <a:off x="1050210" y="3077345"/>
        <a:ext cx="1613550" cy="1250848"/>
      </dsp:txXfrm>
    </dsp:sp>
    <dsp:sp modelId="{15FFFA9E-D781-4832-BFE4-2674B04772EF}">
      <dsp:nvSpPr>
        <dsp:cNvPr id="0" name=""/>
        <dsp:cNvSpPr/>
      </dsp:nvSpPr>
      <dsp:spPr>
        <a:xfrm>
          <a:off x="2500329" y="1960536"/>
          <a:ext cx="325480" cy="325480"/>
        </a:xfrm>
        <a:prstGeom prst="ellipse">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28E19DB-F97C-4ADD-AB28-E149FE723CAC}">
      <dsp:nvSpPr>
        <dsp:cNvPr id="0" name=""/>
        <dsp:cNvSpPr/>
      </dsp:nvSpPr>
      <dsp:spPr>
        <a:xfrm>
          <a:off x="2712236" y="1973656"/>
          <a:ext cx="1662026" cy="2354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465" tIns="0" rIns="0" bIns="0" numCol="1" spcCol="1270" anchor="t" anchorCtr="0">
          <a:noAutofit/>
        </a:bodyPr>
        <a:lstStyle/>
        <a:p>
          <a:pPr marL="0" lvl="0" indent="0" algn="l" defTabSz="1422400">
            <a:lnSpc>
              <a:spcPct val="90000"/>
            </a:lnSpc>
            <a:spcBef>
              <a:spcPct val="0"/>
            </a:spcBef>
            <a:spcAft>
              <a:spcPct val="35000"/>
            </a:spcAft>
            <a:buNone/>
          </a:pPr>
          <a:r>
            <a:rPr lang="fr-FR" sz="3200" kern="1200" dirty="0"/>
            <a:t>1989</a:t>
          </a:r>
        </a:p>
      </dsp:txBody>
      <dsp:txXfrm>
        <a:off x="2712236" y="1973656"/>
        <a:ext cx="1662026" cy="2354537"/>
      </dsp:txXfrm>
    </dsp:sp>
    <dsp:sp modelId="{43F6E127-E8A3-4299-B3C8-7F02E5066519}">
      <dsp:nvSpPr>
        <dsp:cNvPr id="0" name=""/>
        <dsp:cNvSpPr/>
      </dsp:nvSpPr>
      <dsp:spPr>
        <a:xfrm>
          <a:off x="4429155" y="1357320"/>
          <a:ext cx="450132" cy="450132"/>
        </a:xfrm>
        <a:prstGeom prst="ellipse">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5B99604-42AD-496A-920D-2AADA6027955}">
      <dsp:nvSpPr>
        <dsp:cNvPr id="0" name=""/>
        <dsp:cNvSpPr/>
      </dsp:nvSpPr>
      <dsp:spPr>
        <a:xfrm>
          <a:off x="4685893" y="1320099"/>
          <a:ext cx="1662026" cy="3008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516" tIns="0" rIns="0" bIns="0" numCol="1" spcCol="1270" anchor="t" anchorCtr="0">
          <a:noAutofit/>
        </a:bodyPr>
        <a:lstStyle/>
        <a:p>
          <a:pPr marL="0" lvl="0" indent="0" algn="l" defTabSz="1422400">
            <a:lnSpc>
              <a:spcPct val="90000"/>
            </a:lnSpc>
            <a:spcBef>
              <a:spcPct val="0"/>
            </a:spcBef>
            <a:spcAft>
              <a:spcPct val="35000"/>
            </a:spcAft>
            <a:buNone/>
          </a:pPr>
          <a:r>
            <a:rPr lang="fr-FR" sz="3200" kern="1200" dirty="0"/>
            <a:t>2008</a:t>
          </a:r>
          <a:endParaRPr lang="fr-FR" sz="4400" kern="1200" dirty="0"/>
        </a:p>
      </dsp:txBody>
      <dsp:txXfrm>
        <a:off x="4685893" y="1320099"/>
        <a:ext cx="1662026" cy="300809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5822" cy="4978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62486" y="0"/>
            <a:ext cx="2955822" cy="497838"/>
          </a:xfrm>
          <a:prstGeom prst="rect">
            <a:avLst/>
          </a:prstGeom>
        </p:spPr>
        <p:txBody>
          <a:bodyPr vert="horz" lIns="91440" tIns="45720" rIns="91440" bIns="45720" rtlCol="0"/>
          <a:lstStyle>
            <a:lvl1pPr algn="r">
              <a:defRPr sz="1200"/>
            </a:lvl1pPr>
          </a:lstStyle>
          <a:p>
            <a:fld id="{D4AC0DD5-F7D9-4675-ADB0-639114082119}" type="datetimeFigureOut">
              <a:rPr lang="fr-FR" smtClean="0"/>
              <a:t>08/03/2023</a:t>
            </a:fld>
            <a:endParaRPr lang="fr-FR"/>
          </a:p>
        </p:txBody>
      </p:sp>
      <p:sp>
        <p:nvSpPr>
          <p:cNvPr id="4" name="Espace réservé du pied de page 3"/>
          <p:cNvSpPr>
            <a:spLocks noGrp="1"/>
          </p:cNvSpPr>
          <p:nvPr>
            <p:ph type="ftr" sz="quarter" idx="2"/>
          </p:nvPr>
        </p:nvSpPr>
        <p:spPr>
          <a:xfrm>
            <a:off x="0" y="9420863"/>
            <a:ext cx="2955822" cy="49783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62486" y="9420863"/>
            <a:ext cx="2955822" cy="497838"/>
          </a:xfrm>
          <a:prstGeom prst="rect">
            <a:avLst/>
          </a:prstGeom>
        </p:spPr>
        <p:txBody>
          <a:bodyPr vert="horz" lIns="91440" tIns="45720" rIns="91440" bIns="45720" rtlCol="0" anchor="b"/>
          <a:lstStyle>
            <a:lvl1pPr algn="r">
              <a:defRPr sz="1200"/>
            </a:lvl1pPr>
          </a:lstStyle>
          <a:p>
            <a:fld id="{69D2BCC9-D432-4347-9544-90D361635FC5}" type="slidenum">
              <a:rPr lang="fr-FR" smtClean="0"/>
              <a:t>‹N°›</a:t>
            </a:fld>
            <a:endParaRPr lang="fr-FR"/>
          </a:p>
        </p:txBody>
      </p:sp>
    </p:spTree>
    <p:extLst>
      <p:ext uri="{BB962C8B-B14F-4D97-AF65-F5344CB8AC3E}">
        <p14:creationId xmlns:p14="http://schemas.microsoft.com/office/powerpoint/2010/main" val="4151367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55290" cy="495935"/>
          </a:xfrm>
          <a:prstGeom prst="rect">
            <a:avLst/>
          </a:prstGeom>
        </p:spPr>
        <p:txBody>
          <a:bodyPr vert="horz" lIns="92693" tIns="46346" rIns="92693" bIns="46346" rtlCol="0"/>
          <a:lstStyle>
            <a:lvl1pPr algn="l">
              <a:defRPr sz="1200"/>
            </a:lvl1pPr>
          </a:lstStyle>
          <a:p>
            <a:endParaRPr lang="fr-FR"/>
          </a:p>
        </p:txBody>
      </p:sp>
      <p:sp>
        <p:nvSpPr>
          <p:cNvPr id="3" name="Espace réservé de la date 2"/>
          <p:cNvSpPr>
            <a:spLocks noGrp="1"/>
          </p:cNvSpPr>
          <p:nvPr>
            <p:ph type="dt" idx="1"/>
          </p:nvPr>
        </p:nvSpPr>
        <p:spPr>
          <a:xfrm>
            <a:off x="3863033" y="0"/>
            <a:ext cx="2955290" cy="495935"/>
          </a:xfrm>
          <a:prstGeom prst="rect">
            <a:avLst/>
          </a:prstGeom>
        </p:spPr>
        <p:txBody>
          <a:bodyPr vert="horz" lIns="92693" tIns="46346" rIns="92693" bIns="46346" rtlCol="0"/>
          <a:lstStyle>
            <a:lvl1pPr algn="r">
              <a:defRPr sz="1200"/>
            </a:lvl1pPr>
          </a:lstStyle>
          <a:p>
            <a:fld id="{9EE80332-755C-465A-9CD7-DE373477BA10}" type="datetimeFigureOut">
              <a:rPr lang="fr-FR" smtClean="0"/>
              <a:pPr/>
              <a:t>08/03/2023</a:t>
            </a:fld>
            <a:endParaRPr lang="fr-FR"/>
          </a:p>
        </p:txBody>
      </p:sp>
      <p:sp>
        <p:nvSpPr>
          <p:cNvPr id="4" name="Espace réservé de l'image des diapositives 3"/>
          <p:cNvSpPr>
            <a:spLocks noGrp="1" noRot="1" noChangeAspect="1"/>
          </p:cNvSpPr>
          <p:nvPr>
            <p:ph type="sldImg" idx="2"/>
          </p:nvPr>
        </p:nvSpPr>
        <p:spPr>
          <a:xfrm>
            <a:off x="928688" y="742950"/>
            <a:ext cx="4962525" cy="3721100"/>
          </a:xfrm>
          <a:prstGeom prst="rect">
            <a:avLst/>
          </a:prstGeom>
          <a:noFill/>
          <a:ln w="12700">
            <a:solidFill>
              <a:prstClr val="black"/>
            </a:solidFill>
          </a:ln>
        </p:spPr>
        <p:txBody>
          <a:bodyPr vert="horz" lIns="92693" tIns="46346" rIns="92693" bIns="46346" rtlCol="0" anchor="ctr"/>
          <a:lstStyle/>
          <a:p>
            <a:endParaRPr lang="fr-FR"/>
          </a:p>
        </p:txBody>
      </p:sp>
      <p:sp>
        <p:nvSpPr>
          <p:cNvPr id="5" name="Espace réservé des commentaires 4"/>
          <p:cNvSpPr>
            <a:spLocks noGrp="1"/>
          </p:cNvSpPr>
          <p:nvPr>
            <p:ph type="body" sz="quarter" idx="3"/>
          </p:nvPr>
        </p:nvSpPr>
        <p:spPr>
          <a:xfrm>
            <a:off x="681990" y="4711383"/>
            <a:ext cx="5455920" cy="4463415"/>
          </a:xfrm>
          <a:prstGeom prst="rect">
            <a:avLst/>
          </a:prstGeom>
        </p:spPr>
        <p:txBody>
          <a:bodyPr vert="horz" lIns="92693" tIns="46346" rIns="92693" bIns="46346"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1044"/>
            <a:ext cx="2955290" cy="495935"/>
          </a:xfrm>
          <a:prstGeom prst="rect">
            <a:avLst/>
          </a:prstGeom>
        </p:spPr>
        <p:txBody>
          <a:bodyPr vert="horz" lIns="92693" tIns="46346" rIns="92693" bIns="46346"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63033" y="9421044"/>
            <a:ext cx="2955290" cy="495935"/>
          </a:xfrm>
          <a:prstGeom prst="rect">
            <a:avLst/>
          </a:prstGeom>
        </p:spPr>
        <p:txBody>
          <a:bodyPr vert="horz" lIns="92693" tIns="46346" rIns="92693" bIns="46346" rtlCol="0" anchor="b"/>
          <a:lstStyle>
            <a:lvl1pPr algn="r">
              <a:defRPr sz="1200"/>
            </a:lvl1pPr>
          </a:lstStyle>
          <a:p>
            <a:fld id="{8BB0018B-86F6-4545-B684-5361C55567D2}" type="slidenum">
              <a:rPr lang="fr-FR" smtClean="0"/>
              <a:pPr/>
              <a:t>‹N°›</a:t>
            </a:fld>
            <a:endParaRPr lang="fr-FR"/>
          </a:p>
        </p:txBody>
      </p:sp>
    </p:spTree>
    <p:extLst>
      <p:ext uri="{BB962C8B-B14F-4D97-AF65-F5344CB8AC3E}">
        <p14:creationId xmlns:p14="http://schemas.microsoft.com/office/powerpoint/2010/main" val="2467866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AF7FF9-1F4D-4445-8807-9BF5FF052615}" type="slidenum">
              <a:rPr lang="fr-FR" smtClean="0"/>
              <a:pPr/>
              <a:t>4</a:t>
            </a:fld>
            <a:endParaRPr lang="fr-FR"/>
          </a:p>
        </p:txBody>
      </p:sp>
    </p:spTree>
    <p:extLst>
      <p:ext uri="{BB962C8B-B14F-4D97-AF65-F5344CB8AC3E}">
        <p14:creationId xmlns:p14="http://schemas.microsoft.com/office/powerpoint/2010/main" val="199059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1268"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DBFC9D74-EE49-49D8-A049-9942E38468BB}" type="slidenum">
              <a:rPr lang="fr-FR" altLang="fr-FR" sz="1200">
                <a:latin typeface="Arial" pitchFamily="34" charset="0"/>
              </a:rPr>
              <a:pPr algn="r" eaLnBrk="1" hangingPunct="1"/>
              <a:t>23</a:t>
            </a:fld>
            <a:endParaRPr lang="fr-FR" altLang="fr-FR" sz="1200">
              <a:latin typeface="Arial" pitchFamily="34" charset="0"/>
            </a:endParaRPr>
          </a:p>
        </p:txBody>
      </p:sp>
    </p:spTree>
    <p:extLst>
      <p:ext uri="{BB962C8B-B14F-4D97-AF65-F5344CB8AC3E}">
        <p14:creationId xmlns:p14="http://schemas.microsoft.com/office/powerpoint/2010/main" val="2525570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2292"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153CD0BE-96F1-459F-BA58-0C1263E2D558}" type="slidenum">
              <a:rPr lang="fr-FR" altLang="fr-FR" sz="1200">
                <a:latin typeface="Arial" pitchFamily="34" charset="0"/>
              </a:rPr>
              <a:pPr algn="r" eaLnBrk="1" hangingPunct="1"/>
              <a:t>24</a:t>
            </a:fld>
            <a:endParaRPr lang="fr-FR" altLang="fr-FR" sz="1200">
              <a:latin typeface="Arial" pitchFamily="34" charset="0"/>
            </a:endParaRPr>
          </a:p>
        </p:txBody>
      </p:sp>
    </p:spTree>
    <p:extLst>
      <p:ext uri="{BB962C8B-B14F-4D97-AF65-F5344CB8AC3E}">
        <p14:creationId xmlns:p14="http://schemas.microsoft.com/office/powerpoint/2010/main" val="3108097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3316"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8AF4A04B-B249-4EA8-BBAE-4694003F8D95}" type="slidenum">
              <a:rPr lang="fr-FR" altLang="fr-FR" sz="1200">
                <a:latin typeface="Arial" pitchFamily="34" charset="0"/>
              </a:rPr>
              <a:pPr algn="r" eaLnBrk="1" hangingPunct="1"/>
              <a:t>25</a:t>
            </a:fld>
            <a:endParaRPr lang="fr-FR" altLang="fr-FR" sz="1200">
              <a:latin typeface="Arial" pitchFamily="34" charset="0"/>
            </a:endParaRPr>
          </a:p>
        </p:txBody>
      </p:sp>
    </p:spTree>
    <p:extLst>
      <p:ext uri="{BB962C8B-B14F-4D97-AF65-F5344CB8AC3E}">
        <p14:creationId xmlns:p14="http://schemas.microsoft.com/office/powerpoint/2010/main" val="2199237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4340"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F7276F5C-BF9D-40AF-949E-5F4E585E715B}" type="slidenum">
              <a:rPr lang="fr-FR" altLang="fr-FR" sz="1200">
                <a:latin typeface="Arial" pitchFamily="34" charset="0"/>
              </a:rPr>
              <a:pPr algn="r" eaLnBrk="1" hangingPunct="1"/>
              <a:t>32</a:t>
            </a:fld>
            <a:endParaRPr lang="fr-FR" altLang="fr-FR" sz="1200">
              <a:latin typeface="Arial" pitchFamily="34" charset="0"/>
            </a:endParaRPr>
          </a:p>
        </p:txBody>
      </p:sp>
    </p:spTree>
    <p:extLst>
      <p:ext uri="{BB962C8B-B14F-4D97-AF65-F5344CB8AC3E}">
        <p14:creationId xmlns:p14="http://schemas.microsoft.com/office/powerpoint/2010/main" val="2693989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5364"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D661A57E-0EBE-4204-9D7D-F2825EB49674}" type="slidenum">
              <a:rPr lang="fr-FR" altLang="fr-FR" sz="1200">
                <a:latin typeface="Arial" pitchFamily="34" charset="0"/>
              </a:rPr>
              <a:pPr algn="r" eaLnBrk="1" hangingPunct="1"/>
              <a:t>33</a:t>
            </a:fld>
            <a:endParaRPr lang="fr-FR" altLang="fr-FR" sz="1200">
              <a:latin typeface="Arial" pitchFamily="34" charset="0"/>
            </a:endParaRPr>
          </a:p>
        </p:txBody>
      </p:sp>
    </p:spTree>
    <p:extLst>
      <p:ext uri="{BB962C8B-B14F-4D97-AF65-F5344CB8AC3E}">
        <p14:creationId xmlns:p14="http://schemas.microsoft.com/office/powerpoint/2010/main" val="230923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6388"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642F8523-4BE9-4530-9A80-0159B66BE003}" type="slidenum">
              <a:rPr lang="fr-FR" altLang="fr-FR" sz="1200">
                <a:latin typeface="Arial" pitchFamily="34" charset="0"/>
              </a:rPr>
              <a:pPr algn="r" eaLnBrk="1" hangingPunct="1"/>
              <a:t>34</a:t>
            </a:fld>
            <a:endParaRPr lang="fr-FR" altLang="fr-FR" sz="1200">
              <a:latin typeface="Arial" pitchFamily="34" charset="0"/>
            </a:endParaRPr>
          </a:p>
        </p:txBody>
      </p:sp>
    </p:spTree>
    <p:extLst>
      <p:ext uri="{BB962C8B-B14F-4D97-AF65-F5344CB8AC3E}">
        <p14:creationId xmlns:p14="http://schemas.microsoft.com/office/powerpoint/2010/main" val="3294130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42950"/>
            <a:ext cx="4962525" cy="3721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EAE4E15-E3D6-964E-AE17-F51AFE967BA1}" type="slidenum">
              <a:rPr lang="fr-FR" smtClean="0"/>
              <a:pPr/>
              <a:t>35</a:t>
            </a:fld>
            <a:endParaRPr lang="fr-FR"/>
          </a:p>
        </p:txBody>
      </p:sp>
    </p:spTree>
    <p:extLst>
      <p:ext uri="{BB962C8B-B14F-4D97-AF65-F5344CB8AC3E}">
        <p14:creationId xmlns:p14="http://schemas.microsoft.com/office/powerpoint/2010/main" val="2064833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42950"/>
            <a:ext cx="4962525" cy="3721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EAE4E15-E3D6-964E-AE17-F51AFE967BA1}" type="slidenum">
              <a:rPr lang="fr-FR" smtClean="0"/>
              <a:pPr/>
              <a:t>36</a:t>
            </a:fld>
            <a:endParaRPr lang="fr-FR"/>
          </a:p>
        </p:txBody>
      </p:sp>
    </p:spTree>
    <p:extLst>
      <p:ext uri="{BB962C8B-B14F-4D97-AF65-F5344CB8AC3E}">
        <p14:creationId xmlns:p14="http://schemas.microsoft.com/office/powerpoint/2010/main" val="2064833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42950"/>
            <a:ext cx="4962525" cy="3721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EAE4E15-E3D6-964E-AE17-F51AFE967BA1}" type="slidenum">
              <a:rPr lang="fr-FR" smtClean="0"/>
              <a:pPr/>
              <a:t>37</a:t>
            </a:fld>
            <a:endParaRPr lang="fr-FR"/>
          </a:p>
        </p:txBody>
      </p:sp>
    </p:spTree>
    <p:extLst>
      <p:ext uri="{BB962C8B-B14F-4D97-AF65-F5344CB8AC3E}">
        <p14:creationId xmlns:p14="http://schemas.microsoft.com/office/powerpoint/2010/main" val="2064833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42950"/>
            <a:ext cx="4962525" cy="3721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EAE4E15-E3D6-964E-AE17-F51AFE967BA1}" type="slidenum">
              <a:rPr lang="fr-FR" smtClean="0"/>
              <a:pPr/>
              <a:t>38</a:t>
            </a:fld>
            <a:endParaRPr lang="fr-FR"/>
          </a:p>
        </p:txBody>
      </p:sp>
    </p:spTree>
    <p:extLst>
      <p:ext uri="{BB962C8B-B14F-4D97-AF65-F5344CB8AC3E}">
        <p14:creationId xmlns:p14="http://schemas.microsoft.com/office/powerpoint/2010/main" val="206483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AF7FF9-1F4D-4445-8807-9BF5FF052615}" type="slidenum">
              <a:rPr lang="fr-FR" smtClean="0"/>
              <a:pPr/>
              <a:t>5</a:t>
            </a:fld>
            <a:endParaRPr lang="fr-FR"/>
          </a:p>
        </p:txBody>
      </p:sp>
    </p:spTree>
    <p:extLst>
      <p:ext uri="{BB962C8B-B14F-4D97-AF65-F5344CB8AC3E}">
        <p14:creationId xmlns:p14="http://schemas.microsoft.com/office/powerpoint/2010/main" val="199059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42950"/>
            <a:ext cx="4962525" cy="3721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EAE4E15-E3D6-964E-AE17-F51AFE967BA1}" type="slidenum">
              <a:rPr lang="fr-FR" smtClean="0"/>
              <a:pPr/>
              <a:t>39</a:t>
            </a:fld>
            <a:endParaRPr lang="fr-FR"/>
          </a:p>
        </p:txBody>
      </p:sp>
    </p:spTree>
    <p:extLst>
      <p:ext uri="{BB962C8B-B14F-4D97-AF65-F5344CB8AC3E}">
        <p14:creationId xmlns:p14="http://schemas.microsoft.com/office/powerpoint/2010/main" val="2064833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1" algn="just">
              <a:buFontTx/>
              <a:buNone/>
            </a:pPr>
            <a:r>
              <a:rPr lang="fr-FR" sz="2400" b="1" u="sng" dirty="0">
                <a:latin typeface="Calibri" pitchFamily="34" charset="0"/>
                <a:cs typeface="Calibri" pitchFamily="34" charset="0"/>
              </a:rPr>
              <a:t>Production</a:t>
            </a:r>
            <a:r>
              <a:rPr lang="fr-FR" sz="2400" b="1" u="sng" baseline="0" dirty="0">
                <a:latin typeface="Calibri" pitchFamily="34" charset="0"/>
                <a:cs typeface="Calibri" pitchFamily="34" charset="0"/>
              </a:rPr>
              <a:t> en matière législative et réglementaire:</a:t>
            </a:r>
            <a:endParaRPr lang="fr-FR" sz="2400" b="1" u="sng" dirty="0">
              <a:latin typeface="Calibri" pitchFamily="34" charset="0"/>
              <a:cs typeface="Calibri" pitchFamily="34" charset="0"/>
            </a:endParaRPr>
          </a:p>
          <a:p>
            <a:pPr lvl="1" algn="just">
              <a:buFontTx/>
              <a:buChar char="-"/>
            </a:pPr>
            <a:r>
              <a:rPr lang="fr-FR" sz="2400" dirty="0">
                <a:latin typeface="Calibri" pitchFamily="34" charset="0"/>
                <a:cs typeface="Calibri" pitchFamily="34" charset="0"/>
              </a:rPr>
              <a:t>la </a:t>
            </a:r>
            <a:r>
              <a:rPr lang="fr-FR" sz="2400" b="1" dirty="0">
                <a:latin typeface="Calibri" pitchFamily="34" charset="0"/>
                <a:cs typeface="Calibri" pitchFamily="34" charset="0"/>
              </a:rPr>
              <a:t>DFCT</a:t>
            </a:r>
            <a:r>
              <a:rPr lang="fr-FR" sz="2400" dirty="0">
                <a:latin typeface="Calibri" pitchFamily="34" charset="0"/>
                <a:cs typeface="Calibri" pitchFamily="34" charset="0"/>
              </a:rPr>
              <a:t> Prépare les projets de lois et de décrets portant sur la fiscalité et les finances locales en général ;</a:t>
            </a:r>
          </a:p>
          <a:p>
            <a:pPr lvl="1" algn="just">
              <a:buFontTx/>
              <a:buChar char="-"/>
            </a:pPr>
            <a:r>
              <a:rPr lang="fr-FR" sz="2400" dirty="0">
                <a:latin typeface="Calibri" pitchFamily="34" charset="0"/>
                <a:cs typeface="Calibri" pitchFamily="34" charset="0"/>
              </a:rPr>
              <a:t> Donne ses avis sur des textes législatifs et réglementaires touchant les finances des CTs</a:t>
            </a:r>
            <a:r>
              <a:rPr lang="fr-FR" sz="3000" dirty="0">
                <a:latin typeface="Calibri" pitchFamily="34" charset="0"/>
                <a:cs typeface="Calibri"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1" u="sng" dirty="0">
                <a:solidFill>
                  <a:schemeClr val="bg1"/>
                </a:solidFill>
                <a:latin typeface="Lucida Sans Unicode" pitchFamily="34" charset="0"/>
                <a:cs typeface="Lucida Sans Unicode" pitchFamily="34" charset="0"/>
              </a:rPr>
              <a:t>Circulaire relative à la préparation des budgets</a:t>
            </a:r>
          </a:p>
          <a:p>
            <a:r>
              <a:rPr lang="fr-FR" dirty="0"/>
              <a:t>La DFCT produit chaque année une circulaire qui fixe les orientations et les règles qui doivent être observées par les CTs pour la préparation et l’exécution de leurs budgets.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1" u="sng" dirty="0">
                <a:solidFill>
                  <a:schemeClr val="bg1"/>
                </a:solidFill>
                <a:latin typeface="Lucida Sans Unicode" pitchFamily="34" charset="0"/>
                <a:cs typeface="Lucida Sans Unicode" pitchFamily="34" charset="0"/>
              </a:rPr>
              <a:t>Affectation</a:t>
            </a:r>
            <a:r>
              <a:rPr lang="fr-FR" b="1" u="sng" baseline="0" dirty="0">
                <a:solidFill>
                  <a:schemeClr val="bg1"/>
                </a:solidFill>
                <a:latin typeface="Lucida Sans Unicode" pitchFamily="34" charset="0"/>
                <a:cs typeface="Lucida Sans Unicode" pitchFamily="34" charset="0"/>
              </a:rPr>
              <a:t> des ressources de transferts</a:t>
            </a: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Calibri" pitchFamily="34" charset="0"/>
                <a:cs typeface="Calibri" pitchFamily="34" charset="0"/>
              </a:rPr>
              <a:t>La</a:t>
            </a:r>
            <a:r>
              <a:rPr lang="fr-FR" sz="1200" b="1" dirty="0">
                <a:latin typeface="Calibri" pitchFamily="34" charset="0"/>
                <a:cs typeface="Calibri" pitchFamily="34" charset="0"/>
              </a:rPr>
              <a:t> DFCT </a:t>
            </a:r>
            <a:r>
              <a:rPr lang="fr-FR" sz="1200" dirty="0">
                <a:latin typeface="Calibri" pitchFamily="34" charset="0"/>
                <a:cs typeface="Calibri" pitchFamily="34" charset="0"/>
              </a:rPr>
              <a:t>procède annuellement à la répartition et l’affectation des ressources transférées : </a:t>
            </a:r>
          </a:p>
          <a:p>
            <a:r>
              <a:rPr lang="fr-MA" dirty="0"/>
              <a:t>*TVA</a:t>
            </a:r>
          </a:p>
          <a:p>
            <a:r>
              <a:rPr lang="fr-MA" dirty="0"/>
              <a:t>*IR</a:t>
            </a:r>
          </a:p>
          <a:p>
            <a:r>
              <a:rPr lang="fr-MA" dirty="0"/>
              <a:t>*IS</a:t>
            </a:r>
          </a:p>
          <a:p>
            <a:r>
              <a:rPr lang="fr-MA" dirty="0"/>
              <a:t>*Contrat</a:t>
            </a:r>
            <a:r>
              <a:rPr lang="fr-MA" baseline="0" dirty="0"/>
              <a:t> d’assurance.</a:t>
            </a:r>
          </a:p>
          <a:p>
            <a:r>
              <a:rPr lang="fr-FR" sz="2400" dirty="0">
                <a:latin typeface="Calibri" pitchFamily="34" charset="0"/>
                <a:cs typeface="Calibri" pitchFamily="34" charset="0"/>
              </a:rPr>
              <a:t>La </a:t>
            </a:r>
            <a:r>
              <a:rPr lang="fr-FR" sz="2400" b="1" dirty="0">
                <a:latin typeface="Calibri" pitchFamily="34" charset="0"/>
                <a:cs typeface="Calibri" pitchFamily="34" charset="0"/>
              </a:rPr>
              <a:t>DFCT</a:t>
            </a:r>
            <a:r>
              <a:rPr lang="fr-FR" sz="2400" dirty="0">
                <a:latin typeface="Calibri" pitchFamily="34" charset="0"/>
                <a:cs typeface="Calibri" pitchFamily="34" charset="0"/>
              </a:rPr>
              <a:t> procède également à l’affectation et à la gestion des dotations de soutien au profit des Cts : </a:t>
            </a:r>
          </a:p>
          <a:p>
            <a:pPr marL="444500" lvl="1" indent="-330200" algn="just"/>
            <a:endParaRPr lang="fr-FR" sz="2400" dirty="0">
              <a:latin typeface="Calibri" pitchFamily="34" charset="0"/>
              <a:cs typeface="Calibri" pitchFamily="34" charset="0"/>
            </a:endParaRPr>
          </a:p>
          <a:p>
            <a:pPr lvl="1" indent="-342900" algn="just">
              <a:lnSpc>
                <a:spcPct val="150000"/>
              </a:lnSpc>
              <a:spcAft>
                <a:spcPts val="600"/>
              </a:spcAft>
              <a:buClr>
                <a:schemeClr val="tx2"/>
              </a:buClr>
              <a:buFontTx/>
              <a:buChar char="-"/>
            </a:pPr>
            <a:r>
              <a:rPr lang="fr-FR" sz="2400" dirty="0">
                <a:latin typeface="Calibri" pitchFamily="34" charset="0"/>
                <a:cs typeface="Calibri" pitchFamily="34" charset="0"/>
              </a:rPr>
              <a:t>Dotations complémentaires (équilibre des budgets);</a:t>
            </a:r>
          </a:p>
          <a:p>
            <a:pPr lvl="1" indent="-342900" algn="just">
              <a:lnSpc>
                <a:spcPct val="150000"/>
              </a:lnSpc>
              <a:spcAft>
                <a:spcPts val="600"/>
              </a:spcAft>
              <a:buClr>
                <a:schemeClr val="tx2"/>
              </a:buClr>
              <a:buFontTx/>
              <a:buChar char="-"/>
            </a:pPr>
            <a:r>
              <a:rPr lang="fr-FR" sz="2400" dirty="0">
                <a:latin typeface="Calibri" pitchFamily="34" charset="0"/>
                <a:cs typeface="Calibri" pitchFamily="34" charset="0"/>
              </a:rPr>
              <a:t>Dotations de soutien au fonctionnement;</a:t>
            </a:r>
          </a:p>
          <a:p>
            <a:pPr lvl="1" indent="-342900" algn="just">
              <a:lnSpc>
                <a:spcPct val="150000"/>
              </a:lnSpc>
              <a:spcAft>
                <a:spcPts val="600"/>
              </a:spcAft>
              <a:buClr>
                <a:schemeClr val="tx2"/>
              </a:buClr>
              <a:buFontTx/>
              <a:buChar char="-"/>
            </a:pPr>
            <a:r>
              <a:rPr lang="fr-FR" sz="2400" dirty="0">
                <a:latin typeface="Calibri" pitchFamily="34" charset="0"/>
                <a:cs typeface="Calibri" pitchFamily="34" charset="0"/>
              </a:rPr>
              <a:t>Dotations de soutien à l’équipement.</a:t>
            </a:r>
            <a:endParaRPr lang="fr-MA" baseline="0" dirty="0"/>
          </a:p>
          <a:p>
            <a:endParaRPr lang="fr-MA" dirty="0"/>
          </a:p>
        </p:txBody>
      </p:sp>
      <p:sp>
        <p:nvSpPr>
          <p:cNvPr id="4" name="Espace réservé du numéro de diapositive 3"/>
          <p:cNvSpPr>
            <a:spLocks noGrp="1"/>
          </p:cNvSpPr>
          <p:nvPr>
            <p:ph type="sldNum" sz="quarter" idx="10"/>
          </p:nvPr>
        </p:nvSpPr>
        <p:spPr/>
        <p:txBody>
          <a:bodyPr/>
          <a:lstStyle/>
          <a:p>
            <a:fld id="{8BB0018B-86F6-4545-B684-5361C55567D2}" type="slidenum">
              <a:rPr lang="fr-FR" smtClean="0"/>
              <a:pPr/>
              <a:t>8</a:t>
            </a:fld>
            <a:endParaRPr lang="fr-FR"/>
          </a:p>
        </p:txBody>
      </p:sp>
    </p:spTree>
    <p:extLst>
      <p:ext uri="{BB962C8B-B14F-4D97-AF65-F5344CB8AC3E}">
        <p14:creationId xmlns:p14="http://schemas.microsoft.com/office/powerpoint/2010/main" val="3985707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65113" indent="269875" algn="just">
              <a:buNone/>
              <a:defRPr/>
            </a:pPr>
            <a:r>
              <a:rPr lang="fr-FR" sz="2000" b="1" dirty="0">
                <a:latin typeface="Calibri" pitchFamily="34" charset="0"/>
                <a:cs typeface="Calibri" pitchFamily="34" charset="0"/>
              </a:rPr>
              <a:t>Trois principales sources de financement des budgets locaux :</a:t>
            </a:r>
          </a:p>
          <a:p>
            <a:pPr marL="982663" lvl="1" indent="-263525" algn="just">
              <a:buFont typeface="Symbol" pitchFamily="18" charset="2"/>
              <a:buChar char=""/>
              <a:defRPr/>
            </a:pPr>
            <a:r>
              <a:rPr lang="fr-FR" sz="2400" b="1" dirty="0">
                <a:latin typeface="Calibri" pitchFamily="34" charset="0"/>
                <a:cs typeface="Calibri" pitchFamily="34" charset="0"/>
              </a:rPr>
              <a:t>Fiscalité propre </a:t>
            </a:r>
            <a:r>
              <a:rPr lang="fr-FR" sz="2400" dirty="0">
                <a:latin typeface="Calibri" pitchFamily="34" charset="0"/>
                <a:cs typeface="Calibri" pitchFamily="34" charset="0"/>
              </a:rPr>
              <a:t>conférant aux </a:t>
            </a:r>
            <a:r>
              <a:rPr lang="fr-FR" sz="2400" dirty="0" err="1">
                <a:latin typeface="Calibri" pitchFamily="34" charset="0"/>
                <a:cs typeface="Calibri" pitchFamily="34" charset="0"/>
              </a:rPr>
              <a:t>CT’s</a:t>
            </a:r>
            <a:r>
              <a:rPr lang="fr-FR" sz="2400" dirty="0">
                <a:latin typeface="Calibri" pitchFamily="34" charset="0"/>
                <a:cs typeface="Calibri" pitchFamily="34" charset="0"/>
              </a:rPr>
              <a:t> des instruments fiscaux propres leur permettant de disposer de ressources financières importantes et confortant leur autonomie financière ;</a:t>
            </a:r>
          </a:p>
          <a:p>
            <a:pPr marL="982663" lvl="1" indent="-263525" algn="just">
              <a:buFont typeface="Symbol" pitchFamily="18" charset="2"/>
              <a:buChar char=""/>
              <a:defRPr/>
            </a:pPr>
            <a:r>
              <a:rPr lang="fr-FR" sz="2400" b="1" dirty="0">
                <a:latin typeface="Calibri" pitchFamily="34" charset="0"/>
                <a:cs typeface="Calibri" pitchFamily="34" charset="0"/>
              </a:rPr>
              <a:t>Transferts de l’Etat </a:t>
            </a:r>
            <a:r>
              <a:rPr lang="fr-FR" sz="2400" dirty="0">
                <a:latin typeface="Calibri" pitchFamily="34" charset="0"/>
                <a:cs typeface="Calibri" pitchFamily="34" charset="0"/>
              </a:rPr>
              <a:t>permettant aux collectivités territoriales de bénéficier des parts des produits d’impôts d’Etat hautement productifs. Ces transferts sont opérés selon des critères de répartition établis sur la base du principe de solidarité entre les collectivités territoriales ;</a:t>
            </a:r>
          </a:p>
          <a:p>
            <a:pPr marL="982663" lvl="1" indent="-263525" algn="just">
              <a:buFont typeface="Symbol" pitchFamily="18" charset="2"/>
              <a:buChar char=""/>
              <a:defRPr/>
            </a:pPr>
            <a:r>
              <a:rPr lang="fr-FR" sz="2400" b="1" dirty="0">
                <a:latin typeface="Calibri" pitchFamily="34" charset="0"/>
                <a:cs typeface="Calibri" pitchFamily="34" charset="0"/>
              </a:rPr>
              <a:t>Ressources d’emprunt </a:t>
            </a:r>
            <a:r>
              <a:rPr lang="fr-FR" sz="2400" dirty="0">
                <a:latin typeface="Calibri" pitchFamily="34" charset="0"/>
                <a:cs typeface="Calibri" pitchFamily="34" charset="0"/>
              </a:rPr>
              <a:t>mis à disposition par un organisme financier spécialisé FEC ou par d’autres bailleurs de fonds.</a:t>
            </a:r>
            <a:endParaRPr lang="fr-FR" sz="1400" dirty="0">
              <a:latin typeface="Calibri" pitchFamily="34" charset="0"/>
              <a:cs typeface="Calibri" pitchFamily="34" charset="0"/>
            </a:endParaRPr>
          </a:p>
          <a:p>
            <a:endParaRPr lang="fr-MA" dirty="0"/>
          </a:p>
        </p:txBody>
      </p:sp>
      <p:sp>
        <p:nvSpPr>
          <p:cNvPr id="4" name="Espace réservé du numéro de diapositive 3"/>
          <p:cNvSpPr>
            <a:spLocks noGrp="1"/>
          </p:cNvSpPr>
          <p:nvPr>
            <p:ph type="sldNum" sz="quarter" idx="10"/>
          </p:nvPr>
        </p:nvSpPr>
        <p:spPr/>
        <p:txBody>
          <a:bodyPr/>
          <a:lstStyle/>
          <a:p>
            <a:fld id="{8BB0018B-86F6-4545-B684-5361C55567D2}" type="slidenum">
              <a:rPr lang="fr-FR" smtClean="0"/>
              <a:pPr/>
              <a:t>9</a:t>
            </a:fld>
            <a:endParaRPr lang="fr-FR"/>
          </a:p>
        </p:txBody>
      </p:sp>
    </p:spTree>
    <p:extLst>
      <p:ext uri="{BB962C8B-B14F-4D97-AF65-F5344CB8AC3E}">
        <p14:creationId xmlns:p14="http://schemas.microsoft.com/office/powerpoint/2010/main" val="2922160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buNone/>
            </a:pPr>
            <a:r>
              <a:rPr lang="fr-FR" sz="3600" b="1" dirty="0">
                <a:latin typeface="Calibri" pitchFamily="34" charset="0"/>
                <a:cs typeface="Calibri" pitchFamily="34" charset="0"/>
              </a:rPr>
              <a:t>En matière de TVA:</a:t>
            </a:r>
          </a:p>
          <a:p>
            <a:pPr algn="just">
              <a:buNone/>
            </a:pPr>
            <a:r>
              <a:rPr lang="fr-FR" altLang="fr-FR" sz="3600" b="1" i="1" u="sng" dirty="0">
                <a:latin typeface="Calibri" pitchFamily="34" charset="0"/>
                <a:cs typeface="Calibri" pitchFamily="34" charset="0"/>
              </a:rPr>
              <a:t>Avant 1996</a:t>
            </a:r>
            <a:r>
              <a:rPr lang="fr-FR" altLang="fr-FR" sz="3600" b="1" dirty="0">
                <a:latin typeface="Calibri" pitchFamily="34" charset="0"/>
                <a:cs typeface="Calibri" pitchFamily="34" charset="0"/>
              </a:rPr>
              <a:t> :</a:t>
            </a:r>
            <a:endParaRPr lang="fr-FR" altLang="fr-FR" sz="3600" dirty="0">
              <a:latin typeface="Calibri" pitchFamily="34" charset="0"/>
              <a:cs typeface="Calibri" pitchFamily="34" charset="0"/>
            </a:endParaRPr>
          </a:p>
          <a:p>
            <a:pPr algn="just">
              <a:buNone/>
            </a:pPr>
            <a:r>
              <a:rPr lang="fr-FR" altLang="fr-FR" sz="3600" b="1" dirty="0">
                <a:solidFill>
                  <a:srgbClr val="0000FF"/>
                </a:solidFill>
                <a:latin typeface="Calibri" pitchFamily="34" charset="0"/>
                <a:cs typeface="Calibri" pitchFamily="34" charset="0"/>
              </a:rPr>
              <a:t>  </a:t>
            </a:r>
            <a:r>
              <a:rPr lang="fr-FR" altLang="fr-FR" sz="3600" b="1" u="sng" dirty="0">
                <a:solidFill>
                  <a:srgbClr val="0000FF"/>
                </a:solidFill>
                <a:latin typeface="Calibri" pitchFamily="34" charset="0"/>
                <a:cs typeface="Calibri" pitchFamily="34" charset="0"/>
              </a:rPr>
              <a:t>1976 </a:t>
            </a:r>
            <a:r>
              <a:rPr lang="fr-FR" altLang="fr-FR" sz="3600" b="1" dirty="0">
                <a:latin typeface="Calibri" pitchFamily="34" charset="0"/>
                <a:cs typeface="Calibri" pitchFamily="34" charset="0"/>
              </a:rPr>
              <a:t>: </a:t>
            </a:r>
            <a:r>
              <a:rPr lang="fr-FR" altLang="fr-FR" sz="3600" dirty="0">
                <a:latin typeface="Calibri" pitchFamily="34" charset="0"/>
                <a:cs typeface="Calibri" pitchFamily="34" charset="0"/>
              </a:rPr>
              <a:t>Fonds de Développement des CTS (FDCL) </a:t>
            </a:r>
          </a:p>
          <a:p>
            <a:pPr lvl="1" algn="just">
              <a:buFont typeface="Arial" panose="020B0604020202020204" pitchFamily="34" charset="0"/>
              <a:buChar char="•"/>
            </a:pPr>
            <a:r>
              <a:rPr lang="fr-FR" altLang="fr-FR" sz="3400" dirty="0">
                <a:latin typeface="Calibri" pitchFamily="34" charset="0"/>
                <a:cs typeface="Calibri" pitchFamily="34" charset="0"/>
              </a:rPr>
              <a:t>Transferts sous formes de subventions fondées sur la dépense </a:t>
            </a:r>
            <a:r>
              <a:rPr lang="fr-FR" altLang="fr-FR" sz="2300" dirty="0">
                <a:latin typeface="Calibri" pitchFamily="34" charset="0"/>
                <a:cs typeface="Calibri" pitchFamily="34" charset="0"/>
              </a:rPr>
              <a:t>(combler le déficit prévisionnel du budget d’une CT et soutien des opérations ponctuelles d’équipement).</a:t>
            </a:r>
          </a:p>
          <a:p>
            <a:pPr lvl="1" algn="just">
              <a:buFont typeface="Arial" panose="020B0604020202020204" pitchFamily="34" charset="0"/>
              <a:buChar char="•"/>
            </a:pPr>
            <a:endParaRPr lang="fr-FR" altLang="fr-FR" sz="2300" dirty="0">
              <a:latin typeface="Calibri" pitchFamily="34" charset="0"/>
              <a:cs typeface="Calibri" pitchFamily="34" charset="0"/>
            </a:endParaRPr>
          </a:p>
          <a:p>
            <a:pPr lvl="1" algn="just">
              <a:buFont typeface="Arial" panose="020B0604020202020204" pitchFamily="34" charset="0"/>
              <a:buChar char="•"/>
            </a:pPr>
            <a:r>
              <a:rPr lang="fr-FR" altLang="fr-FR" sz="3400" dirty="0">
                <a:latin typeface="Calibri" pitchFamily="34" charset="0"/>
                <a:cs typeface="Calibri" pitchFamily="34" charset="0"/>
              </a:rPr>
              <a:t>Transferts fondés sur une dotation budgétaire de l’Etat.</a:t>
            </a:r>
          </a:p>
          <a:p>
            <a:pPr marL="457200" lvl="1" indent="0" algn="just">
              <a:buNone/>
            </a:pPr>
            <a:endParaRPr lang="fr-FR" altLang="fr-FR" sz="3600" dirty="0">
              <a:latin typeface="Calibri" pitchFamily="34" charset="0"/>
              <a:cs typeface="Calibri" pitchFamily="34" charset="0"/>
            </a:endParaRPr>
          </a:p>
          <a:p>
            <a:pPr algn="just">
              <a:buNone/>
            </a:pPr>
            <a:r>
              <a:rPr lang="fr-FR" altLang="fr-FR" sz="3600" b="1" u="sng" dirty="0">
                <a:solidFill>
                  <a:srgbClr val="0000FF"/>
                </a:solidFill>
                <a:latin typeface="Calibri" pitchFamily="34" charset="0"/>
                <a:cs typeface="Calibri" pitchFamily="34" charset="0"/>
              </a:rPr>
              <a:t>1985</a:t>
            </a:r>
            <a:r>
              <a:rPr lang="fr-FR" altLang="fr-FR" sz="3600" b="1" dirty="0">
                <a:solidFill>
                  <a:srgbClr val="0000FF"/>
                </a:solidFill>
                <a:latin typeface="Calibri" pitchFamily="34" charset="0"/>
                <a:cs typeface="Calibri" pitchFamily="34" charset="0"/>
              </a:rPr>
              <a:t> </a:t>
            </a:r>
            <a:r>
              <a:rPr lang="fr-FR" altLang="fr-FR" sz="3600" b="1" dirty="0">
                <a:latin typeface="Calibri" pitchFamily="34" charset="0"/>
                <a:cs typeface="Calibri" pitchFamily="34" charset="0"/>
              </a:rPr>
              <a:t>: </a:t>
            </a:r>
            <a:r>
              <a:rPr lang="fr-FR" altLang="fr-FR" sz="3400" dirty="0">
                <a:latin typeface="Calibri" pitchFamily="34" charset="0"/>
                <a:cs typeface="Calibri" pitchFamily="34" charset="0"/>
              </a:rPr>
              <a:t>Institution par la loi du principe de partage</a:t>
            </a:r>
            <a:r>
              <a:rPr lang="fr-FR" altLang="fr-FR" sz="3400" b="1" dirty="0">
                <a:latin typeface="Calibri" pitchFamily="34" charset="0"/>
                <a:cs typeface="Calibri" pitchFamily="34" charset="0"/>
              </a:rPr>
              <a:t> </a:t>
            </a:r>
            <a:r>
              <a:rPr lang="fr-FR" altLang="fr-FR" sz="3400" dirty="0">
                <a:latin typeface="Calibri" pitchFamily="34" charset="0"/>
                <a:cs typeface="Calibri" pitchFamily="34" charset="0"/>
              </a:rPr>
              <a:t>d’un impôt entre l’Etat et les </a:t>
            </a:r>
            <a:r>
              <a:rPr lang="fr-FR" altLang="fr-FR" sz="3400" dirty="0" err="1">
                <a:latin typeface="Calibri" pitchFamily="34" charset="0"/>
                <a:cs typeface="Calibri" pitchFamily="34" charset="0"/>
              </a:rPr>
              <a:t>CT’s</a:t>
            </a:r>
            <a:r>
              <a:rPr lang="fr-FR" altLang="fr-FR" sz="3400" dirty="0">
                <a:latin typeface="Calibri" pitchFamily="34" charset="0"/>
                <a:cs typeface="Calibri" pitchFamily="34" charset="0"/>
              </a:rPr>
              <a:t>.</a:t>
            </a:r>
            <a:r>
              <a:rPr lang="fr-FR" altLang="fr-FR" sz="3400" b="1" dirty="0">
                <a:latin typeface="Calibri" pitchFamily="34" charset="0"/>
                <a:cs typeface="Calibri" pitchFamily="34" charset="0"/>
              </a:rPr>
              <a:t> </a:t>
            </a:r>
            <a:r>
              <a:rPr lang="fr-FR" altLang="fr-FR" sz="3400" dirty="0">
                <a:latin typeface="Calibri" pitchFamily="34" charset="0"/>
                <a:cs typeface="Calibri" pitchFamily="34" charset="0"/>
              </a:rPr>
              <a:t>Affectation au moins de 30% du produit de la TVA aux </a:t>
            </a:r>
            <a:r>
              <a:rPr lang="fr-FR" altLang="fr-FR" sz="3400" dirty="0" err="1">
                <a:latin typeface="Calibri" pitchFamily="34" charset="0"/>
                <a:cs typeface="Calibri" pitchFamily="34" charset="0"/>
              </a:rPr>
              <a:t>CT’s</a:t>
            </a:r>
            <a:r>
              <a:rPr lang="fr-FR" altLang="fr-FR" sz="3400" dirty="0">
                <a:latin typeface="Calibri" pitchFamily="34" charset="0"/>
                <a:cs typeface="Calibri" pitchFamily="34" charset="0"/>
              </a:rPr>
              <a:t>.</a:t>
            </a:r>
          </a:p>
          <a:p>
            <a:pPr algn="just">
              <a:buNone/>
            </a:pPr>
            <a:endParaRPr lang="fr-FR" altLang="fr-FR" sz="3400" dirty="0">
              <a:latin typeface="Calibri" pitchFamily="34" charset="0"/>
              <a:cs typeface="Calibri" pitchFamily="34" charset="0"/>
            </a:endParaRPr>
          </a:p>
          <a:p>
            <a:pPr algn="just">
              <a:buNone/>
            </a:pPr>
            <a:r>
              <a:rPr lang="fr-FR" altLang="fr-FR" sz="1200" b="1" i="1" u="sng" dirty="0">
                <a:latin typeface="Calibri" pitchFamily="34" charset="0"/>
                <a:cs typeface="Calibri" pitchFamily="34" charset="0"/>
              </a:rPr>
              <a:t>A partir de 1996</a:t>
            </a:r>
            <a:r>
              <a:rPr lang="fr-FR" altLang="fr-FR" sz="1200" b="1" dirty="0">
                <a:latin typeface="Calibri" pitchFamily="34" charset="0"/>
                <a:cs typeface="Calibri" pitchFamily="34" charset="0"/>
              </a:rPr>
              <a:t> :</a:t>
            </a:r>
            <a:endParaRPr lang="fr-FR" altLang="fr-FR" sz="1200" dirty="0">
              <a:latin typeface="Calibri" pitchFamily="34" charset="0"/>
              <a:cs typeface="Calibri" pitchFamily="34" charset="0"/>
            </a:endParaRPr>
          </a:p>
          <a:p>
            <a:pPr algn="just"/>
            <a:endParaRPr lang="fr-FR" altLang="fr-FR" dirty="0">
              <a:latin typeface="Calibri" pitchFamily="34" charset="0"/>
              <a:cs typeface="Calibri" pitchFamily="34" charset="0"/>
            </a:endParaRPr>
          </a:p>
          <a:p>
            <a:pPr algn="just">
              <a:buFont typeface="Wingdings" pitchFamily="2" charset="2"/>
              <a:buChar char="ü"/>
            </a:pPr>
            <a:r>
              <a:rPr lang="fr-FR" altLang="fr-FR" sz="1200" dirty="0">
                <a:latin typeface="Calibri" pitchFamily="34" charset="0"/>
                <a:cs typeface="Calibri" pitchFamily="34" charset="0"/>
              </a:rPr>
              <a:t>Mise en place d’un nouveau mode de répartition fondé essentiellement sur la ressource (logique de moyens) avec deux dimensions :</a:t>
            </a:r>
          </a:p>
          <a:p>
            <a:pPr algn="just">
              <a:buFont typeface="Wingdings" pitchFamily="2" charset="2"/>
              <a:buChar char="ü"/>
            </a:pPr>
            <a:endParaRPr lang="fr-FR" altLang="fr-FR" sz="1200" dirty="0">
              <a:latin typeface="Calibri" pitchFamily="34" charset="0"/>
              <a:cs typeface="Calibri" pitchFamily="34" charset="0"/>
            </a:endParaRPr>
          </a:p>
          <a:p>
            <a:pPr algn="just">
              <a:buNone/>
            </a:pPr>
            <a:r>
              <a:rPr lang="fr-FR" altLang="fr-FR" sz="1200" dirty="0">
                <a:latin typeface="Calibri" pitchFamily="34" charset="0"/>
                <a:cs typeface="Calibri" pitchFamily="34" charset="0"/>
              </a:rPr>
              <a:t>	1- de péréquation (compenser les inégalités en matière de ressources)</a:t>
            </a:r>
          </a:p>
          <a:p>
            <a:pPr algn="just"/>
            <a:endParaRPr lang="fr-FR" altLang="fr-FR" sz="1200" dirty="0">
              <a:latin typeface="Calibri" pitchFamily="34" charset="0"/>
              <a:cs typeface="Calibri" pitchFamily="34" charset="0"/>
            </a:endParaRPr>
          </a:p>
          <a:p>
            <a:pPr algn="just">
              <a:buNone/>
            </a:pPr>
            <a:r>
              <a:rPr lang="fr-FR" altLang="fr-FR" sz="1200" dirty="0">
                <a:latin typeface="Calibri" pitchFamily="34" charset="0"/>
                <a:cs typeface="Calibri" pitchFamily="34" charset="0"/>
              </a:rPr>
              <a:t>	2- d’incitation (accompagner l’action des </a:t>
            </a:r>
            <a:r>
              <a:rPr lang="fr-FR" altLang="fr-FR" sz="1200" dirty="0" err="1">
                <a:latin typeface="Calibri" pitchFamily="34" charset="0"/>
                <a:cs typeface="Calibri" pitchFamily="34" charset="0"/>
              </a:rPr>
              <a:t>CT’s</a:t>
            </a:r>
            <a:r>
              <a:rPr lang="fr-FR" altLang="fr-FR" sz="1200" dirty="0">
                <a:latin typeface="Calibri" pitchFamily="34" charset="0"/>
                <a:cs typeface="Calibri" pitchFamily="34" charset="0"/>
              </a:rPr>
              <a:t> en matière de développement)</a:t>
            </a:r>
            <a:endParaRPr lang="fr-FR" altLang="fr-FR" sz="1200" dirty="0">
              <a:solidFill>
                <a:srgbClr val="0000FF"/>
              </a:solidFill>
              <a:latin typeface="Calibri" pitchFamily="34" charset="0"/>
              <a:cs typeface="Calibri" pitchFamily="34" charset="0"/>
            </a:endParaRPr>
          </a:p>
          <a:p>
            <a:endParaRPr lang="fr-MA" dirty="0"/>
          </a:p>
        </p:txBody>
      </p:sp>
      <p:sp>
        <p:nvSpPr>
          <p:cNvPr id="4" name="Espace réservé du numéro de diapositive 3"/>
          <p:cNvSpPr>
            <a:spLocks noGrp="1"/>
          </p:cNvSpPr>
          <p:nvPr>
            <p:ph type="sldNum" sz="quarter" idx="10"/>
          </p:nvPr>
        </p:nvSpPr>
        <p:spPr/>
        <p:txBody>
          <a:bodyPr/>
          <a:lstStyle/>
          <a:p>
            <a:fld id="{8BB0018B-86F6-4545-B684-5361C55567D2}" type="slidenum">
              <a:rPr lang="fr-FR" smtClean="0"/>
              <a:pPr/>
              <a:t>10</a:t>
            </a:fld>
            <a:endParaRPr lang="fr-FR"/>
          </a:p>
        </p:txBody>
      </p:sp>
    </p:spTree>
    <p:extLst>
      <p:ext uri="{BB962C8B-B14F-4D97-AF65-F5344CB8AC3E}">
        <p14:creationId xmlns:p14="http://schemas.microsoft.com/office/powerpoint/2010/main" val="2385927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buFont typeface="Wingdings" pitchFamily="2" charset="2"/>
              <a:buChar char="ü"/>
            </a:pPr>
            <a:r>
              <a:rPr lang="fr-FR" altLang="fr-FR" sz="1800" b="1" dirty="0">
                <a:latin typeface="Calibri" pitchFamily="34" charset="0"/>
                <a:cs typeface="Calibri" pitchFamily="34" charset="0"/>
              </a:rPr>
              <a:t>Le volume global de la TVA est réparti sous forme de deux types de dotations :</a:t>
            </a:r>
          </a:p>
          <a:p>
            <a:pPr algn="just">
              <a:buNone/>
            </a:pPr>
            <a:r>
              <a:rPr lang="fr-FR" altLang="fr-FR" sz="1800" b="1" dirty="0">
                <a:solidFill>
                  <a:srgbClr val="0000FF"/>
                </a:solidFill>
                <a:latin typeface="Calibri" pitchFamily="34" charset="0"/>
                <a:cs typeface="Calibri" pitchFamily="34" charset="0"/>
              </a:rPr>
              <a:t>	</a:t>
            </a:r>
            <a:r>
              <a:rPr lang="fr-FR" altLang="fr-FR" sz="1800" b="1" dirty="0">
                <a:latin typeface="Calibri" pitchFamily="34" charset="0"/>
                <a:cs typeface="Calibri" pitchFamily="34" charset="0"/>
              </a:rPr>
              <a:t>1- Dotations globales accordées aux </a:t>
            </a:r>
            <a:r>
              <a:rPr lang="fr-FR" altLang="fr-FR" sz="1800" b="1" dirty="0" err="1">
                <a:latin typeface="Calibri" pitchFamily="34" charset="0"/>
                <a:cs typeface="Calibri" pitchFamily="34" charset="0"/>
              </a:rPr>
              <a:t>CT’s</a:t>
            </a:r>
            <a:r>
              <a:rPr lang="fr-FR" altLang="fr-FR" sz="1800" b="1" dirty="0">
                <a:latin typeface="Calibri" pitchFamily="34" charset="0"/>
                <a:cs typeface="Calibri" pitchFamily="34" charset="0"/>
              </a:rPr>
              <a:t> sur la base de critères:</a:t>
            </a:r>
          </a:p>
          <a:p>
            <a:pPr lvl="2">
              <a:buFontTx/>
              <a:buChar char="•"/>
            </a:pPr>
            <a:r>
              <a:rPr lang="fr-FR" altLang="fr-FR" sz="1600" b="1" dirty="0">
                <a:latin typeface="Calibri" pitchFamily="34" charset="0"/>
                <a:cs typeface="Calibri" pitchFamily="34" charset="0"/>
              </a:rPr>
              <a:t>Forfait </a:t>
            </a:r>
            <a:r>
              <a:rPr lang="fr-FR" altLang="fr-FR" sz="1600" dirty="0">
                <a:latin typeface="Calibri" pitchFamily="34" charset="0"/>
                <a:cs typeface="Calibri" pitchFamily="34" charset="0"/>
              </a:rPr>
              <a:t>: Cette dotation forfaitaire assure à chaque commune un minimum de ressources (15%) ;</a:t>
            </a:r>
          </a:p>
          <a:p>
            <a:pPr>
              <a:buNone/>
            </a:pPr>
            <a:endParaRPr lang="fr-FR" altLang="fr-FR" sz="600" dirty="0">
              <a:latin typeface="Calibri" pitchFamily="34" charset="0"/>
              <a:cs typeface="Calibri" pitchFamily="34" charset="0"/>
            </a:endParaRPr>
          </a:p>
          <a:p>
            <a:pPr lvl="2" algn="just">
              <a:buFontTx/>
              <a:buChar char="•"/>
            </a:pPr>
            <a:r>
              <a:rPr lang="fr-FR" altLang="fr-FR" sz="1600" b="1" dirty="0">
                <a:latin typeface="Calibri" pitchFamily="34" charset="0"/>
                <a:cs typeface="Calibri" pitchFamily="34" charset="0"/>
              </a:rPr>
              <a:t>Potentiel fiscal</a:t>
            </a:r>
            <a:r>
              <a:rPr lang="fr-FR" altLang="fr-FR" sz="1600" dirty="0">
                <a:latin typeface="Calibri" pitchFamily="34" charset="0"/>
                <a:cs typeface="Calibri" pitchFamily="34" charset="0"/>
              </a:rPr>
              <a:t> : Ce critère introduit une logique de péréquation visant à corriger les inégalités de répartition de la matière imposable. L’essentiel de ces dotations bénéficie aux communes ayant une richesse fiscale inférieure à la moyenne observée en la matière (70%).</a:t>
            </a:r>
          </a:p>
          <a:p>
            <a:pPr>
              <a:buNone/>
            </a:pPr>
            <a:r>
              <a:rPr lang="fr-FR" altLang="fr-FR" sz="1600" dirty="0">
                <a:latin typeface="Calibri" pitchFamily="34" charset="0"/>
                <a:cs typeface="Calibri" pitchFamily="34" charset="0"/>
              </a:rPr>
              <a:t> </a:t>
            </a:r>
          </a:p>
          <a:p>
            <a:pPr lvl="2" algn="just">
              <a:buFontTx/>
              <a:buChar char="•"/>
            </a:pPr>
            <a:r>
              <a:rPr lang="fr-FR" altLang="fr-FR" sz="1600" b="1" dirty="0">
                <a:latin typeface="Calibri" pitchFamily="34" charset="0"/>
                <a:cs typeface="Calibri" pitchFamily="34" charset="0"/>
              </a:rPr>
              <a:t>Effort fiscal </a:t>
            </a:r>
            <a:r>
              <a:rPr lang="fr-FR" altLang="fr-FR" sz="1600" dirty="0">
                <a:latin typeface="Calibri" pitchFamily="34" charset="0"/>
                <a:cs typeface="Calibri" pitchFamily="34" charset="0"/>
              </a:rPr>
              <a:t>: l’objectif est d’encourager les communes à développer leurs moyens propres de mobilisation des ressources (15%).</a:t>
            </a:r>
          </a:p>
          <a:p>
            <a:pPr lvl="2" algn="just">
              <a:buFontTx/>
              <a:buChar char="•"/>
            </a:pPr>
            <a:endParaRPr lang="fr-FR" sz="1600" dirty="0">
              <a:latin typeface="Calibri" pitchFamily="34" charset="0"/>
              <a:cs typeface="Calibri" pitchFamily="34" charset="0"/>
            </a:endParaRPr>
          </a:p>
          <a:p>
            <a:pPr marL="342900" indent="-342900" algn="just"/>
            <a:r>
              <a:rPr lang="fr-FR" altLang="fr-FR" b="1" dirty="0">
                <a:latin typeface="Calibri" pitchFamily="34" charset="0"/>
                <a:cs typeface="Calibri" pitchFamily="34" charset="0"/>
              </a:rPr>
              <a:t>2- Dotations spécifiques afférentes :</a:t>
            </a:r>
          </a:p>
          <a:p>
            <a:pPr marL="342900" indent="-342900" algn="just"/>
            <a:endParaRPr lang="fr-FR" altLang="fr-FR" sz="1400" dirty="0">
              <a:latin typeface="Calibri" pitchFamily="34" charset="0"/>
              <a:cs typeface="Calibri" pitchFamily="34" charset="0"/>
            </a:endParaRPr>
          </a:p>
          <a:p>
            <a:pPr marL="1143000" lvl="2" indent="-228600">
              <a:buSzPct val="85000"/>
              <a:buFont typeface="Wingdings" pitchFamily="2" charset="2"/>
              <a:buChar char="§"/>
            </a:pPr>
            <a:r>
              <a:rPr lang="fr-FR" altLang="fr-FR" sz="1600" dirty="0">
                <a:latin typeface="Calibri" pitchFamily="34" charset="0"/>
                <a:cs typeface="Calibri" pitchFamily="34" charset="0"/>
              </a:rPr>
              <a:t>à la contribution à la réalisation des programmes d’équipement (programmes nationaux, mise à niveau urbaine)</a:t>
            </a:r>
          </a:p>
          <a:p>
            <a:pPr marL="1143000" lvl="2" indent="-228600">
              <a:buSzPct val="85000"/>
              <a:buFont typeface="Wingdings" pitchFamily="2" charset="2"/>
              <a:buChar char="§"/>
            </a:pPr>
            <a:r>
              <a:rPr lang="fr-FR" altLang="fr-FR" sz="1600" dirty="0">
                <a:latin typeface="Calibri" pitchFamily="34" charset="0"/>
                <a:cs typeface="Calibri" pitchFamily="34" charset="0"/>
              </a:rPr>
              <a:t>aux charges communes et indivisibles</a:t>
            </a:r>
            <a:endParaRPr lang="fr-FR" altLang="fr-FR" sz="1400" dirty="0">
              <a:latin typeface="Calibri" pitchFamily="34" charset="0"/>
              <a:cs typeface="Calibri" pitchFamily="34" charset="0"/>
            </a:endParaRPr>
          </a:p>
          <a:p>
            <a:pPr marL="1143000" lvl="2" indent="-228600">
              <a:buSzPct val="85000"/>
              <a:buFont typeface="Wingdings" pitchFamily="2" charset="2"/>
              <a:buChar char="§"/>
            </a:pPr>
            <a:r>
              <a:rPr lang="fr-FR" altLang="fr-FR" sz="1400" dirty="0">
                <a:latin typeface="Calibri" pitchFamily="34" charset="0"/>
                <a:cs typeface="Calibri" pitchFamily="34" charset="0"/>
              </a:rPr>
              <a:t>aux dotations de fonctionnement pour équilibre.</a:t>
            </a:r>
          </a:p>
          <a:p>
            <a:pPr lvl="2" algn="just">
              <a:buFontTx/>
              <a:buChar char="•"/>
            </a:pPr>
            <a:endParaRPr lang="fr-FR" sz="2800" dirty="0"/>
          </a:p>
          <a:p>
            <a:endParaRPr lang="fr-MA" dirty="0"/>
          </a:p>
        </p:txBody>
      </p:sp>
      <p:sp>
        <p:nvSpPr>
          <p:cNvPr id="4" name="Espace réservé du numéro de diapositive 3"/>
          <p:cNvSpPr>
            <a:spLocks noGrp="1"/>
          </p:cNvSpPr>
          <p:nvPr>
            <p:ph type="sldNum" sz="quarter" idx="10"/>
          </p:nvPr>
        </p:nvSpPr>
        <p:spPr/>
        <p:txBody>
          <a:bodyPr/>
          <a:lstStyle/>
          <a:p>
            <a:fld id="{8BB0018B-86F6-4545-B684-5361C55567D2}" type="slidenum">
              <a:rPr lang="fr-FR" smtClean="0"/>
              <a:pPr/>
              <a:t>11</a:t>
            </a:fld>
            <a:endParaRPr lang="fr-FR"/>
          </a:p>
        </p:txBody>
      </p:sp>
    </p:spTree>
    <p:extLst>
      <p:ext uri="{BB962C8B-B14F-4D97-AF65-F5344CB8AC3E}">
        <p14:creationId xmlns:p14="http://schemas.microsoft.com/office/powerpoint/2010/main" val="4019451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moh-CA" altLang="fr-FR">
              <a:latin typeface="Arial" pitchFamily="34" charset="0"/>
            </a:endParaRPr>
          </a:p>
        </p:txBody>
      </p:sp>
      <p:sp>
        <p:nvSpPr>
          <p:cNvPr id="10244" name="Espace réservé du numéro de diapositive 3"/>
          <p:cNvSpPr txBox="1">
            <a:spLocks noGrp="1"/>
          </p:cNvSpPr>
          <p:nvPr/>
        </p:nvSpPr>
        <p:spPr bwMode="auto">
          <a:xfrm>
            <a:off x="3864080" y="9422448"/>
            <a:ext cx="2954228" cy="49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47" tIns="45474" rIns="90947" bIns="45474" anchor="b"/>
          <a:lstStyle>
            <a:lvl1pPr defTabSz="908050">
              <a:defRPr>
                <a:solidFill>
                  <a:schemeClr val="tx1"/>
                </a:solidFill>
                <a:latin typeface="Calibri" pitchFamily="34" charset="0"/>
                <a:cs typeface="Arial" pitchFamily="34" charset="0"/>
              </a:defRPr>
            </a:lvl1pPr>
            <a:lvl2pPr marL="742950" indent="-285750" defTabSz="908050">
              <a:defRPr>
                <a:solidFill>
                  <a:schemeClr val="tx1"/>
                </a:solidFill>
                <a:latin typeface="Calibri" pitchFamily="34" charset="0"/>
                <a:cs typeface="Arial" pitchFamily="34" charset="0"/>
              </a:defRPr>
            </a:lvl2pPr>
            <a:lvl3pPr marL="1143000" indent="-228600" defTabSz="908050">
              <a:defRPr>
                <a:solidFill>
                  <a:schemeClr val="tx1"/>
                </a:solidFill>
                <a:latin typeface="Calibri" pitchFamily="34" charset="0"/>
                <a:cs typeface="Arial" pitchFamily="34" charset="0"/>
              </a:defRPr>
            </a:lvl3pPr>
            <a:lvl4pPr marL="1600200" indent="-228600" defTabSz="908050">
              <a:defRPr>
                <a:solidFill>
                  <a:schemeClr val="tx1"/>
                </a:solidFill>
                <a:latin typeface="Calibri" pitchFamily="34" charset="0"/>
                <a:cs typeface="Arial" pitchFamily="34" charset="0"/>
              </a:defRPr>
            </a:lvl4pPr>
            <a:lvl5pPr marL="2057400" indent="-228600" defTabSz="908050">
              <a:defRPr>
                <a:solidFill>
                  <a:schemeClr val="tx1"/>
                </a:solidFill>
                <a:latin typeface="Calibri" pitchFamily="34" charset="0"/>
                <a:cs typeface="Arial" pitchFamily="34" charset="0"/>
              </a:defRPr>
            </a:lvl5pPr>
            <a:lvl6pPr marL="2514600" indent="-228600" defTabSz="90805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0805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0805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0805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fld id="{57179651-4851-46A1-87D9-99D7F86D15F4}" type="slidenum">
              <a:rPr lang="fr-FR" altLang="fr-FR" sz="1200">
                <a:latin typeface="Arial" pitchFamily="34" charset="0"/>
              </a:rPr>
              <a:pPr algn="r" eaLnBrk="1" hangingPunct="1"/>
              <a:t>20</a:t>
            </a:fld>
            <a:endParaRPr lang="fr-FR" altLang="fr-FR" sz="1200">
              <a:latin typeface="Arial" pitchFamily="34" charset="0"/>
            </a:endParaRPr>
          </a:p>
        </p:txBody>
      </p:sp>
    </p:spTree>
    <p:extLst>
      <p:ext uri="{BB962C8B-B14F-4D97-AF65-F5344CB8AC3E}">
        <p14:creationId xmlns:p14="http://schemas.microsoft.com/office/powerpoint/2010/main" val="2714041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Art 17 des anciennes constitutions</a:t>
            </a:r>
          </a:p>
        </p:txBody>
      </p:sp>
      <p:sp>
        <p:nvSpPr>
          <p:cNvPr id="4" name="Espace réservé du numéro de diapositive 3"/>
          <p:cNvSpPr>
            <a:spLocks noGrp="1"/>
          </p:cNvSpPr>
          <p:nvPr>
            <p:ph type="sldNum" sz="quarter" idx="5"/>
          </p:nvPr>
        </p:nvSpPr>
        <p:spPr/>
        <p:txBody>
          <a:bodyPr/>
          <a:lstStyle/>
          <a:p>
            <a:pPr>
              <a:defRPr/>
            </a:pPr>
            <a:fld id="{6BBF19F8-B01A-4612-AC95-31A810C0B3DD}" type="slidenum">
              <a:rPr lang="fr-FR" smtClean="0"/>
              <a:pPr>
                <a:defRPr/>
              </a:pPr>
              <a:t>21</a:t>
            </a:fld>
            <a:endParaRPr lang="fr-FR"/>
          </a:p>
        </p:txBody>
      </p:sp>
    </p:spTree>
    <p:extLst>
      <p:ext uri="{BB962C8B-B14F-4D97-AF65-F5344CB8AC3E}">
        <p14:creationId xmlns:p14="http://schemas.microsoft.com/office/powerpoint/2010/main" val="2483314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Art 17 des anciennes constitutions</a:t>
            </a:r>
          </a:p>
        </p:txBody>
      </p:sp>
      <p:sp>
        <p:nvSpPr>
          <p:cNvPr id="4" name="Espace réservé du numéro de diapositive 3"/>
          <p:cNvSpPr>
            <a:spLocks noGrp="1"/>
          </p:cNvSpPr>
          <p:nvPr>
            <p:ph type="sldNum" sz="quarter" idx="5"/>
          </p:nvPr>
        </p:nvSpPr>
        <p:spPr/>
        <p:txBody>
          <a:bodyPr/>
          <a:lstStyle/>
          <a:p>
            <a:pPr>
              <a:defRPr/>
            </a:pPr>
            <a:fld id="{BF663EF7-27EF-46B1-BB95-878C3E470685}" type="slidenum">
              <a:rPr lang="fr-FR" smtClean="0"/>
              <a:pPr>
                <a:defRPr/>
              </a:pPr>
              <a:t>22</a:t>
            </a:fld>
            <a:endParaRPr lang="fr-FR"/>
          </a:p>
        </p:txBody>
      </p:sp>
    </p:spTree>
    <p:extLst>
      <p:ext uri="{BB962C8B-B14F-4D97-AF65-F5344CB8AC3E}">
        <p14:creationId xmlns:p14="http://schemas.microsoft.com/office/powerpoint/2010/main" val="1277517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648200" y="1600200"/>
            <a:ext cx="4038600" cy="21859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648200" y="3938588"/>
            <a:ext cx="4038600" cy="21875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2"/>
          <p:cNvSpPr>
            <a:spLocks noGrp="1" noChangeArrowheads="1"/>
          </p:cNvSpPr>
          <p:nvPr>
            <p:ph type="dt" sz="half" idx="10"/>
          </p:nvPr>
        </p:nvSpPr>
        <p:spPr/>
        <p:txBody>
          <a:bodyPr/>
          <a:lstStyle>
            <a:lvl1pPr>
              <a:defRPr/>
            </a:lvl1pPr>
          </a:lstStyle>
          <a:p>
            <a:pPr>
              <a:defRPr/>
            </a:pPr>
            <a:endParaRPr lang="fr-FR"/>
          </a:p>
        </p:txBody>
      </p:sp>
      <p:sp>
        <p:nvSpPr>
          <p:cNvPr id="7" name="Rectangle 3"/>
          <p:cNvSpPr>
            <a:spLocks noGrp="1" noChangeArrowheads="1"/>
          </p:cNvSpPr>
          <p:nvPr>
            <p:ph type="sldNum" sz="quarter" idx="11"/>
          </p:nvPr>
        </p:nvSpPr>
        <p:spPr/>
        <p:txBody>
          <a:bodyPr/>
          <a:lstStyle>
            <a:lvl1pPr>
              <a:defRPr/>
            </a:lvl1pPr>
          </a:lstStyle>
          <a:p>
            <a:pPr>
              <a:defRPr/>
            </a:pPr>
            <a:fld id="{C04C89DE-313D-46D5-97E6-A457CF8979FD}" type="slidenum">
              <a:rPr lang="en-US"/>
              <a:pPr>
                <a:defRPr/>
              </a:pPr>
              <a:t>‹N°›</a:t>
            </a:fld>
            <a:endParaRPr lang="fr-FR"/>
          </a:p>
        </p:txBody>
      </p:sp>
      <p:sp>
        <p:nvSpPr>
          <p:cNvPr id="8"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3390607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Vide">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2D0FB93-C6F0-4B45-A15E-A4F08FA3C772}" type="slidenum">
              <a:rPr lang="fr-FR"/>
              <a:pPr>
                <a:defRPr/>
              </a:pPr>
              <a:t>‹N°›</a:t>
            </a:fld>
            <a:endParaRPr lang="fr-FR"/>
          </a:p>
        </p:txBody>
      </p:sp>
    </p:spTree>
    <p:extLst>
      <p:ext uri="{BB962C8B-B14F-4D97-AF65-F5344CB8AC3E}">
        <p14:creationId xmlns:p14="http://schemas.microsoft.com/office/powerpoint/2010/main" val="384060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4875994-FE9D-44D0-89CD-0519989AAB65}"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75994-FE9D-44D0-89CD-0519989AAB65}"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Projet%20R&#233;forme%20fiscalit&#233;%20locale%202016%20VF2.ppt" TargetMode="External"/><Relationship Id="rId7"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slide" Target="slide21.xml"/><Relationship Id="rId9" Type="http://schemas.openxmlformats.org/officeDocument/2006/relationships/hyperlink" Target="../../../01%20SLRF/02%20SLRF-%20R&#233;forme%20Dispositif%20fiscal/50%20R&#233;forme%20fiscalit&#233;/Projet%20R&#233;forme%20fiscalit&#233;%20locale%202016%20VF2.ppt"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500694" y="6143620"/>
            <a:ext cx="3643306" cy="381724"/>
          </a:xfrm>
          <a:ln>
            <a:noFill/>
          </a:ln>
        </p:spPr>
        <p:style>
          <a:lnRef idx="0">
            <a:scrgbClr r="0" g="0" b="0"/>
          </a:lnRef>
          <a:fillRef idx="1001">
            <a:schemeClr val="lt1"/>
          </a:fillRef>
          <a:effectRef idx="0">
            <a:scrgbClr r="0" g="0" b="0"/>
          </a:effectRef>
          <a:fontRef idx="major"/>
        </p:style>
        <p:txBody>
          <a:bodyPr>
            <a:noAutofit/>
          </a:bodyPr>
          <a:lstStyle/>
          <a:p>
            <a:r>
              <a:rPr lang="fr-FR" sz="1800" b="1" dirty="0">
                <a:solidFill>
                  <a:schemeClr val="tx1"/>
                </a:solidFill>
              </a:rPr>
              <a:t>MARS 2023</a:t>
            </a:r>
          </a:p>
        </p:txBody>
      </p:sp>
      <p:sp>
        <p:nvSpPr>
          <p:cNvPr id="6" name="Text Box 3"/>
          <p:cNvSpPr txBox="1">
            <a:spLocks noChangeArrowheads="1"/>
          </p:cNvSpPr>
          <p:nvPr/>
        </p:nvSpPr>
        <p:spPr bwMode="auto">
          <a:xfrm>
            <a:off x="2143108" y="285728"/>
            <a:ext cx="4786346" cy="837152"/>
          </a:xfrm>
          <a:prstGeom prst="rect">
            <a:avLst/>
          </a:prstGeom>
          <a:noFill/>
          <a:ln w="9525">
            <a:noFill/>
            <a:miter lim="800000"/>
            <a:headEnd/>
            <a:tailEnd/>
          </a:ln>
        </p:spPr>
        <p:txBody>
          <a:bodyPr wrap="square">
            <a:spAutoFit/>
          </a:bodyPr>
          <a:lstStyle/>
          <a:p>
            <a:pPr algn="ctr">
              <a:lnSpc>
                <a:spcPct val="70000"/>
              </a:lnSpc>
              <a:spcBef>
                <a:spcPct val="50000"/>
              </a:spcBef>
            </a:pPr>
            <a:r>
              <a:rPr lang="fr-FR" sz="2800" b="1" dirty="0">
                <a:solidFill>
                  <a:srgbClr val="FF0000"/>
                </a:solidFill>
                <a:latin typeface="Calibri" pitchFamily="34" charset="0"/>
                <a:cs typeface="Calibri" pitchFamily="34" charset="0"/>
              </a:rPr>
              <a:t>Royaume du Maroc</a:t>
            </a:r>
          </a:p>
          <a:p>
            <a:pPr algn="ctr">
              <a:lnSpc>
                <a:spcPct val="70000"/>
              </a:lnSpc>
              <a:spcBef>
                <a:spcPct val="50000"/>
              </a:spcBef>
            </a:pPr>
            <a:r>
              <a:rPr lang="fr-FR" sz="2400" b="1" dirty="0">
                <a:solidFill>
                  <a:srgbClr val="00B050"/>
                </a:solidFill>
                <a:latin typeface="Calibri" pitchFamily="34" charset="0"/>
                <a:cs typeface="Calibri" pitchFamily="34" charset="0"/>
              </a:rPr>
              <a:t>Ministère de l’Intérieur</a:t>
            </a:r>
          </a:p>
        </p:txBody>
      </p:sp>
      <p:sp>
        <p:nvSpPr>
          <p:cNvPr id="2" name="Titre 1"/>
          <p:cNvSpPr>
            <a:spLocks noGrp="1"/>
          </p:cNvSpPr>
          <p:nvPr>
            <p:ph type="ctrTitle"/>
          </p:nvPr>
        </p:nvSpPr>
        <p:spPr>
          <a:xfrm>
            <a:off x="571472" y="1988840"/>
            <a:ext cx="8072494" cy="1944216"/>
          </a:xfrm>
          <a:ln>
            <a:solidFill>
              <a:schemeClr val="accent5">
                <a:lumMod val="60000"/>
                <a:lumOff val="40000"/>
              </a:schemeClr>
            </a:solidFill>
          </a:ln>
        </p:spPr>
        <p:style>
          <a:lnRef idx="3">
            <a:schemeClr val="lt1"/>
          </a:lnRef>
          <a:fillRef idx="1">
            <a:schemeClr val="accent1"/>
          </a:fillRef>
          <a:effectRef idx="1">
            <a:schemeClr val="accent1"/>
          </a:effectRef>
          <a:fontRef idx="minor">
            <a:schemeClr val="lt1"/>
          </a:fontRef>
        </p:style>
        <p:txBody>
          <a:bodyPr>
            <a:normAutofit fontScale="90000"/>
          </a:bodyPr>
          <a:lstStyle/>
          <a:p>
            <a:r>
              <a:rPr lang="fr-FR" b="1" dirty="0">
                <a:solidFill>
                  <a:schemeClr val="accent6">
                    <a:lumMod val="60000"/>
                    <a:lumOff val="40000"/>
                  </a:schemeClr>
                </a:solidFill>
                <a:latin typeface="Calibri" pitchFamily="34" charset="0"/>
                <a:ea typeface="SimSun" pitchFamily="2" charset="-122"/>
                <a:cs typeface="Calibri" pitchFamily="34" charset="0"/>
              </a:rPr>
              <a:t>Gestion </a:t>
            </a:r>
            <a:r>
              <a:rPr lang="fr-FR" altLang="zh-CN" sz="4400" b="1" dirty="0">
                <a:solidFill>
                  <a:schemeClr val="accent6">
                    <a:lumMod val="60000"/>
                    <a:lumOff val="40000"/>
                  </a:schemeClr>
                </a:solidFill>
                <a:latin typeface="Calibri" pitchFamily="34" charset="0"/>
                <a:ea typeface="SimSun" pitchFamily="2" charset="-122"/>
                <a:cs typeface="Calibri" pitchFamily="34" charset="0"/>
              </a:rPr>
              <a:t>des Finances </a:t>
            </a:r>
            <a:br>
              <a:rPr lang="fr-FR" altLang="zh-CN" sz="4400" b="1" dirty="0">
                <a:solidFill>
                  <a:schemeClr val="accent6">
                    <a:lumMod val="60000"/>
                    <a:lumOff val="40000"/>
                  </a:schemeClr>
                </a:solidFill>
                <a:latin typeface="Calibri" pitchFamily="34" charset="0"/>
                <a:ea typeface="SimSun" pitchFamily="2" charset="-122"/>
                <a:cs typeface="Calibri" pitchFamily="34" charset="0"/>
              </a:rPr>
            </a:br>
            <a:r>
              <a:rPr lang="fr-FR" altLang="zh-CN" sz="4400" b="1" dirty="0">
                <a:solidFill>
                  <a:schemeClr val="accent6">
                    <a:lumMod val="60000"/>
                    <a:lumOff val="40000"/>
                  </a:schemeClr>
                </a:solidFill>
                <a:latin typeface="Calibri" pitchFamily="34" charset="0"/>
                <a:ea typeface="SimSun" pitchFamily="2" charset="-122"/>
                <a:cs typeface="Calibri" pitchFamily="34" charset="0"/>
              </a:rPr>
              <a:t>des Collectivités Territoriales</a:t>
            </a:r>
            <a:br>
              <a:rPr lang="fr-FR" dirty="0">
                <a:ln w="18415" cmpd="sng">
                  <a:solidFill>
                    <a:srgbClr val="FFFFFF"/>
                  </a:solidFill>
                  <a:prstDash val="solid"/>
                </a:ln>
                <a:solidFill>
                  <a:schemeClr val="accent3">
                    <a:lumMod val="40000"/>
                    <a:lumOff val="60000"/>
                  </a:schemeClr>
                </a:solidFill>
                <a:effectLst>
                  <a:outerShdw blurRad="63500" dir="3600000" algn="tl" rotWithShape="0">
                    <a:srgbClr val="000000">
                      <a:alpha val="70000"/>
                    </a:srgbClr>
                  </a:outerShdw>
                </a:effectLst>
              </a:rPr>
            </a:br>
            <a:r>
              <a:rPr lang="fr-FR" dirty="0">
                <a:ln w="18415" cmpd="sng">
                  <a:solidFill>
                    <a:srgbClr val="FFFFFF"/>
                  </a:solidFill>
                  <a:prstDash val="solid"/>
                </a:ln>
                <a:solidFill>
                  <a:schemeClr val="accent3">
                    <a:lumMod val="40000"/>
                    <a:lumOff val="60000"/>
                  </a:schemeClr>
                </a:solidFill>
                <a:effectLst>
                  <a:outerShdw blurRad="63500" dir="3600000" algn="tl" rotWithShape="0">
                    <a:srgbClr val="000000">
                      <a:alpha val="70000"/>
                    </a:srgbClr>
                  </a:outerShdw>
                </a:effectLst>
              </a:rPr>
              <a:t>-</a:t>
            </a:r>
            <a:r>
              <a:rPr lang="fr-FR" sz="3600" dirty="0">
                <a:ln w="18415" cmpd="sng">
                  <a:solidFill>
                    <a:srgbClr val="FFFFFF"/>
                  </a:solidFill>
                  <a:prstDash val="solid"/>
                </a:ln>
                <a:solidFill>
                  <a:schemeClr val="accent3">
                    <a:lumMod val="40000"/>
                    <a:lumOff val="60000"/>
                  </a:schemeClr>
                </a:solidFill>
                <a:effectLst>
                  <a:outerShdw blurRad="63500" dir="3600000" algn="tl" rotWithShape="0">
                    <a:srgbClr val="000000">
                      <a:alpha val="70000"/>
                    </a:srgbClr>
                  </a:outerShdw>
                </a:effectLst>
              </a:rPr>
              <a:t>DGCT</a:t>
            </a:r>
            <a:r>
              <a:rPr lang="fr-FR" dirty="0">
                <a:ln w="18415" cmpd="sng">
                  <a:solidFill>
                    <a:srgbClr val="FFFFFF"/>
                  </a:solidFill>
                  <a:prstDash val="solid"/>
                </a:ln>
                <a:solidFill>
                  <a:schemeClr val="accent3">
                    <a:lumMod val="40000"/>
                    <a:lumOff val="60000"/>
                  </a:schemeClr>
                </a:solidFill>
                <a:effectLst>
                  <a:outerShdw blurRad="63500" dir="3600000" algn="tl" rotWithShape="0">
                    <a:srgbClr val="000000">
                      <a:alpha val="70000"/>
                    </a:srgbClr>
                  </a:outerShdw>
                </a:effectLst>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1089436033"/>
              </p:ext>
            </p:extLst>
          </p:nvPr>
        </p:nvGraphicFramePr>
        <p:xfrm>
          <a:off x="107504" y="857232"/>
          <a:ext cx="8856984" cy="63161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re 1"/>
          <p:cNvSpPr>
            <a:spLocks noGrp="1"/>
          </p:cNvSpPr>
          <p:nvPr>
            <p:ph type="title"/>
          </p:nvPr>
        </p:nvSpPr>
        <p:spPr>
          <a:xfrm>
            <a:off x="457200" y="274638"/>
            <a:ext cx="8280000" cy="576000"/>
          </a:xfr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3- Les Sources de Financement des CTs</a:t>
            </a:r>
          </a:p>
        </p:txBody>
      </p:sp>
      <p:sp>
        <p:nvSpPr>
          <p:cNvPr id="7" name="Rectangle 13"/>
          <p:cNvSpPr>
            <a:spLocks noChangeArrowheads="1"/>
          </p:cNvSpPr>
          <p:nvPr/>
        </p:nvSpPr>
        <p:spPr bwMode="auto">
          <a:xfrm>
            <a:off x="16986" y="998275"/>
            <a:ext cx="8286808" cy="400050"/>
          </a:xfrm>
          <a:prstGeom prst="rect">
            <a:avLst/>
          </a:prstGeom>
          <a:noFill/>
          <a:ln w="9525">
            <a:noFill/>
            <a:miter lim="800000"/>
            <a:headEnd/>
            <a:tailEnd/>
          </a:ln>
        </p:spPr>
        <p:txBody>
          <a:bodyPr wrap="square">
            <a:spAutoFit/>
          </a:bodyPr>
          <a:lstStyle/>
          <a:p>
            <a:pPr marL="723900" indent="-279400">
              <a:buFont typeface="Wingdings" pitchFamily="2" charset="2"/>
              <a:buChar char="v"/>
            </a:pPr>
            <a:r>
              <a:rPr lang="fr-FR" altLang="fr-FR" b="1" u="sng" dirty="0">
                <a:latin typeface="Calibri" pitchFamily="34" charset="0"/>
              </a:rPr>
              <a:t> </a:t>
            </a:r>
            <a:r>
              <a:rPr lang="fr-FR" altLang="fr-FR" sz="2000" b="1" u="sng" dirty="0">
                <a:latin typeface="Calibri" pitchFamily="34" charset="0"/>
              </a:rPr>
              <a:t>Mécanismes et répartition</a:t>
            </a:r>
            <a:endParaRPr lang="fr-FR" altLang="fr-FR" b="1" u="sng" dirty="0">
              <a:latin typeface="Calibri" pitchFamily="34" charset="0"/>
            </a:endParaRP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10</a:t>
            </a:fld>
            <a:endParaRPr lang="fr-FR" dirty="0"/>
          </a:p>
        </p:txBody>
      </p:sp>
      <p:sp>
        <p:nvSpPr>
          <p:cNvPr id="8" name="Rectangle 7"/>
          <p:cNvSpPr/>
          <p:nvPr/>
        </p:nvSpPr>
        <p:spPr bwMode="auto">
          <a:xfrm>
            <a:off x="755576" y="2132856"/>
            <a:ext cx="4032448" cy="28803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r>
              <a:rPr lang="fr-MA" sz="2000" b="1" dirty="0">
                <a:solidFill>
                  <a:srgbClr val="0070C0"/>
                </a:solidFill>
                <a:latin typeface="Calibri" pitchFamily="34" charset="0"/>
                <a:ea typeface="SimSun" pitchFamily="2" charset="-122"/>
                <a:cs typeface="Calibri" pitchFamily="34" charset="0"/>
              </a:rPr>
              <a:t>Période avant 1996</a:t>
            </a:r>
          </a:p>
        </p:txBody>
      </p:sp>
      <p:sp>
        <p:nvSpPr>
          <p:cNvPr id="9" name="Rectangle 8"/>
          <p:cNvSpPr/>
          <p:nvPr/>
        </p:nvSpPr>
        <p:spPr bwMode="auto">
          <a:xfrm>
            <a:off x="6156176" y="1330108"/>
            <a:ext cx="2808312" cy="28803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r>
              <a:rPr lang="fr-MA" sz="2000" b="1" dirty="0">
                <a:solidFill>
                  <a:srgbClr val="0070C0"/>
                </a:solidFill>
                <a:latin typeface="Calibri" pitchFamily="34" charset="0"/>
                <a:ea typeface="SimSun" pitchFamily="2" charset="-122"/>
                <a:cs typeface="Calibri" pitchFamily="34" charset="0"/>
              </a:rPr>
              <a:t>À partir de 1996</a:t>
            </a:r>
          </a:p>
        </p:txBody>
      </p:sp>
      <p:cxnSp>
        <p:nvCxnSpPr>
          <p:cNvPr id="11" name="Connecteur droit 10"/>
          <p:cNvCxnSpPr/>
          <p:nvPr/>
        </p:nvCxnSpPr>
        <p:spPr>
          <a:xfrm>
            <a:off x="6012160" y="1330108"/>
            <a:ext cx="0" cy="946764"/>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6012160" y="2420888"/>
            <a:ext cx="0" cy="946764"/>
          </a:xfrm>
          <a:prstGeom prst="line">
            <a:avLst/>
          </a:prstGeom>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p:nvCxnSpPr>
        <p:spPr>
          <a:xfrm>
            <a:off x="6012160" y="3645024"/>
            <a:ext cx="0" cy="946764"/>
          </a:xfrm>
          <a:prstGeom prst="line">
            <a:avLst/>
          </a:prstGeom>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p:nvCxnSpPr>
        <p:spPr>
          <a:xfrm>
            <a:off x="6008712" y="4941168"/>
            <a:ext cx="0" cy="946764"/>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124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932877750"/>
              </p:ext>
            </p:extLst>
          </p:nvPr>
        </p:nvGraphicFramePr>
        <p:xfrm>
          <a:off x="457200" y="998275"/>
          <a:ext cx="8229600" cy="5505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64875994-FE9D-44D0-89CD-0519989AAB65}" type="slidenum">
              <a:rPr lang="fr-FR" smtClean="0"/>
              <a:pPr/>
              <a:t>11</a:t>
            </a:fld>
            <a:endParaRPr lang="fr-FR" dirty="0"/>
          </a:p>
        </p:txBody>
      </p:sp>
      <p:sp>
        <p:nvSpPr>
          <p:cNvPr id="6" name="Titre 1"/>
          <p:cNvSpPr>
            <a:spLocks noGrp="1"/>
          </p:cNvSpPr>
          <p:nvPr>
            <p:ph type="title"/>
          </p:nvPr>
        </p:nvSpPr>
        <p:spPr>
          <a:xfrm>
            <a:off x="457200" y="274638"/>
            <a:ext cx="8280000" cy="576000"/>
          </a:xfr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3- Les Sources de Financement des CTs</a:t>
            </a:r>
          </a:p>
        </p:txBody>
      </p:sp>
      <p:sp>
        <p:nvSpPr>
          <p:cNvPr id="7" name="Rectangle 13"/>
          <p:cNvSpPr>
            <a:spLocks noChangeArrowheads="1"/>
          </p:cNvSpPr>
          <p:nvPr/>
        </p:nvSpPr>
        <p:spPr bwMode="auto">
          <a:xfrm>
            <a:off x="16986" y="998275"/>
            <a:ext cx="8286808" cy="400050"/>
          </a:xfrm>
          <a:prstGeom prst="rect">
            <a:avLst/>
          </a:prstGeom>
          <a:noFill/>
          <a:ln w="9525">
            <a:noFill/>
            <a:miter lim="800000"/>
            <a:headEnd/>
            <a:tailEnd/>
          </a:ln>
        </p:spPr>
        <p:txBody>
          <a:bodyPr wrap="square">
            <a:spAutoFit/>
          </a:bodyPr>
          <a:lstStyle/>
          <a:p>
            <a:pPr marL="723900" indent="-279400">
              <a:buFont typeface="Wingdings" pitchFamily="2" charset="2"/>
              <a:buChar char="v"/>
            </a:pPr>
            <a:r>
              <a:rPr lang="fr-FR" altLang="fr-FR" b="1" u="sng" dirty="0">
                <a:latin typeface="Calibri" pitchFamily="34" charset="0"/>
              </a:rPr>
              <a:t> </a:t>
            </a:r>
            <a:r>
              <a:rPr lang="fr-FR" altLang="fr-FR" sz="2000" b="1" u="sng" dirty="0">
                <a:latin typeface="Calibri" pitchFamily="34" charset="0"/>
              </a:rPr>
              <a:t>Mécanismes et répartition</a:t>
            </a:r>
            <a:endParaRPr lang="fr-FR" altLang="fr-FR" b="1" u="sng" dirty="0">
              <a:latin typeface="Calibri" pitchFamily="34" charset="0"/>
            </a:endParaRPr>
          </a:p>
        </p:txBody>
      </p:sp>
    </p:spTree>
    <p:extLst>
      <p:ext uri="{BB962C8B-B14F-4D97-AF65-F5344CB8AC3E}">
        <p14:creationId xmlns:p14="http://schemas.microsoft.com/office/powerpoint/2010/main" val="3364104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80000" cy="815524"/>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600" b="1" dirty="0">
                <a:solidFill>
                  <a:schemeClr val="accent6">
                    <a:lumMod val="60000"/>
                    <a:lumOff val="40000"/>
                  </a:schemeClr>
                </a:solidFill>
                <a:latin typeface="Calibri" pitchFamily="34" charset="0"/>
                <a:ea typeface="SimSun" pitchFamily="2" charset="-122"/>
                <a:cs typeface="Calibri" pitchFamily="34" charset="0"/>
              </a:rPr>
              <a:t>4- les aspects budgétaires et comptables des CT’s Gestion financière des CT’s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857224" y="1785926"/>
            <a:ext cx="7560840" cy="3647152"/>
          </a:xfrm>
          <a:prstGeom prst="rect">
            <a:avLst/>
          </a:prstGeom>
        </p:spPr>
        <p:txBody>
          <a:bodyPr wrap="square">
            <a:spAutoFit/>
          </a:bodyPr>
          <a:lstStyle/>
          <a:p>
            <a:pPr marL="114300" lvl="1" algn="just">
              <a:spcAft>
                <a:spcPts val="600"/>
              </a:spcAft>
            </a:pPr>
            <a:r>
              <a:rPr lang="fr-FR" sz="2400" dirty="0">
                <a:latin typeface="Calibri" pitchFamily="34" charset="0"/>
                <a:cs typeface="Calibri" pitchFamily="34" charset="0"/>
              </a:rPr>
              <a:t>Le budget des CT’s, acte de prévision et d’autorisation des recettes et des dépenses: </a:t>
            </a:r>
          </a:p>
          <a:p>
            <a:pPr marL="114300" lvl="1" algn="just">
              <a:spcAft>
                <a:spcPts val="600"/>
              </a:spcAft>
            </a:pPr>
            <a:r>
              <a:rPr lang="fr-FR" sz="2400" dirty="0">
                <a:latin typeface="Calibri" pitchFamily="34" charset="0"/>
                <a:cs typeface="Calibri" pitchFamily="34" charset="0"/>
              </a:rPr>
              <a:t>En recettes, les inscriptions ont un caractère évaluatif </a:t>
            </a:r>
            <a:r>
              <a:rPr lang="fr-FR" dirty="0">
                <a:latin typeface="Calibri" pitchFamily="34" charset="0"/>
                <a:cs typeface="Calibri" pitchFamily="34" charset="0"/>
              </a:rPr>
              <a:t>(on peut toujours émettre et recouvrer plus de recettes que prévu)</a:t>
            </a:r>
            <a:r>
              <a:rPr lang="fr-FR" sz="2400" dirty="0">
                <a:latin typeface="Calibri" pitchFamily="34" charset="0"/>
                <a:cs typeface="Calibri" pitchFamily="34" charset="0"/>
              </a:rPr>
              <a:t>, </a:t>
            </a:r>
          </a:p>
          <a:p>
            <a:pPr marL="114300" lvl="1" algn="just">
              <a:spcAft>
                <a:spcPts val="600"/>
              </a:spcAft>
            </a:pPr>
            <a:endParaRPr lang="fr-FR" sz="400" dirty="0">
              <a:latin typeface="Calibri" pitchFamily="34" charset="0"/>
              <a:cs typeface="Calibri" pitchFamily="34" charset="0"/>
            </a:endParaRPr>
          </a:p>
          <a:p>
            <a:pPr marL="114300" lvl="1" algn="just">
              <a:spcAft>
                <a:spcPts val="600"/>
              </a:spcAft>
            </a:pPr>
            <a:r>
              <a:rPr lang="fr-FR" sz="2400" dirty="0">
                <a:latin typeface="Calibri" pitchFamily="34" charset="0"/>
                <a:cs typeface="Calibri" pitchFamily="34" charset="0"/>
              </a:rPr>
              <a:t>En dépenses, les dotations ont un caractère limitatif </a:t>
            </a:r>
            <a:r>
              <a:rPr lang="fr-FR" dirty="0">
                <a:latin typeface="Calibri" pitchFamily="34" charset="0"/>
                <a:cs typeface="Calibri" pitchFamily="34" charset="0"/>
              </a:rPr>
              <a:t>(si l’on doit ou l’on veut dépenser plus que prévu il faut obtenir une décision modificative)</a:t>
            </a:r>
            <a:r>
              <a:rPr lang="fr-FR" sz="2400" dirty="0">
                <a:latin typeface="Calibri" pitchFamily="34" charset="0"/>
                <a:cs typeface="Calibri" pitchFamily="34" charset="0"/>
              </a:rPr>
              <a:t>.</a:t>
            </a:r>
            <a:endParaRPr lang="fr-FR" sz="1600" dirty="0">
              <a:latin typeface="Calibri" pitchFamily="34" charset="0"/>
              <a:cs typeface="Calibri" pitchFamily="34" charset="0"/>
            </a:endParaRPr>
          </a:p>
          <a:p>
            <a:pPr marL="114300" lvl="1" algn="just">
              <a:spcAft>
                <a:spcPts val="600"/>
              </a:spcAft>
            </a:pPr>
            <a:endParaRPr lang="fr-FR" sz="1600" dirty="0">
              <a:latin typeface="Calibri" pitchFamily="34" charset="0"/>
              <a:cs typeface="Calibri" pitchFamily="34" charset="0"/>
            </a:endParaRPr>
          </a:p>
          <a:p>
            <a:pPr marL="114300" lvl="1" algn="just">
              <a:spcAft>
                <a:spcPts val="600"/>
              </a:spcAft>
            </a:pPr>
            <a:endParaRPr lang="fr-FR" sz="2400" dirty="0">
              <a:latin typeface="Calibri" pitchFamily="34" charset="0"/>
              <a:cs typeface="Calibri" pitchFamily="34" charset="0"/>
            </a:endParaRPr>
          </a:p>
        </p:txBody>
      </p:sp>
      <p:sp>
        <p:nvSpPr>
          <p:cNvPr id="11" name="Rectangle 10"/>
          <p:cNvSpPr/>
          <p:nvPr/>
        </p:nvSpPr>
        <p:spPr>
          <a:xfrm>
            <a:off x="1000100" y="1285860"/>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Elaboration et adoption des budgets des CT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12</a:t>
            </a:fld>
            <a:endParaRPr lang="fr-FR" dirty="0"/>
          </a:p>
        </p:txBody>
      </p:sp>
    </p:spTree>
    <p:extLst>
      <p:ext uri="{BB962C8B-B14F-4D97-AF65-F5344CB8AC3E}">
        <p14:creationId xmlns:p14="http://schemas.microsoft.com/office/powerpoint/2010/main" val="1043327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42910" y="285728"/>
            <a:ext cx="8280000" cy="900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4- les aspects budgétaires et comptables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r>
              <a:rPr lang="fr-FR" altLang="zh-CN" sz="2800" b="1" dirty="0">
                <a:solidFill>
                  <a:schemeClr val="accent6">
                    <a:lumMod val="60000"/>
                    <a:lumOff val="40000"/>
                  </a:schemeClr>
                </a:solidFill>
                <a:latin typeface="Calibri" pitchFamily="34" charset="0"/>
                <a:ea typeface="SimSun" pitchFamily="2" charset="-122"/>
                <a:cs typeface="Calibri" pitchFamily="34" charset="0"/>
              </a:rPr>
              <a:t> Gestion financière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683568" y="1844824"/>
            <a:ext cx="7560840" cy="4170372"/>
          </a:xfrm>
          <a:prstGeom prst="rect">
            <a:avLst/>
          </a:prstGeom>
        </p:spPr>
        <p:txBody>
          <a:bodyPr wrap="square">
            <a:spAutoFit/>
          </a:bodyPr>
          <a:lstStyle/>
          <a:p>
            <a:pPr marL="114300" lvl="1" algn="just">
              <a:spcAft>
                <a:spcPts val="600"/>
              </a:spcAft>
            </a:pPr>
            <a:r>
              <a:rPr lang="fr-FR" sz="2400" dirty="0">
                <a:latin typeface="Calibri" pitchFamily="34" charset="0"/>
                <a:cs typeface="Calibri" pitchFamily="34" charset="0"/>
              </a:rPr>
              <a:t>Le budget d’une CT est: </a:t>
            </a:r>
          </a:p>
          <a:p>
            <a:pPr lvl="1" indent="-342900" algn="just">
              <a:spcAft>
                <a:spcPts val="600"/>
              </a:spcAft>
              <a:buFont typeface="Arial" panose="020B0604020202020204" pitchFamily="34" charset="0"/>
              <a:buChar char="•"/>
            </a:pPr>
            <a:r>
              <a:rPr lang="fr-FR" sz="2400" dirty="0">
                <a:latin typeface="Calibri" pitchFamily="34" charset="0"/>
                <a:cs typeface="Calibri" pitchFamily="34" charset="0"/>
              </a:rPr>
              <a:t>établi sur la base d’une programmation triennale de l’ensemble des ressources et des charges. </a:t>
            </a:r>
            <a:endParaRPr lang="fr-FR" sz="1000" dirty="0">
              <a:latin typeface="Calibri" pitchFamily="34" charset="0"/>
              <a:cs typeface="Calibri" pitchFamily="34" charset="0"/>
            </a:endParaRPr>
          </a:p>
          <a:p>
            <a:pPr marL="431800" indent="-342900" algn="just">
              <a:spcAft>
                <a:spcPts val="600"/>
              </a:spcAft>
              <a:buFont typeface="Arial" panose="020B0604020202020204" pitchFamily="34" charset="0"/>
              <a:buChar char="•"/>
            </a:pPr>
            <a:r>
              <a:rPr lang="fr-FR" sz="2400" dirty="0">
                <a:latin typeface="Calibri" pitchFamily="34" charset="0"/>
                <a:cs typeface="Calibri" pitchFamily="34" charset="0"/>
              </a:rPr>
              <a:t>préparé par les présidents des conseils,</a:t>
            </a:r>
            <a:endParaRPr lang="fr-FR" sz="1100" dirty="0">
              <a:latin typeface="Calibri" pitchFamily="34" charset="0"/>
              <a:cs typeface="Calibri" pitchFamily="34" charset="0"/>
            </a:endParaRPr>
          </a:p>
          <a:p>
            <a:pPr marL="431800" indent="-342900" algn="just">
              <a:spcAft>
                <a:spcPts val="600"/>
              </a:spcAft>
              <a:buFont typeface="Arial" panose="020B0604020202020204" pitchFamily="34" charset="0"/>
              <a:buChar char="•"/>
            </a:pPr>
            <a:r>
              <a:rPr lang="fr-FR" sz="2400" dirty="0">
                <a:latin typeface="Calibri" pitchFamily="34" charset="0"/>
                <a:cs typeface="Calibri" pitchFamily="34" charset="0"/>
              </a:rPr>
              <a:t>adressé, pour étude et en enrichissement, à la commission des affaires financières et budgétaires,</a:t>
            </a:r>
          </a:p>
          <a:p>
            <a:pPr marL="431800" indent="-342900" algn="just">
              <a:spcAft>
                <a:spcPts val="600"/>
              </a:spcAft>
              <a:buFont typeface="Arial" panose="020B0604020202020204" pitchFamily="34" charset="0"/>
              <a:buChar char="•"/>
            </a:pPr>
            <a:r>
              <a:rPr lang="fr-FR" sz="2400" dirty="0">
                <a:latin typeface="Calibri" pitchFamily="34" charset="0"/>
                <a:cs typeface="Calibri" pitchFamily="34" charset="0"/>
              </a:rPr>
              <a:t>présenté au vote et à l’adoption du conseil délibérant.</a:t>
            </a:r>
          </a:p>
          <a:p>
            <a:pPr marL="431800" indent="-342900" algn="just">
              <a:spcAft>
                <a:spcPts val="600"/>
              </a:spcAft>
              <a:buFont typeface="Arial" panose="020B0604020202020204" pitchFamily="34" charset="0"/>
              <a:buChar char="•"/>
            </a:pPr>
            <a:r>
              <a:rPr lang="fr-FR" sz="2400" dirty="0">
                <a:latin typeface="Calibri" pitchFamily="34" charset="0"/>
                <a:cs typeface="Calibri" pitchFamily="34" charset="0"/>
              </a:rPr>
              <a:t>adopté au plus tard le 15 novembre et présenté au visa de l’autorité chargée du contrôle administratif au plus tard le 20 novembre.</a:t>
            </a:r>
          </a:p>
        </p:txBody>
      </p:sp>
      <p:sp>
        <p:nvSpPr>
          <p:cNvPr id="11" name="Rectangle 10"/>
          <p:cNvSpPr/>
          <p:nvPr/>
        </p:nvSpPr>
        <p:spPr>
          <a:xfrm>
            <a:off x="1000100" y="1285860"/>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Elaboration et adoption des budgets des CT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13</a:t>
            </a:fld>
            <a:endParaRPr lang="fr-FR" dirty="0"/>
          </a:p>
        </p:txBody>
      </p:sp>
    </p:spTree>
    <p:extLst>
      <p:ext uri="{BB962C8B-B14F-4D97-AF65-F5344CB8AC3E}">
        <p14:creationId xmlns:p14="http://schemas.microsoft.com/office/powerpoint/2010/main" val="310283311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8280000" cy="900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4- les aspects budgétaires et comptables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r>
              <a:rPr lang="fr-FR" altLang="zh-CN" sz="2800" b="1" dirty="0">
                <a:solidFill>
                  <a:schemeClr val="accent6">
                    <a:lumMod val="60000"/>
                    <a:lumOff val="40000"/>
                  </a:schemeClr>
                </a:solidFill>
                <a:latin typeface="Calibri" pitchFamily="34" charset="0"/>
                <a:ea typeface="SimSun" pitchFamily="2" charset="-122"/>
                <a:cs typeface="Calibri" pitchFamily="34" charset="0"/>
              </a:rPr>
              <a:t> Gestion financière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827584" y="1472885"/>
            <a:ext cx="7560840" cy="5124480"/>
          </a:xfrm>
          <a:prstGeom prst="rect">
            <a:avLst/>
          </a:prstGeom>
        </p:spPr>
        <p:txBody>
          <a:bodyPr wrap="square">
            <a:spAutoFit/>
          </a:bodyPr>
          <a:lstStyle/>
          <a:p>
            <a:pPr marL="114300" lvl="1" algn="just">
              <a:spcAft>
                <a:spcPts val="600"/>
              </a:spcAft>
            </a:pPr>
            <a:endParaRPr lang="fr-FR" sz="2400" dirty="0"/>
          </a:p>
          <a:p>
            <a:pPr marL="114300" lvl="1" algn="just">
              <a:spcAft>
                <a:spcPts val="600"/>
              </a:spcAft>
            </a:pPr>
            <a:endParaRPr lang="fr-FR" sz="2400" dirty="0"/>
          </a:p>
          <a:p>
            <a:pPr marL="114300" lvl="1" algn="just">
              <a:spcAft>
                <a:spcPts val="600"/>
              </a:spcAft>
            </a:pPr>
            <a:r>
              <a:rPr lang="fr-FR" sz="2400" dirty="0">
                <a:latin typeface="Calibri" pitchFamily="34" charset="0"/>
                <a:cs typeface="Calibri" pitchFamily="34" charset="0"/>
              </a:rPr>
              <a:t>Le respect des lois et règlements en vigueur suppose l’observation des dispositions juridiques générales et financières essentielles; telles que :</a:t>
            </a:r>
          </a:p>
          <a:p>
            <a:pPr marL="444500" lvl="1" indent="-330200" algn="just">
              <a:buFontTx/>
              <a:buChar char="-"/>
            </a:pPr>
            <a:r>
              <a:rPr lang="fr-FR" sz="2400" dirty="0">
                <a:latin typeface="Calibri" pitchFamily="34" charset="0"/>
                <a:cs typeface="Calibri" pitchFamily="34" charset="0"/>
              </a:rPr>
              <a:t>Le respect des modalités d’adoption des décisions des conseils élus;</a:t>
            </a:r>
          </a:p>
          <a:p>
            <a:pPr marL="444500" lvl="1" indent="-330200" algn="just">
              <a:buFontTx/>
              <a:buChar char="-"/>
            </a:pPr>
            <a:r>
              <a:rPr lang="fr-FR" sz="2400" dirty="0">
                <a:latin typeface="Calibri" pitchFamily="34" charset="0"/>
                <a:cs typeface="Calibri" pitchFamily="34" charset="0"/>
              </a:rPr>
              <a:t>le champ de compétences et d’intervention des CT’s;</a:t>
            </a:r>
          </a:p>
          <a:p>
            <a:pPr marL="444500" lvl="1" indent="-330200" algn="just">
              <a:buFontTx/>
              <a:buChar char="-"/>
            </a:pPr>
            <a:r>
              <a:rPr lang="fr-FR" sz="2400" dirty="0">
                <a:latin typeface="Calibri" pitchFamily="34" charset="0"/>
                <a:cs typeface="Calibri" pitchFamily="34" charset="0"/>
              </a:rPr>
              <a:t>les modalités d’exercice des attributions des conseils délibérants;</a:t>
            </a:r>
          </a:p>
          <a:p>
            <a:pPr marL="444500" lvl="1" indent="-330200" algn="just">
              <a:buFontTx/>
              <a:buChar char="-"/>
            </a:pPr>
            <a:r>
              <a:rPr lang="fr-FR" sz="2400" dirty="0">
                <a:latin typeface="Calibri" pitchFamily="34" charset="0"/>
                <a:cs typeface="Calibri" pitchFamily="34" charset="0"/>
              </a:rPr>
              <a:t>La sincérité des budgets et le respect des engagements contractuels des CT’s; notamment en matière financière; </a:t>
            </a:r>
            <a:r>
              <a:rPr lang="fr-FR" sz="2400" dirty="0" err="1">
                <a:latin typeface="Calibri" pitchFamily="34" charset="0"/>
                <a:cs typeface="Calibri" pitchFamily="34" charset="0"/>
              </a:rPr>
              <a:t>etc</a:t>
            </a:r>
            <a:r>
              <a:rPr lang="fr-FR" sz="2400" dirty="0">
                <a:latin typeface="Calibri" pitchFamily="34" charset="0"/>
                <a:cs typeface="Calibri" pitchFamily="34" charset="0"/>
              </a:rPr>
              <a:t> …. </a:t>
            </a:r>
          </a:p>
        </p:txBody>
      </p:sp>
      <p:sp>
        <p:nvSpPr>
          <p:cNvPr id="11" name="Rectangle 10"/>
          <p:cNvSpPr/>
          <p:nvPr/>
        </p:nvSpPr>
        <p:spPr>
          <a:xfrm>
            <a:off x="1000100" y="1285860"/>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Contrôle administratifs et visa des actes financiers des CT</a:t>
            </a:r>
          </a:p>
        </p:txBody>
      </p:sp>
      <p:sp>
        <p:nvSpPr>
          <p:cNvPr id="6" name="Rectangle 5"/>
          <p:cNvSpPr/>
          <p:nvPr/>
        </p:nvSpPr>
        <p:spPr>
          <a:xfrm>
            <a:off x="1000100" y="1714488"/>
            <a:ext cx="6956276" cy="369332"/>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ctr">
              <a:spcBef>
                <a:spcPct val="50000"/>
              </a:spcBef>
            </a:pPr>
            <a:r>
              <a:rPr lang="fr-FR" b="1" dirty="0">
                <a:latin typeface="Lucida Sans Unicode" pitchFamily="34" charset="0"/>
                <a:cs typeface="Lucida Sans Unicode" pitchFamily="34" charset="0"/>
              </a:rPr>
              <a:t>1-Le respect des lois et règlements en vigueur</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14</a:t>
            </a:fld>
            <a:endParaRPr lang="fr-FR" dirty="0"/>
          </a:p>
        </p:txBody>
      </p:sp>
    </p:spTree>
    <p:extLst>
      <p:ext uri="{BB962C8B-B14F-4D97-AF65-F5344CB8AC3E}">
        <p14:creationId xmlns:p14="http://schemas.microsoft.com/office/powerpoint/2010/main" val="1097243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80000" cy="900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4- les aspects budgétaires et comptables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r>
              <a:rPr lang="fr-FR" altLang="zh-CN" sz="2800" b="1" dirty="0">
                <a:solidFill>
                  <a:schemeClr val="accent6">
                    <a:lumMod val="60000"/>
                    <a:lumOff val="40000"/>
                  </a:schemeClr>
                </a:solidFill>
                <a:latin typeface="Calibri" pitchFamily="34" charset="0"/>
                <a:ea typeface="SimSun" pitchFamily="2" charset="-122"/>
                <a:cs typeface="Calibri" pitchFamily="34" charset="0"/>
              </a:rPr>
              <a:t> Gestion financière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683568" y="1700808"/>
            <a:ext cx="7704856" cy="4539704"/>
          </a:xfrm>
          <a:prstGeom prst="rect">
            <a:avLst/>
          </a:prstGeom>
        </p:spPr>
        <p:txBody>
          <a:bodyPr wrap="square">
            <a:spAutoFit/>
          </a:bodyPr>
          <a:lstStyle/>
          <a:p>
            <a:pPr marL="114300" lvl="1" algn="just">
              <a:spcAft>
                <a:spcPts val="600"/>
              </a:spcAft>
            </a:pPr>
            <a:endParaRPr lang="fr-FR" sz="2400" dirty="0">
              <a:latin typeface="Calibri" pitchFamily="34" charset="0"/>
              <a:cs typeface="Calibri" pitchFamily="34" charset="0"/>
            </a:endParaRPr>
          </a:p>
          <a:p>
            <a:pPr marL="114300" lvl="1" algn="just">
              <a:spcAft>
                <a:spcPts val="600"/>
              </a:spcAft>
            </a:pPr>
            <a:r>
              <a:rPr lang="fr-FR" sz="2400" dirty="0">
                <a:latin typeface="Calibri" pitchFamily="34" charset="0"/>
                <a:cs typeface="Calibri" pitchFamily="34" charset="0"/>
              </a:rPr>
              <a:t>Le budget peut être modifié en cours d'année dans les mêmes  formes et conditions suivies pour son adoption à l’exception des cas de modifications visés ci-après:</a:t>
            </a:r>
          </a:p>
          <a:p>
            <a:pPr marL="114300" lvl="1" algn="just">
              <a:spcAft>
                <a:spcPts val="600"/>
              </a:spcAft>
            </a:pPr>
            <a:r>
              <a:rPr lang="fr-FR" sz="2400" dirty="0">
                <a:latin typeface="Calibri" pitchFamily="34" charset="0"/>
                <a:cs typeface="Calibri" pitchFamily="34" charset="0"/>
              </a:rPr>
              <a:t>les virements de crédits de fonctionnement peuvent être opérés par décision de l’ordonnateur :</a:t>
            </a:r>
          </a:p>
          <a:p>
            <a:pPr marL="114300" lvl="1" algn="just">
              <a:spcAft>
                <a:spcPts val="600"/>
              </a:spcAft>
            </a:pPr>
            <a:r>
              <a:rPr lang="fr-FR" sz="2400" dirty="0">
                <a:latin typeface="Calibri" pitchFamily="34" charset="0"/>
                <a:cs typeface="Calibri" pitchFamily="34" charset="0"/>
              </a:rPr>
              <a:t>- à l’intérieur du même article, après délibérations du conseil; </a:t>
            </a:r>
          </a:p>
          <a:p>
            <a:pPr lvl="1" indent="-342900" algn="just">
              <a:spcAft>
                <a:spcPts val="600"/>
              </a:spcAft>
              <a:buFontTx/>
              <a:buChar char="-"/>
              <a:tabLst>
                <a:tab pos="88900" algn="l"/>
              </a:tabLst>
            </a:pPr>
            <a:r>
              <a:rPr lang="fr-FR" sz="2400" dirty="0">
                <a:latin typeface="Calibri" pitchFamily="34" charset="0"/>
                <a:cs typeface="Calibri" pitchFamily="34" charset="0"/>
              </a:rPr>
              <a:t>à l’intérieur du même programme, sans délibérations du conseil.</a:t>
            </a:r>
          </a:p>
          <a:p>
            <a:pPr marL="114300" lvl="1" algn="just">
              <a:spcAft>
                <a:spcPts val="600"/>
              </a:spcAft>
              <a:tabLst>
                <a:tab pos="88900" algn="l"/>
              </a:tabLst>
            </a:pPr>
            <a:r>
              <a:rPr lang="fr-FR" sz="2400" dirty="0">
                <a:latin typeface="Calibri" pitchFamily="34" charset="0"/>
                <a:cs typeface="Calibri" pitchFamily="34" charset="0"/>
              </a:rPr>
              <a:t>NB: Cas particuliers des AS et des AP.</a:t>
            </a:r>
          </a:p>
        </p:txBody>
      </p:sp>
      <p:sp>
        <p:nvSpPr>
          <p:cNvPr id="11" name="Rectangle 10"/>
          <p:cNvSpPr/>
          <p:nvPr/>
        </p:nvSpPr>
        <p:spPr>
          <a:xfrm>
            <a:off x="1000100" y="1259468"/>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Modification des budgets des CT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15</a:t>
            </a:fld>
            <a:endParaRPr lang="fr-FR" dirty="0"/>
          </a:p>
        </p:txBody>
      </p:sp>
    </p:spTree>
    <p:extLst>
      <p:ext uri="{BB962C8B-B14F-4D97-AF65-F5344CB8AC3E}">
        <p14:creationId xmlns:p14="http://schemas.microsoft.com/office/powerpoint/2010/main" val="1023703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85728"/>
            <a:ext cx="8280000" cy="900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4- Aspects budgétaires et comptables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r>
              <a:rPr lang="fr-FR" altLang="zh-CN" sz="2800" b="1" dirty="0">
                <a:solidFill>
                  <a:schemeClr val="accent6">
                    <a:lumMod val="60000"/>
                    <a:lumOff val="40000"/>
                  </a:schemeClr>
                </a:solidFill>
                <a:latin typeface="Calibri" pitchFamily="34" charset="0"/>
                <a:ea typeface="SimSun" pitchFamily="2" charset="-122"/>
                <a:cs typeface="Calibri" pitchFamily="34" charset="0"/>
              </a:rPr>
              <a:t>    Gestion financière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683568" y="1700808"/>
            <a:ext cx="7704856" cy="5170646"/>
          </a:xfrm>
          <a:prstGeom prst="rect">
            <a:avLst/>
          </a:prstGeom>
        </p:spPr>
        <p:txBody>
          <a:bodyPr wrap="square">
            <a:spAutoFit/>
          </a:bodyPr>
          <a:lstStyle/>
          <a:p>
            <a:pPr marL="114300" lvl="1" algn="just">
              <a:spcAft>
                <a:spcPts val="1200"/>
              </a:spcAft>
            </a:pPr>
            <a:r>
              <a:rPr lang="fr-FR" sz="2400" dirty="0">
                <a:latin typeface="Calibri" pitchFamily="34" charset="0"/>
                <a:cs typeface="Calibri" pitchFamily="34" charset="0"/>
              </a:rPr>
              <a:t>Le budget est exécuté par l’ordonnateur et le trésorier, chacun en ce qui le concerne. </a:t>
            </a:r>
          </a:p>
          <a:p>
            <a:pPr marL="114300" lvl="1" algn="just">
              <a:spcAft>
                <a:spcPts val="1200"/>
              </a:spcAft>
            </a:pPr>
            <a:r>
              <a:rPr lang="fr-FR" sz="2400" dirty="0">
                <a:latin typeface="Calibri" pitchFamily="34" charset="0"/>
                <a:cs typeface="Calibri" pitchFamily="34" charset="0"/>
              </a:rPr>
              <a:t>A cet effet, l’ordonnateur prend en charge et effectue les opérations suivantes :</a:t>
            </a:r>
          </a:p>
          <a:p>
            <a:pPr marL="114300" lvl="1" algn="just">
              <a:spcAft>
                <a:spcPts val="1200"/>
              </a:spcAft>
            </a:pPr>
            <a:r>
              <a:rPr lang="fr-FR" sz="2200" dirty="0">
                <a:latin typeface="Calibri" pitchFamily="34" charset="0"/>
                <a:cs typeface="Calibri" pitchFamily="34" charset="0"/>
              </a:rPr>
              <a:t>Recettes:</a:t>
            </a:r>
          </a:p>
          <a:p>
            <a:pPr lvl="1" indent="-342900" algn="just">
              <a:spcAft>
                <a:spcPts val="1200"/>
              </a:spcAft>
              <a:buFont typeface="Wingdings" panose="05000000000000000000" pitchFamily="2" charset="2"/>
              <a:buChar char="Ø"/>
            </a:pPr>
            <a:r>
              <a:rPr lang="fr-FR" sz="2200" dirty="0">
                <a:latin typeface="Calibri" pitchFamily="34" charset="0"/>
                <a:cs typeface="Calibri" pitchFamily="34" charset="0"/>
              </a:rPr>
              <a:t>la constatation et la liquidation des recettes ;</a:t>
            </a:r>
          </a:p>
          <a:p>
            <a:pPr lvl="1" indent="-342900" algn="just">
              <a:spcAft>
                <a:spcPts val="1200"/>
              </a:spcAft>
              <a:buFont typeface="Wingdings" panose="05000000000000000000" pitchFamily="2" charset="2"/>
              <a:buChar char="Ø"/>
            </a:pPr>
            <a:r>
              <a:rPr lang="fr-FR" sz="2200" dirty="0">
                <a:latin typeface="Calibri" pitchFamily="34" charset="0"/>
                <a:cs typeface="Calibri" pitchFamily="34" charset="0"/>
              </a:rPr>
              <a:t>l’émission des ordres de recettes des créances ;</a:t>
            </a:r>
          </a:p>
          <a:p>
            <a:pPr marL="114300" lvl="1" algn="just">
              <a:spcAft>
                <a:spcPts val="1200"/>
              </a:spcAft>
            </a:pPr>
            <a:r>
              <a:rPr lang="fr-FR" sz="2200" dirty="0">
                <a:latin typeface="Calibri" pitchFamily="34" charset="0"/>
                <a:cs typeface="Calibri" pitchFamily="34" charset="0"/>
              </a:rPr>
              <a:t>Dépenses:</a:t>
            </a:r>
          </a:p>
          <a:p>
            <a:pPr lvl="1" indent="-342900" algn="just">
              <a:spcAft>
                <a:spcPts val="1200"/>
              </a:spcAft>
              <a:buFont typeface="Wingdings" panose="05000000000000000000" pitchFamily="2" charset="2"/>
              <a:buChar char="Ø"/>
            </a:pPr>
            <a:r>
              <a:rPr lang="fr-FR" sz="2200" dirty="0">
                <a:latin typeface="Calibri" pitchFamily="34" charset="0"/>
                <a:cs typeface="Calibri" pitchFamily="34" charset="0"/>
              </a:rPr>
              <a:t>l’engagement et la liquidation des dépenses ;  </a:t>
            </a:r>
          </a:p>
          <a:p>
            <a:pPr lvl="1" indent="-342900" algn="just">
              <a:spcAft>
                <a:spcPts val="1200"/>
              </a:spcAft>
              <a:buFont typeface="Wingdings" panose="05000000000000000000" pitchFamily="2" charset="2"/>
              <a:buChar char="Ø"/>
            </a:pPr>
            <a:r>
              <a:rPr lang="fr-FR" sz="2200" dirty="0">
                <a:latin typeface="Calibri" pitchFamily="34" charset="0"/>
                <a:cs typeface="Calibri" pitchFamily="34" charset="0"/>
              </a:rPr>
              <a:t>l’émission des ordonnances de paiement ;</a:t>
            </a:r>
          </a:p>
          <a:p>
            <a:pPr lvl="1" indent="-342900" algn="just">
              <a:spcAft>
                <a:spcPts val="1200"/>
              </a:spcAft>
              <a:buFont typeface="Wingdings" panose="05000000000000000000" pitchFamily="2" charset="2"/>
              <a:buChar char="Ø"/>
            </a:pPr>
            <a:r>
              <a:rPr lang="fr-FR" sz="2200" dirty="0">
                <a:latin typeface="Calibri" pitchFamily="34" charset="0"/>
                <a:cs typeface="Calibri" pitchFamily="34" charset="0"/>
              </a:rPr>
              <a:t>la tenue de la comptabilité de la collectivité.</a:t>
            </a:r>
          </a:p>
        </p:txBody>
      </p:sp>
      <p:sp>
        <p:nvSpPr>
          <p:cNvPr id="11" name="Rectangle 10"/>
          <p:cNvSpPr/>
          <p:nvPr/>
        </p:nvSpPr>
        <p:spPr>
          <a:xfrm>
            <a:off x="1000100" y="1259468"/>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Exécution des budgets des CT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16</a:t>
            </a:fld>
            <a:endParaRPr lang="fr-FR" dirty="0"/>
          </a:p>
        </p:txBody>
      </p:sp>
    </p:spTree>
    <p:extLst>
      <p:ext uri="{BB962C8B-B14F-4D97-AF65-F5344CB8AC3E}">
        <p14:creationId xmlns:p14="http://schemas.microsoft.com/office/powerpoint/2010/main" val="2105327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8280000" cy="900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4- Aspects budgétaires et comptables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r>
              <a:rPr lang="fr-FR" altLang="zh-CN" sz="2800" b="1" dirty="0">
                <a:solidFill>
                  <a:schemeClr val="accent6">
                    <a:lumMod val="60000"/>
                    <a:lumOff val="40000"/>
                  </a:schemeClr>
                </a:solidFill>
                <a:latin typeface="Calibri" pitchFamily="34" charset="0"/>
                <a:ea typeface="SimSun" pitchFamily="2" charset="-122"/>
                <a:cs typeface="Calibri" pitchFamily="34" charset="0"/>
              </a:rPr>
              <a:t>    Gestion financière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683568" y="1700808"/>
            <a:ext cx="7704856" cy="4539704"/>
          </a:xfrm>
          <a:prstGeom prst="rect">
            <a:avLst/>
          </a:prstGeom>
        </p:spPr>
        <p:txBody>
          <a:bodyPr wrap="square">
            <a:spAutoFit/>
          </a:bodyPr>
          <a:lstStyle/>
          <a:p>
            <a:pPr marL="114300" lvl="1" algn="just">
              <a:spcAft>
                <a:spcPts val="600"/>
              </a:spcAft>
            </a:pPr>
            <a:r>
              <a:rPr lang="fr-FR" sz="2400" dirty="0">
                <a:latin typeface="Calibri" pitchFamily="34" charset="0"/>
                <a:cs typeface="Calibri" pitchFamily="34" charset="0"/>
              </a:rPr>
              <a:t>Au vu des ordres émanant de l’ordonnateur, le trésorier exécute les opérations ci-après :</a:t>
            </a:r>
          </a:p>
          <a:p>
            <a:pPr lvl="1" indent="-342900" algn="just">
              <a:spcAft>
                <a:spcPts val="600"/>
              </a:spcAft>
              <a:buFont typeface="Wingdings" panose="05000000000000000000" pitchFamily="2" charset="2"/>
              <a:buChar char="Ø"/>
            </a:pPr>
            <a:r>
              <a:rPr lang="fr-FR" sz="2400" dirty="0">
                <a:latin typeface="Calibri" pitchFamily="34" charset="0"/>
                <a:cs typeface="Calibri" pitchFamily="34" charset="0"/>
              </a:rPr>
              <a:t>La prise en charge des ordres de recettes ;</a:t>
            </a:r>
          </a:p>
          <a:p>
            <a:pPr lvl="1" indent="-342900" algn="just">
              <a:spcAft>
                <a:spcPts val="600"/>
              </a:spcAft>
              <a:buFont typeface="Wingdings" panose="05000000000000000000" pitchFamily="2" charset="2"/>
              <a:buChar char="Ø"/>
            </a:pPr>
            <a:r>
              <a:rPr lang="fr-FR" sz="2400" dirty="0">
                <a:latin typeface="Calibri" pitchFamily="34" charset="0"/>
                <a:cs typeface="Calibri" pitchFamily="34" charset="0"/>
              </a:rPr>
              <a:t>La perception des droits et taxes conformément aux lois et règlements en vigueur ;</a:t>
            </a:r>
          </a:p>
          <a:p>
            <a:pPr lvl="1" indent="-342900" algn="just">
              <a:spcAft>
                <a:spcPts val="600"/>
              </a:spcAft>
              <a:buFont typeface="Wingdings" panose="05000000000000000000" pitchFamily="2" charset="2"/>
              <a:buChar char="Ø"/>
            </a:pPr>
            <a:r>
              <a:rPr lang="fr-FR" sz="2400" dirty="0">
                <a:latin typeface="Calibri" pitchFamily="34" charset="0"/>
                <a:cs typeface="Calibri" pitchFamily="34" charset="0"/>
              </a:rPr>
              <a:t>Le paiement des dépenses après vérification des pièces justificatives ;</a:t>
            </a:r>
          </a:p>
          <a:p>
            <a:pPr lvl="1" indent="-342900" algn="just">
              <a:spcAft>
                <a:spcPts val="600"/>
              </a:spcAft>
              <a:buFont typeface="Wingdings" panose="05000000000000000000" pitchFamily="2" charset="2"/>
              <a:buChar char="Ø"/>
            </a:pPr>
            <a:r>
              <a:rPr lang="fr-FR" sz="2400" dirty="0">
                <a:latin typeface="Calibri" pitchFamily="34" charset="0"/>
                <a:cs typeface="Calibri" pitchFamily="34" charset="0"/>
              </a:rPr>
              <a:t>La préservation des fonds et valeurs dont il assure la garde et le maniement des deniers et des mouvements bancaires des fonds ;</a:t>
            </a:r>
          </a:p>
          <a:p>
            <a:pPr lvl="1" indent="-342900" algn="just">
              <a:spcAft>
                <a:spcPts val="600"/>
              </a:spcAft>
              <a:buFont typeface="Wingdings" panose="05000000000000000000" pitchFamily="2" charset="2"/>
              <a:buChar char="Ø"/>
            </a:pPr>
            <a:r>
              <a:rPr lang="fr-FR" sz="2400" dirty="0">
                <a:latin typeface="Calibri" pitchFamily="34" charset="0"/>
                <a:cs typeface="Calibri" pitchFamily="34" charset="0"/>
              </a:rPr>
              <a:t>La tenue de la comptabilité de la collectivité.</a:t>
            </a:r>
          </a:p>
        </p:txBody>
      </p:sp>
      <p:sp>
        <p:nvSpPr>
          <p:cNvPr id="11" name="Rectangle 10"/>
          <p:cNvSpPr/>
          <p:nvPr/>
        </p:nvSpPr>
        <p:spPr>
          <a:xfrm>
            <a:off x="1000100" y="1259468"/>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Exécution des budgets des CT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17</a:t>
            </a:fld>
            <a:endParaRPr lang="fr-FR" dirty="0"/>
          </a:p>
        </p:txBody>
      </p:sp>
    </p:spTree>
    <p:extLst>
      <p:ext uri="{BB962C8B-B14F-4D97-AF65-F5344CB8AC3E}">
        <p14:creationId xmlns:p14="http://schemas.microsoft.com/office/powerpoint/2010/main" val="3703685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57166"/>
            <a:ext cx="8280000" cy="900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4- Aspects budgétaires et comptables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r>
              <a:rPr lang="fr-FR" altLang="zh-CN" sz="2800" b="1" dirty="0">
                <a:solidFill>
                  <a:schemeClr val="accent6">
                    <a:lumMod val="60000"/>
                    <a:lumOff val="40000"/>
                  </a:schemeClr>
                </a:solidFill>
                <a:latin typeface="Calibri" pitchFamily="34" charset="0"/>
                <a:ea typeface="SimSun" pitchFamily="2" charset="-122"/>
                <a:cs typeface="Calibri" pitchFamily="34" charset="0"/>
              </a:rPr>
              <a:t>    Gestion financière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800" b="1" dirty="0">
                <a:solidFill>
                  <a:schemeClr val="accent6">
                    <a:lumMod val="40000"/>
                    <a:lumOff val="60000"/>
                  </a:schemeClr>
                </a:solidFill>
                <a:latin typeface="Calibri" pitchFamily="34" charset="0"/>
                <a:ea typeface="SimSun" pitchFamily="2" charset="-122"/>
                <a:cs typeface="Calibri" pitchFamily="34" charset="0"/>
              </a:rPr>
            </a:br>
            <a:br>
              <a:rPr lang="fr-FR" altLang="zh-CN" sz="2800" b="1" dirty="0">
                <a:solidFill>
                  <a:schemeClr val="accent6">
                    <a:lumMod val="40000"/>
                    <a:lumOff val="60000"/>
                  </a:schemeClr>
                </a:solidFill>
                <a:latin typeface="Calibri" pitchFamily="34" charset="0"/>
                <a:ea typeface="SimSun" pitchFamily="2" charset="-122"/>
                <a:cs typeface="Calibri" pitchFamily="34" charset="0"/>
              </a:rPr>
            </a:br>
            <a:endParaRPr lang="fr-FR" altLang="zh-CN" sz="2800" b="1" dirty="0">
              <a:solidFill>
                <a:schemeClr val="accent6">
                  <a:lumMod val="40000"/>
                  <a:lumOff val="60000"/>
                </a:schemeClr>
              </a:solidFill>
              <a:latin typeface="Calibri" pitchFamily="34" charset="0"/>
              <a:ea typeface="SimSun" pitchFamily="2" charset="-122"/>
              <a:cs typeface="Calibri" pitchFamily="34" charset="0"/>
            </a:endParaRPr>
          </a:p>
        </p:txBody>
      </p:sp>
      <p:sp>
        <p:nvSpPr>
          <p:cNvPr id="10" name="Rectangle 9"/>
          <p:cNvSpPr/>
          <p:nvPr/>
        </p:nvSpPr>
        <p:spPr>
          <a:xfrm>
            <a:off x="683568" y="1842204"/>
            <a:ext cx="7704856" cy="4016484"/>
          </a:xfrm>
          <a:prstGeom prst="rect">
            <a:avLst/>
          </a:prstGeom>
        </p:spPr>
        <p:txBody>
          <a:bodyPr wrap="square">
            <a:spAutoFit/>
          </a:bodyPr>
          <a:lstStyle/>
          <a:p>
            <a:pPr marL="114300" lvl="1" algn="just">
              <a:spcAft>
                <a:spcPts val="600"/>
              </a:spcAft>
            </a:pPr>
            <a:r>
              <a:rPr lang="fr-FR" sz="2400" dirty="0">
                <a:latin typeface="Calibri" pitchFamily="34" charset="0"/>
                <a:cs typeface="Calibri" pitchFamily="34" charset="0"/>
              </a:rPr>
              <a:t>Après l'arrêté annuel de ses écritures, l’ordonnateur prépare le bilan d’exécution du budget et le trésorier établit le compte de gestion de la CT.</a:t>
            </a:r>
          </a:p>
          <a:p>
            <a:pPr marL="114300" lvl="1" algn="just">
              <a:spcAft>
                <a:spcPts val="600"/>
              </a:spcAft>
            </a:pPr>
            <a:r>
              <a:rPr lang="fr-FR" sz="2400" dirty="0">
                <a:latin typeface="Calibri" pitchFamily="34" charset="0"/>
                <a:cs typeface="Calibri" pitchFamily="34" charset="0"/>
              </a:rPr>
              <a:t>Les deux documents présentent l'exécution de toutes les opérations de recettes et de dépenses du budget et permettent d’arrêter le résultat général de la gestion. </a:t>
            </a:r>
          </a:p>
          <a:p>
            <a:pPr marL="114300" lvl="1" algn="just">
              <a:spcAft>
                <a:spcPts val="600"/>
              </a:spcAft>
            </a:pPr>
            <a:r>
              <a:rPr lang="fr-FR" sz="2400" dirty="0">
                <a:latin typeface="Calibri" pitchFamily="34" charset="0"/>
                <a:cs typeface="Calibri" pitchFamily="34" charset="0"/>
              </a:rPr>
              <a:t>L’excédent budgétaire est repris dans l’exercice suivant au titre des recettes de la deuxième partie à une rubrique intitulée "excédent de l'année précédente". </a:t>
            </a:r>
          </a:p>
          <a:p>
            <a:pPr marL="114300" lvl="1" algn="just">
              <a:spcAft>
                <a:spcPts val="600"/>
              </a:spcAft>
            </a:pPr>
            <a:endParaRPr lang="fr-FR" sz="2400" dirty="0">
              <a:latin typeface="Calibri" pitchFamily="34" charset="0"/>
              <a:cs typeface="Calibri" pitchFamily="34" charset="0"/>
            </a:endParaRPr>
          </a:p>
        </p:txBody>
      </p:sp>
      <p:sp>
        <p:nvSpPr>
          <p:cNvPr id="11" name="Rectangle 10"/>
          <p:cNvSpPr/>
          <p:nvPr/>
        </p:nvSpPr>
        <p:spPr>
          <a:xfrm>
            <a:off x="1000100" y="1357298"/>
            <a:ext cx="6956276" cy="369332"/>
          </a:xfrm>
          <a:prstGeom prst="rect">
            <a:avLst/>
          </a:prstGeom>
          <a:solidFill>
            <a:schemeClr val="tx2"/>
          </a:solidFill>
          <a:ln>
            <a:solidFill>
              <a:schemeClr val="tx2"/>
            </a:solidFill>
          </a:ln>
        </p:spPr>
        <p:txBody>
          <a:bodyPr wrap="square">
            <a:spAutoFit/>
          </a:bodyPr>
          <a:lstStyle/>
          <a:p>
            <a:pPr>
              <a:spcBef>
                <a:spcPct val="50000"/>
              </a:spcBef>
            </a:pPr>
            <a:r>
              <a:rPr lang="fr-FR" b="1" dirty="0">
                <a:solidFill>
                  <a:schemeClr val="bg1"/>
                </a:solidFill>
                <a:latin typeface="Lucida Sans Unicode" pitchFamily="34" charset="0"/>
                <a:cs typeface="Lucida Sans Unicode" pitchFamily="34" charset="0"/>
              </a:rPr>
              <a:t>Clôture des budgets des CT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18</a:t>
            </a:fld>
            <a:endParaRPr lang="fr-FR" dirty="0"/>
          </a:p>
        </p:txBody>
      </p:sp>
    </p:spTree>
    <p:extLst>
      <p:ext uri="{BB962C8B-B14F-4D97-AF65-F5344CB8AC3E}">
        <p14:creationId xmlns:p14="http://schemas.microsoft.com/office/powerpoint/2010/main" val="3165822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80000" cy="828000"/>
          </a:xfrm>
          <a:solidFill>
            <a:schemeClr val="tx2">
              <a:lumMod val="60000"/>
              <a:lumOff val="4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a:lnSpc>
                <a:spcPct val="150000"/>
              </a:lnSpc>
            </a:pPr>
            <a:r>
              <a:rPr lang="fr-FR" altLang="zh-CN" sz="2800" b="1" dirty="0">
                <a:solidFill>
                  <a:schemeClr val="accent6">
                    <a:lumMod val="60000"/>
                    <a:lumOff val="40000"/>
                  </a:schemeClr>
                </a:solidFill>
                <a:latin typeface="Calibri" pitchFamily="34" charset="0"/>
                <a:ea typeface="SimSun" pitchFamily="2" charset="-122"/>
                <a:cs typeface="Calibri" pitchFamily="34" charset="0"/>
              </a:rPr>
              <a:t>5-Le dispositif Fiscal des </a:t>
            </a:r>
            <a:r>
              <a:rPr lang="fr-FR" altLang="zh-CN" sz="2800" b="1" dirty="0" err="1">
                <a:solidFill>
                  <a:schemeClr val="accent6">
                    <a:lumMod val="60000"/>
                    <a:lumOff val="40000"/>
                  </a:schemeClr>
                </a:solidFill>
                <a:latin typeface="Calibri" pitchFamily="34" charset="0"/>
                <a:ea typeface="SimSun" pitchFamily="2" charset="-122"/>
                <a:cs typeface="Calibri" pitchFamily="34" charset="0"/>
              </a:rPr>
              <a:t>CTs</a:t>
            </a: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10" name="Rectangle 9"/>
          <p:cNvSpPr/>
          <p:nvPr/>
        </p:nvSpPr>
        <p:spPr>
          <a:xfrm>
            <a:off x="467544" y="1571612"/>
            <a:ext cx="8280920" cy="4431983"/>
          </a:xfrm>
          <a:prstGeom prst="rect">
            <a:avLst/>
          </a:prstGeom>
        </p:spPr>
        <p:txBody>
          <a:bodyPr wrap="square">
            <a:spAutoFit/>
          </a:bodyPr>
          <a:lstStyle/>
          <a:p>
            <a:pPr marL="114300" lvl="1" algn="just">
              <a:lnSpc>
                <a:spcPct val="150000"/>
              </a:lnSpc>
              <a:spcAft>
                <a:spcPts val="600"/>
              </a:spcAft>
              <a:buFont typeface="Arial" pitchFamily="34" charset="0"/>
              <a:buChar char="•"/>
            </a:pPr>
            <a:r>
              <a:rPr lang="fr-FR" altLang="fr-FR" sz="2400" dirty="0"/>
              <a:t> </a:t>
            </a:r>
            <a:r>
              <a:rPr lang="fr-FR" altLang="fr-FR" sz="2400" dirty="0">
                <a:latin typeface="Calibri" pitchFamily="34" charset="0"/>
                <a:cs typeface="Calibri" pitchFamily="34" charset="0"/>
              </a:rPr>
              <a:t>Historique et Fondement juridiques de la fiscalité locale ;</a:t>
            </a:r>
          </a:p>
          <a:p>
            <a:pPr marL="114300" lvl="1" algn="just">
              <a:lnSpc>
                <a:spcPct val="150000"/>
              </a:lnSpc>
              <a:spcAft>
                <a:spcPts val="600"/>
              </a:spcAft>
              <a:buFont typeface="Arial" pitchFamily="34" charset="0"/>
              <a:buChar char="•"/>
            </a:pPr>
            <a:r>
              <a:rPr lang="fr-FR" altLang="fr-FR" sz="2400" dirty="0">
                <a:latin typeface="Calibri" pitchFamily="34" charset="0"/>
                <a:cs typeface="Calibri" pitchFamily="34" charset="0"/>
              </a:rPr>
              <a:t> Caractéristiques et Composantes de la fiscalité locale ;</a:t>
            </a:r>
          </a:p>
          <a:p>
            <a:pPr marL="114300" lvl="1">
              <a:lnSpc>
                <a:spcPct val="150000"/>
              </a:lnSpc>
              <a:spcAft>
                <a:spcPts val="600"/>
              </a:spcAft>
              <a:buFont typeface="Arial" pitchFamily="34" charset="0"/>
              <a:buChar char="•"/>
            </a:pPr>
            <a:r>
              <a:rPr lang="fr-FR" altLang="fr-FR" sz="2400" dirty="0">
                <a:latin typeface="Calibri" pitchFamily="34" charset="0"/>
                <a:cs typeface="Calibri" pitchFamily="34" charset="0"/>
              </a:rPr>
              <a:t> Responsabilité des élus en matière de fiscalité locale ;</a:t>
            </a:r>
          </a:p>
          <a:p>
            <a:pPr marL="114300" lvl="1" algn="just">
              <a:lnSpc>
                <a:spcPct val="150000"/>
              </a:lnSpc>
              <a:spcAft>
                <a:spcPts val="600"/>
              </a:spcAft>
              <a:buFont typeface="Arial" pitchFamily="34" charset="0"/>
              <a:buChar char="•"/>
            </a:pPr>
            <a:r>
              <a:rPr lang="fr-FR" altLang="fr-FR" sz="2400" dirty="0">
                <a:latin typeface="Calibri" pitchFamily="34" charset="0"/>
                <a:cs typeface="Calibri" pitchFamily="34" charset="0"/>
              </a:rPr>
              <a:t> Organisation des services fiscaux des </a:t>
            </a:r>
            <a:r>
              <a:rPr lang="fr-FR" altLang="fr-FR" sz="2400" dirty="0" err="1">
                <a:latin typeface="Calibri" pitchFamily="34" charset="0"/>
                <a:cs typeface="Calibri" pitchFamily="34" charset="0"/>
              </a:rPr>
              <a:t>CTs</a:t>
            </a:r>
            <a:r>
              <a:rPr lang="fr-FR" altLang="fr-FR" sz="2400" dirty="0">
                <a:latin typeface="Calibri" pitchFamily="34" charset="0"/>
                <a:cs typeface="Calibri" pitchFamily="34" charset="0"/>
              </a:rPr>
              <a:t> ;</a:t>
            </a:r>
          </a:p>
          <a:p>
            <a:pPr marL="114300" lvl="1" algn="just">
              <a:lnSpc>
                <a:spcPct val="150000"/>
              </a:lnSpc>
              <a:spcAft>
                <a:spcPts val="600"/>
              </a:spcAft>
              <a:buFont typeface="Arial" pitchFamily="34" charset="0"/>
              <a:buChar char="•"/>
            </a:pPr>
            <a:r>
              <a:rPr lang="fr-FR" altLang="fr-FR" sz="2400" dirty="0">
                <a:latin typeface="Calibri" pitchFamily="34" charset="0"/>
                <a:cs typeface="Calibri" pitchFamily="34" charset="0"/>
              </a:rPr>
              <a:t> Fonctionnement des services fiscaux des </a:t>
            </a:r>
            <a:r>
              <a:rPr lang="fr-FR" altLang="fr-FR" sz="2400" dirty="0" err="1">
                <a:latin typeface="Calibri" pitchFamily="34" charset="0"/>
                <a:cs typeface="Calibri" pitchFamily="34" charset="0"/>
              </a:rPr>
              <a:t>CTs</a:t>
            </a:r>
            <a:r>
              <a:rPr lang="fr-FR" altLang="fr-FR" sz="2400" dirty="0">
                <a:latin typeface="Calibri" pitchFamily="34" charset="0"/>
                <a:cs typeface="Calibri" pitchFamily="34" charset="0"/>
              </a:rPr>
              <a:t> ;</a:t>
            </a:r>
          </a:p>
          <a:p>
            <a:pPr marL="114300" lvl="1" algn="just">
              <a:lnSpc>
                <a:spcPct val="150000"/>
              </a:lnSpc>
              <a:spcAft>
                <a:spcPts val="600"/>
              </a:spcAft>
              <a:buFont typeface="Arial" pitchFamily="34" charset="0"/>
              <a:buChar char="•"/>
            </a:pPr>
            <a:r>
              <a:rPr lang="fr-FR" sz="2400" dirty="0">
                <a:latin typeface="Calibri" pitchFamily="34" charset="0"/>
                <a:cs typeface="Calibri" pitchFamily="34" charset="0"/>
              </a:rPr>
              <a:t> Données chiffrées de la </a:t>
            </a:r>
            <a:r>
              <a:rPr lang="fr-FR" altLang="fr-FR" sz="2400" dirty="0">
                <a:latin typeface="Calibri" pitchFamily="34" charset="0"/>
                <a:cs typeface="Calibri" pitchFamily="34" charset="0"/>
              </a:rPr>
              <a:t>fiscalité locale ;</a:t>
            </a:r>
          </a:p>
          <a:p>
            <a:pPr marL="114300" lvl="1" algn="just">
              <a:lnSpc>
                <a:spcPct val="150000"/>
              </a:lnSpc>
              <a:spcAft>
                <a:spcPts val="600"/>
              </a:spcAft>
              <a:buFont typeface="Arial" pitchFamily="34" charset="0"/>
              <a:buChar char="•"/>
            </a:pPr>
            <a:r>
              <a:rPr lang="fr-FR" sz="2400" dirty="0">
                <a:latin typeface="Calibri" pitchFamily="34" charset="0"/>
                <a:cs typeface="Calibri" pitchFamily="34" charset="0"/>
              </a:rPr>
              <a:t> Dysfonctionnement de la </a:t>
            </a:r>
            <a:r>
              <a:rPr lang="fr-FR" altLang="fr-FR" sz="2400" dirty="0">
                <a:latin typeface="Calibri" pitchFamily="34" charset="0"/>
                <a:cs typeface="Calibri" pitchFamily="34" charset="0"/>
              </a:rPr>
              <a:t>fiscalité locale .</a:t>
            </a:r>
            <a:endParaRPr lang="fr-FR" sz="2400" dirty="0">
              <a:latin typeface="Calibri" pitchFamily="34" charset="0"/>
              <a:cs typeface="Calibri" pitchFamily="34" charset="0"/>
            </a:endParaRP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19</a:t>
            </a:fld>
            <a:endParaRPr lang="fr-FR" dirty="0"/>
          </a:p>
        </p:txBody>
      </p:sp>
    </p:spTree>
    <p:extLst>
      <p:ext uri="{BB962C8B-B14F-4D97-AF65-F5344CB8AC3E}">
        <p14:creationId xmlns:p14="http://schemas.microsoft.com/office/powerpoint/2010/main" val="2646102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80000" cy="576000"/>
          </a:xfr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sz="2800" b="1" dirty="0">
                <a:solidFill>
                  <a:schemeClr val="accent6">
                    <a:lumMod val="60000"/>
                    <a:lumOff val="40000"/>
                  </a:schemeClr>
                </a:solidFill>
                <a:latin typeface="Calibri" pitchFamily="34" charset="0"/>
                <a:ea typeface="SimSun" pitchFamily="2" charset="-122"/>
                <a:cs typeface="Calibri" pitchFamily="34" charset="0"/>
              </a:rPr>
              <a:t>Plan de l’intervention</a:t>
            </a:r>
          </a:p>
        </p:txBody>
      </p:sp>
      <p:sp>
        <p:nvSpPr>
          <p:cNvPr id="3" name="Espace réservé du contenu 2"/>
          <p:cNvSpPr>
            <a:spLocks noGrp="1"/>
          </p:cNvSpPr>
          <p:nvPr>
            <p:ph idx="1"/>
          </p:nvPr>
        </p:nvSpPr>
        <p:spPr>
          <a:xfrm>
            <a:off x="457200" y="1000108"/>
            <a:ext cx="8472518" cy="5357850"/>
          </a:xfrm>
        </p:spPr>
        <p:txBody>
          <a:bodyPr>
            <a:noAutofit/>
          </a:bodyPr>
          <a:lstStyle/>
          <a:p>
            <a:pPr marL="0" indent="0" algn="just">
              <a:buNone/>
              <a:tabLst>
                <a:tab pos="354013" algn="l"/>
                <a:tab pos="622300" algn="l"/>
              </a:tabLst>
            </a:pPr>
            <a:r>
              <a:rPr lang="fr-FR" sz="2000" dirty="0">
                <a:latin typeface="Calibri" pitchFamily="34" charset="0"/>
                <a:cs typeface="Calibri" pitchFamily="34" charset="0"/>
              </a:rPr>
              <a:t>Au cours de cette séance d’échanges et de discussions, il est proposé de traiter des axes suivants:</a:t>
            </a:r>
          </a:p>
          <a:p>
            <a:pPr marL="625475">
              <a:lnSpc>
                <a:spcPct val="200000"/>
              </a:lnSpc>
              <a:buFont typeface="+mj-lt"/>
              <a:buAutoNum type="arabicPeriod"/>
            </a:pPr>
            <a:r>
              <a:rPr lang="fr-FR" sz="2000" dirty="0">
                <a:latin typeface="Calibri" pitchFamily="34" charset="0"/>
                <a:cs typeface="Calibri" pitchFamily="34" charset="0"/>
              </a:rPr>
              <a:t>Les Finances Publiques Locales en chiffres;</a:t>
            </a:r>
          </a:p>
          <a:p>
            <a:pPr marL="625475">
              <a:lnSpc>
                <a:spcPct val="200000"/>
              </a:lnSpc>
              <a:buFont typeface="+mj-lt"/>
              <a:buAutoNum type="arabicPeriod"/>
            </a:pPr>
            <a:r>
              <a:rPr lang="fr-FR" sz="2000" dirty="0">
                <a:latin typeface="Calibri" pitchFamily="34" charset="0"/>
                <a:cs typeface="Calibri" pitchFamily="34" charset="0"/>
              </a:rPr>
              <a:t>Les missions de la Direction des Finances des Collectivités Territoriales;</a:t>
            </a:r>
          </a:p>
          <a:p>
            <a:pPr marL="625475">
              <a:lnSpc>
                <a:spcPct val="200000"/>
              </a:lnSpc>
              <a:buFont typeface="+mj-lt"/>
              <a:buAutoNum type="arabicPeriod"/>
            </a:pPr>
            <a:r>
              <a:rPr lang="fr-FR" sz="2000" dirty="0">
                <a:latin typeface="Calibri" pitchFamily="34" charset="0"/>
                <a:cs typeface="Calibri" pitchFamily="34" charset="0"/>
              </a:rPr>
              <a:t>Les sources de Financement des CT’s;</a:t>
            </a:r>
          </a:p>
          <a:p>
            <a:pPr marL="625475">
              <a:lnSpc>
                <a:spcPct val="200000"/>
              </a:lnSpc>
              <a:buFont typeface="+mj-lt"/>
              <a:buAutoNum type="arabicPeriod"/>
            </a:pPr>
            <a:r>
              <a:rPr lang="fr-FR" sz="2000" dirty="0">
                <a:latin typeface="Calibri" pitchFamily="34" charset="0"/>
                <a:cs typeface="Calibri" pitchFamily="34" charset="0"/>
              </a:rPr>
              <a:t>Les  aspects budgétaires et comptables des CT’s;</a:t>
            </a:r>
          </a:p>
          <a:p>
            <a:pPr marL="625475">
              <a:lnSpc>
                <a:spcPct val="200000"/>
              </a:lnSpc>
              <a:buFont typeface="+mj-lt"/>
              <a:buAutoNum type="arabicPeriod"/>
            </a:pPr>
            <a:r>
              <a:rPr lang="fr-FR" sz="2000" dirty="0">
                <a:latin typeface="Calibri" pitchFamily="34" charset="0"/>
                <a:cs typeface="Calibri" pitchFamily="34" charset="0"/>
              </a:rPr>
              <a:t>Le dispositif fiscal des CT’s;</a:t>
            </a:r>
          </a:p>
          <a:p>
            <a:pPr marL="625475">
              <a:lnSpc>
                <a:spcPct val="200000"/>
              </a:lnSpc>
              <a:buFont typeface="+mj-lt"/>
              <a:buAutoNum type="arabicPeriod"/>
            </a:pPr>
            <a:r>
              <a:rPr lang="fr-FR" sz="1900" dirty="0">
                <a:latin typeface="Calibri" pitchFamily="34" charset="0"/>
                <a:cs typeface="Calibri" pitchFamily="34" charset="0"/>
              </a:rPr>
              <a:t>Les actions de la DGCT en matière de Finances des Collectivités Territoriales.</a:t>
            </a:r>
          </a:p>
          <a:p>
            <a:pPr marL="0" indent="0">
              <a:buNone/>
            </a:pPr>
            <a:endParaRPr lang="fr-FR" sz="1800" dirty="0">
              <a:latin typeface="Calibri" pitchFamily="34" charset="0"/>
              <a:cs typeface="Calibri" pitchFamily="34" charset="0"/>
            </a:endParaRPr>
          </a:p>
          <a:p>
            <a:pPr marL="0" indent="0">
              <a:buNone/>
            </a:pPr>
            <a:endParaRPr lang="fr-FR" sz="1800" dirty="0">
              <a:latin typeface="Calibri" pitchFamily="34" charset="0"/>
              <a:cs typeface="Calibri" pitchFamily="34" charset="0"/>
            </a:endParaRPr>
          </a:p>
          <a:p>
            <a:pPr marL="0" indent="0">
              <a:buNone/>
            </a:pPr>
            <a:endParaRPr lang="fr-FR" sz="1800" dirty="0">
              <a:latin typeface="Calibri" pitchFamily="34" charset="0"/>
              <a:cs typeface="Calibri" pitchFamily="34" charset="0"/>
            </a:endParaRPr>
          </a:p>
          <a:p>
            <a:pPr marL="0" indent="0">
              <a:buNone/>
            </a:pPr>
            <a:endParaRPr lang="fr-FR" sz="1800" dirty="0">
              <a:latin typeface="Calibri" pitchFamily="34" charset="0"/>
              <a:cs typeface="Calibri" pitchFamily="34" charset="0"/>
            </a:endParaRPr>
          </a:p>
          <a:p>
            <a:pPr marL="514350" indent="-514350">
              <a:buFont typeface="+mj-lt"/>
              <a:buAutoNum type="arabicPeriod"/>
            </a:pPr>
            <a:endParaRPr lang="fr-FR" dirty="0">
              <a:latin typeface="Calibri" pitchFamily="34" charset="0"/>
              <a:cs typeface="Calibri" pitchFamily="34" charset="0"/>
            </a:endParaRPr>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2</a:t>
            </a:fld>
            <a:endParaRPr lang="fr-FR" dirty="0"/>
          </a:p>
        </p:txBody>
      </p:sp>
    </p:spTree>
    <p:extLst>
      <p:ext uri="{BB962C8B-B14F-4D97-AF65-F5344CB8AC3E}">
        <p14:creationId xmlns:p14="http://schemas.microsoft.com/office/powerpoint/2010/main" val="2904835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2" name="Diagramme 41"/>
          <p:cNvGraphicFramePr/>
          <p:nvPr/>
        </p:nvGraphicFramePr>
        <p:xfrm>
          <a:off x="642910" y="1214422"/>
          <a:ext cx="7086500" cy="43281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 name="Rectangle 111"/>
          <p:cNvSpPr/>
          <p:nvPr/>
        </p:nvSpPr>
        <p:spPr>
          <a:xfrm>
            <a:off x="3071813" y="4271963"/>
            <a:ext cx="2643187" cy="2124075"/>
          </a:xfrm>
          <a:prstGeom prst="rect">
            <a:avLst/>
          </a:pr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eaLnBrk="1" hangingPunct="1">
              <a:defRPr/>
            </a:pPr>
            <a:endParaRPr lang="fr-FR"/>
          </a:p>
        </p:txBody>
      </p:sp>
      <p:sp>
        <p:nvSpPr>
          <p:cNvPr id="2053" name="Rectangle 5"/>
          <p:cNvSpPr>
            <a:spLocks noChangeArrowheads="1"/>
          </p:cNvSpPr>
          <p:nvPr/>
        </p:nvSpPr>
        <p:spPr bwMode="auto">
          <a:xfrm>
            <a:off x="77788" y="-71438"/>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2055"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AC1B3DD4-C056-43B8-8C53-FD8E83F07EAF}" type="slidenum">
              <a:rPr lang="en-US" altLang="fr-FR" sz="1200">
                <a:latin typeface="Arial" pitchFamily="34" charset="0"/>
              </a:rPr>
              <a:pPr algn="ctr" eaLnBrk="1" hangingPunct="1"/>
              <a:t>20</a:t>
            </a:fld>
            <a:endParaRPr lang="fr-FR" altLang="fr-FR" sz="1200">
              <a:latin typeface="Arial" pitchFamily="34" charset="0"/>
            </a:endParaRPr>
          </a:p>
        </p:txBody>
      </p:sp>
      <p:sp>
        <p:nvSpPr>
          <p:cNvPr id="28" name="Rectangle 27"/>
          <p:cNvSpPr/>
          <p:nvPr/>
        </p:nvSpPr>
        <p:spPr>
          <a:xfrm>
            <a:off x="500034" y="214290"/>
            <a:ext cx="8280000" cy="657225"/>
          </a:xfrm>
          <a:prstGeom prst="rect">
            <a:avLst/>
          </a:prstGeom>
          <a:solidFill>
            <a:schemeClr val="tx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algn="ctr"/>
            <a:endParaRPr lang="fr-FR" dirty="0"/>
          </a:p>
        </p:txBody>
      </p:sp>
      <p:cxnSp>
        <p:nvCxnSpPr>
          <p:cNvPr id="43" name="Connecteur droit avec flèche 42"/>
          <p:cNvCxnSpPr/>
          <p:nvPr/>
        </p:nvCxnSpPr>
        <p:spPr>
          <a:xfrm rot="5400000" flipH="1" flipV="1">
            <a:off x="1593056" y="5050632"/>
            <a:ext cx="547687" cy="190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214313" y="5357813"/>
            <a:ext cx="2786062" cy="1357312"/>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eaLnBrk="1" hangingPunct="1">
              <a:defRPr/>
            </a:pPr>
            <a:endParaRPr lang="fr-FR"/>
          </a:p>
        </p:txBody>
      </p:sp>
      <p:sp>
        <p:nvSpPr>
          <p:cNvPr id="2061" name="ZoneTexte 10"/>
          <p:cNvSpPr txBox="1">
            <a:spLocks noChangeArrowheads="1"/>
          </p:cNvSpPr>
          <p:nvPr/>
        </p:nvSpPr>
        <p:spPr bwMode="auto">
          <a:xfrm>
            <a:off x="142875" y="5334000"/>
            <a:ext cx="2928938"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just" eaLnBrk="1" hangingPunct="1"/>
            <a:r>
              <a:rPr lang="fr-FR" altLang="fr-FR" sz="1400"/>
              <a:t>La 1</a:t>
            </a:r>
            <a:r>
              <a:rPr lang="fr-FR" altLang="fr-FR" sz="1400" baseline="30000"/>
              <a:t>ère</a:t>
            </a:r>
            <a:r>
              <a:rPr lang="fr-FR" altLang="fr-FR" sz="1400"/>
              <a:t> étape a été celle de l’attribution en 1962 aux collectivités territoriales de ressources financières issues de prélèvements fiscaux timides (Dahir n°1.60.121 du 23 Mars 1962). </a:t>
            </a:r>
          </a:p>
        </p:txBody>
      </p:sp>
      <p:cxnSp>
        <p:nvCxnSpPr>
          <p:cNvPr id="49" name="Connecteur droit avec flèche 48"/>
          <p:cNvCxnSpPr/>
          <p:nvPr/>
        </p:nvCxnSpPr>
        <p:spPr>
          <a:xfrm flipV="1">
            <a:off x="3603625" y="3643313"/>
            <a:ext cx="0" cy="6286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p:nvPr/>
        </p:nvCxnSpPr>
        <p:spPr>
          <a:xfrm rot="5400000" flipH="1" flipV="1">
            <a:off x="5787232" y="3213894"/>
            <a:ext cx="571500"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114" name="ZoneTexte 46"/>
          <p:cNvSpPr txBox="1">
            <a:spLocks noChangeArrowheads="1"/>
          </p:cNvSpPr>
          <p:nvPr/>
        </p:nvSpPr>
        <p:spPr bwMode="auto">
          <a:xfrm>
            <a:off x="5786438" y="3500438"/>
            <a:ext cx="2500338" cy="3143272"/>
          </a:xfrm>
          <a:prstGeom prst="rect">
            <a:avLst/>
          </a:prstGeom>
          <a:solidFill>
            <a:schemeClr val="accent5">
              <a:lumMod val="60000"/>
              <a:lumOff val="40000"/>
            </a:schemeClr>
          </a:solidFill>
          <a:ln w="9525">
            <a:noFill/>
            <a:miter lim="800000"/>
            <a:headEnd/>
            <a:tailEnd/>
          </a:ln>
        </p:spPr>
        <p:txBody>
          <a:bodyPr wrap="square" lIns="91429" tIns="45715" rIns="91429" bIns="45715">
            <a:spAutoFit/>
          </a:bodyPr>
          <a:lstStyle/>
          <a:p>
            <a:pPr algn="just" eaLnBrk="1" hangingPunct="1">
              <a:defRPr/>
            </a:pPr>
            <a:r>
              <a:rPr lang="fr-FR" sz="1400" dirty="0"/>
              <a:t>La</a:t>
            </a:r>
            <a:r>
              <a:rPr lang="fr-FR" dirty="0"/>
              <a:t> </a:t>
            </a:r>
            <a:r>
              <a:rPr lang="fr-FR" sz="1400" dirty="0"/>
              <a:t>3</a:t>
            </a:r>
            <a:r>
              <a:rPr lang="fr-FR" sz="1400" baseline="30000" dirty="0"/>
              <a:t>ème</a:t>
            </a:r>
            <a:r>
              <a:rPr lang="fr-FR" dirty="0"/>
              <a:t> </a:t>
            </a:r>
            <a:r>
              <a:rPr lang="fr-FR" sz="1400" dirty="0"/>
              <a:t>étape a été celle de la réforme de 2008 qui a visé la modernisation, la simplification et la rationalisation des impôts locaux affectant les entreprises et les ménages (la loi n°47.06 relative à la fiscalité locale et la loi n°39.07 qui a repris, à titre transitoire, certaines taxes, droits, contributions et redevances institués par la loi n°30.89). </a:t>
            </a:r>
          </a:p>
        </p:txBody>
      </p:sp>
      <p:sp>
        <p:nvSpPr>
          <p:cNvPr id="2065" name="Rectangle 16"/>
          <p:cNvSpPr>
            <a:spLocks noChangeArrowheads="1"/>
          </p:cNvSpPr>
          <p:nvPr/>
        </p:nvSpPr>
        <p:spPr bwMode="auto">
          <a:xfrm>
            <a:off x="1030288" y="1001713"/>
            <a:ext cx="40417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tabLst>
                <a:tab pos="457200" algn="l"/>
              </a:tabLst>
              <a:defRPr>
                <a:solidFill>
                  <a:schemeClr val="tx1"/>
                </a:solidFill>
                <a:latin typeface="Calibri" pitchFamily="34" charset="0"/>
                <a:cs typeface="Arial" pitchFamily="34" charset="0"/>
              </a:defRPr>
            </a:lvl1pPr>
            <a:lvl2pPr marL="742950" indent="-285750">
              <a:tabLst>
                <a:tab pos="457200" algn="l"/>
              </a:tabLst>
              <a:defRPr>
                <a:solidFill>
                  <a:schemeClr val="tx1"/>
                </a:solidFill>
                <a:latin typeface="Calibri" pitchFamily="34" charset="0"/>
                <a:cs typeface="Arial" pitchFamily="34" charset="0"/>
              </a:defRPr>
            </a:lvl2pPr>
            <a:lvl3pPr marL="1143000" indent="-228600">
              <a:tabLst>
                <a:tab pos="457200" algn="l"/>
              </a:tabLst>
              <a:defRPr>
                <a:solidFill>
                  <a:schemeClr val="tx1"/>
                </a:solidFill>
                <a:latin typeface="Calibri" pitchFamily="34" charset="0"/>
                <a:cs typeface="Arial" pitchFamily="34" charset="0"/>
              </a:defRPr>
            </a:lvl3pPr>
            <a:lvl4pPr marL="1600200" indent="-228600">
              <a:tabLst>
                <a:tab pos="457200" algn="l"/>
              </a:tabLst>
              <a:defRPr>
                <a:solidFill>
                  <a:schemeClr val="tx1"/>
                </a:solidFill>
                <a:latin typeface="Calibri" pitchFamily="34" charset="0"/>
                <a:cs typeface="Arial" pitchFamily="34" charset="0"/>
              </a:defRPr>
            </a:lvl4pPr>
            <a:lvl5pPr marL="2057400" indent="-22860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justLow"/>
            <a:r>
              <a:rPr lang="fr-FR" altLang="fr-FR"/>
              <a:t>Le système fiscal local a parcouru des étapes importantes, depuis la promulgation du dahir de 1962 en passant par la loi 30-89 et la loi 47-06 entrée en vigueur en 2008.</a:t>
            </a:r>
          </a:p>
        </p:txBody>
      </p:sp>
      <p:cxnSp>
        <p:nvCxnSpPr>
          <p:cNvPr id="62" name="Connecteur droit avec flèche 61"/>
          <p:cNvCxnSpPr/>
          <p:nvPr/>
        </p:nvCxnSpPr>
        <p:spPr>
          <a:xfrm rot="16200000" flipV="1">
            <a:off x="7965281" y="2035969"/>
            <a:ext cx="35718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7358063" y="2357438"/>
            <a:ext cx="1704975" cy="993775"/>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eaLnBrk="1" hangingPunct="1">
              <a:defRPr/>
            </a:pPr>
            <a:endParaRPr lang="fr-FR"/>
          </a:p>
        </p:txBody>
      </p:sp>
      <p:sp>
        <p:nvSpPr>
          <p:cNvPr id="2068" name="ZoneTexte 46"/>
          <p:cNvSpPr txBox="1">
            <a:spLocks noChangeArrowheads="1"/>
          </p:cNvSpPr>
          <p:nvPr/>
        </p:nvSpPr>
        <p:spPr bwMode="auto">
          <a:xfrm>
            <a:off x="7286625" y="2428875"/>
            <a:ext cx="1857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b="1"/>
              <a:t>Réflexions et propositions de réforme</a:t>
            </a:r>
          </a:p>
        </p:txBody>
      </p:sp>
      <p:sp>
        <p:nvSpPr>
          <p:cNvPr id="65" name="Ellipse 64"/>
          <p:cNvSpPr/>
          <p:nvPr/>
        </p:nvSpPr>
        <p:spPr>
          <a:xfrm>
            <a:off x="7143768" y="1214422"/>
            <a:ext cx="450132" cy="450132"/>
          </a:xfrm>
          <a:prstGeom prst="ellipse">
            <a:avLst/>
          </a:prstGeom>
          <a:solidFill>
            <a:srgbClr val="00B050"/>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9933876"/>
              <a:satOff val="39811"/>
              <a:lumOff val="8628"/>
              <a:alphaOff val="0"/>
            </a:schemeClr>
          </a:fillRef>
          <a:effectRef idx="2">
            <a:schemeClr val="accent5">
              <a:hueOff val="-9933876"/>
              <a:satOff val="39811"/>
              <a:lumOff val="8628"/>
              <a:alphaOff val="0"/>
            </a:schemeClr>
          </a:effectRef>
          <a:fontRef idx="minor">
            <a:schemeClr val="lt1"/>
          </a:fontRef>
        </p:style>
      </p:sp>
      <p:sp>
        <p:nvSpPr>
          <p:cNvPr id="2072" name="Rectangle 21"/>
          <p:cNvSpPr>
            <a:spLocks noChangeArrowheads="1"/>
          </p:cNvSpPr>
          <p:nvPr/>
        </p:nvSpPr>
        <p:spPr bwMode="auto">
          <a:xfrm>
            <a:off x="7561263" y="1285875"/>
            <a:ext cx="15827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fr-FR" altLang="fr-FR" sz="2400" b="1"/>
              <a:t>2015/2019</a:t>
            </a:r>
          </a:p>
        </p:txBody>
      </p:sp>
      <p:sp>
        <p:nvSpPr>
          <p:cNvPr id="2073" name="Rectangle 1"/>
          <p:cNvSpPr>
            <a:spLocks noChangeArrowheads="1"/>
          </p:cNvSpPr>
          <p:nvPr/>
        </p:nvSpPr>
        <p:spPr bwMode="auto">
          <a:xfrm>
            <a:off x="714348" y="285728"/>
            <a:ext cx="7674001"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dirty="0">
                <a:solidFill>
                  <a:schemeClr val="accent6">
                    <a:lumMod val="60000"/>
                    <a:lumOff val="40000"/>
                  </a:schemeClr>
                </a:solidFill>
                <a:ea typeface="SimSun" pitchFamily="2" charset="-122"/>
                <a:cs typeface="Calibri" pitchFamily="34" charset="0"/>
              </a:rPr>
              <a:t>Historique et évolution du dispositif fiscal local</a:t>
            </a:r>
          </a:p>
        </p:txBody>
      </p:sp>
      <p:sp>
        <p:nvSpPr>
          <p:cNvPr id="2074" name="ZoneTexte 10"/>
          <p:cNvSpPr txBox="1">
            <a:spLocks noChangeArrowheads="1"/>
          </p:cNvSpPr>
          <p:nvPr/>
        </p:nvSpPr>
        <p:spPr bwMode="auto">
          <a:xfrm>
            <a:off x="3143250" y="4395788"/>
            <a:ext cx="250031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just" eaLnBrk="1" hangingPunct="1"/>
            <a:r>
              <a:rPr lang="fr-FR" altLang="fr-FR" sz="1400"/>
              <a:t>La 2</a:t>
            </a:r>
            <a:r>
              <a:rPr lang="fr-FR" altLang="fr-FR" sz="1400" baseline="30000"/>
              <a:t>ème</a:t>
            </a:r>
            <a:r>
              <a:rPr lang="fr-FR" altLang="fr-FR" sz="1400"/>
              <a:t> étape est intervenue en 1989 par l’institution de 37 taxes au profit des collectivités territoriales (34 impôts et taxes au profit des communes urbaines et rurales; 3 taxes étant instituées au profit des préfectures et provinces, loi n°30.89). </a:t>
            </a:r>
          </a:p>
        </p:txBody>
      </p:sp>
    </p:spTree>
    <p:extLst>
      <p:ext uri="{BB962C8B-B14F-4D97-AF65-F5344CB8AC3E}">
        <p14:creationId xmlns:p14="http://schemas.microsoft.com/office/powerpoint/2010/main" val="1243642974"/>
      </p:ext>
    </p:extLst>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DF04AAD3-6992-4710-8D43-6102AE692535}" type="slidenum">
              <a:rPr lang="en-US" altLang="fr-FR" sz="1200">
                <a:latin typeface="Arial" pitchFamily="34" charset="0"/>
              </a:rPr>
              <a:pPr algn="ctr" eaLnBrk="1" hangingPunct="1"/>
              <a:t>21</a:t>
            </a:fld>
            <a:endParaRPr lang="fr-FR" altLang="fr-FR" sz="1200">
              <a:latin typeface="Arial" pitchFamily="34" charset="0"/>
            </a:endParaRPr>
          </a:p>
        </p:txBody>
      </p:sp>
      <p:sp>
        <p:nvSpPr>
          <p:cNvPr id="7173" name="Rectangle 16"/>
          <p:cNvSpPr>
            <a:spLocks noChangeArrowheads="1"/>
          </p:cNvSpPr>
          <p:nvPr/>
        </p:nvSpPr>
        <p:spPr bwMode="auto">
          <a:xfrm>
            <a:off x="571500" y="1550988"/>
            <a:ext cx="7929563" cy="4555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indent="182563" eaLnBrk="0" hangingPunct="0">
              <a:tabLst>
                <a:tab pos="457200" algn="l"/>
              </a:tabLst>
              <a:defRPr>
                <a:solidFill>
                  <a:schemeClr val="tx1"/>
                </a:solidFill>
                <a:latin typeface="Calibri" pitchFamily="34" charset="0"/>
                <a:cs typeface="Arial" pitchFamily="34" charset="0"/>
              </a:defRPr>
            </a:lvl1pPr>
            <a:lvl2pPr marL="742950" indent="-285750" eaLnBrk="0" hangingPunct="0">
              <a:tabLst>
                <a:tab pos="457200" algn="l"/>
              </a:tabLst>
              <a:defRPr>
                <a:solidFill>
                  <a:schemeClr val="tx1"/>
                </a:solidFill>
                <a:latin typeface="Calibri" pitchFamily="34" charset="0"/>
                <a:cs typeface="Arial" pitchFamily="34" charset="0"/>
              </a:defRPr>
            </a:lvl2pPr>
            <a:lvl3pPr marL="1143000" indent="-228600" eaLnBrk="0" hangingPunct="0">
              <a:tabLst>
                <a:tab pos="457200" algn="l"/>
              </a:tabLst>
              <a:defRPr>
                <a:solidFill>
                  <a:schemeClr val="tx1"/>
                </a:solidFill>
                <a:latin typeface="Calibri" pitchFamily="34" charset="0"/>
                <a:cs typeface="Arial" pitchFamily="34" charset="0"/>
              </a:defRPr>
            </a:lvl3pPr>
            <a:lvl4pPr marL="1600200" indent="-228600" eaLnBrk="0" hangingPunct="0">
              <a:tabLst>
                <a:tab pos="457200" algn="l"/>
              </a:tabLst>
              <a:defRPr>
                <a:solidFill>
                  <a:schemeClr val="tx1"/>
                </a:solidFill>
                <a:latin typeface="Calibri" pitchFamily="34" charset="0"/>
                <a:cs typeface="Arial" pitchFamily="34" charset="0"/>
              </a:defRPr>
            </a:lvl4pPr>
            <a:lvl5pPr marL="2057400" indent="-228600" eaLnBrk="0" hangingPunct="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justLow">
              <a:lnSpc>
                <a:spcPct val="150000"/>
              </a:lnSpc>
              <a:buFont typeface="Wingdings" pitchFamily="2" charset="2"/>
              <a:buChar char="§"/>
            </a:pPr>
            <a:r>
              <a:rPr lang="fr-FR" altLang="fr-FR" sz="2000" dirty="0">
                <a:cs typeface="Calibri" pitchFamily="34" charset="0"/>
              </a:rPr>
              <a:t>La fiscalité au Maroc tire son fondement de l’article 39 de la constitution: </a:t>
            </a:r>
            <a:r>
              <a:rPr lang="fr-FR" altLang="fr-FR" sz="2000" b="1" dirty="0">
                <a:cs typeface="Calibri" pitchFamily="34" charset="0"/>
              </a:rPr>
              <a:t>«Tous supportent, en proportion de leurs facultés contributives, les charges publiques que seule la loi peut, dans les formes prévues par la présente Constitution, créer et répartir » </a:t>
            </a:r>
            <a:r>
              <a:rPr lang="fr-FR" altLang="fr-FR" sz="2000" dirty="0">
                <a:cs typeface="Calibri" pitchFamily="34" charset="0"/>
              </a:rPr>
              <a:t>;</a:t>
            </a:r>
          </a:p>
          <a:p>
            <a:pPr algn="justLow">
              <a:lnSpc>
                <a:spcPct val="150000"/>
              </a:lnSpc>
            </a:pPr>
            <a:r>
              <a:rPr lang="fr-FR" altLang="fr-FR" sz="2000" dirty="0">
                <a:cs typeface="Calibri" pitchFamily="34" charset="0"/>
              </a:rPr>
              <a:t>                                            </a:t>
            </a:r>
          </a:p>
          <a:p>
            <a:pPr algn="justLow">
              <a:lnSpc>
                <a:spcPct val="150000"/>
              </a:lnSpc>
              <a:buFontTx/>
              <a:buChar char="•"/>
            </a:pPr>
            <a:r>
              <a:rPr lang="fr-FR" altLang="fr-FR" sz="2000" dirty="0">
                <a:cs typeface="Calibri" pitchFamily="34" charset="0"/>
              </a:rPr>
              <a:t>Les Collectivités territoriales (CT) disposent d’une fiscalité dédiée qui leur assure des ressources propres consacrées par l’article 141 de la constitution de 2011.</a:t>
            </a:r>
          </a:p>
          <a:p>
            <a:pPr algn="justLow">
              <a:lnSpc>
                <a:spcPct val="150000"/>
              </a:lnSpc>
            </a:pPr>
            <a:r>
              <a:rPr lang="fr-FR" altLang="fr-FR" sz="2000" dirty="0">
                <a:cs typeface="Calibri" pitchFamily="34" charset="0"/>
              </a:rPr>
              <a:t>                                              </a:t>
            </a:r>
          </a:p>
          <a:p>
            <a:pPr algn="justLow">
              <a:buFontTx/>
              <a:buChar char="•"/>
            </a:pPr>
            <a:endParaRPr lang="fr-FR" altLang="fr-FR" sz="2000" dirty="0">
              <a:latin typeface="Andalus" pitchFamily="18" charset="-78"/>
            </a:endParaRPr>
          </a:p>
        </p:txBody>
      </p:sp>
      <p:sp>
        <p:nvSpPr>
          <p:cNvPr id="6" name="Titre 1"/>
          <p:cNvSpPr>
            <a:spLocks noGrp="1"/>
          </p:cNvSpPr>
          <p:nvPr>
            <p:ph type="title"/>
          </p:nvPr>
        </p:nvSpPr>
        <p:spPr>
          <a:xfrm>
            <a:off x="500034" y="116632"/>
            <a:ext cx="8280000" cy="900000"/>
          </a:xfr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rtl="0">
              <a:spcBef>
                <a:spcPct val="0"/>
              </a:spcBef>
            </a:pPr>
            <a:r>
              <a:rPr lang="fr-FR" altLang="fr-FR" sz="2400" b="1" kern="1200" dirty="0">
                <a:solidFill>
                  <a:schemeClr val="accent6">
                    <a:lumMod val="60000"/>
                    <a:lumOff val="40000"/>
                  </a:schemeClr>
                </a:solidFill>
                <a:latin typeface="Calibri" pitchFamily="34" charset="0"/>
                <a:ea typeface="SimSun" pitchFamily="2" charset="-122"/>
                <a:cs typeface="Calibri" pitchFamily="34" charset="0"/>
              </a:rPr>
              <a:t>5- Dispositif Fiscal des </a:t>
            </a:r>
            <a:r>
              <a:rPr lang="fr-FR" altLang="fr-FR" sz="2400" b="1" kern="1200"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400" b="1" kern="1200" dirty="0">
                <a:solidFill>
                  <a:schemeClr val="accent6">
                    <a:lumMod val="60000"/>
                    <a:lumOff val="40000"/>
                  </a:schemeClr>
                </a:solidFill>
                <a:latin typeface="Calibri" pitchFamily="34" charset="0"/>
                <a:ea typeface="SimSun" pitchFamily="2" charset="-122"/>
                <a:cs typeface="Calibri" pitchFamily="34" charset="0"/>
              </a:rPr>
            </a:br>
            <a:r>
              <a:rPr lang="fr-FR" altLang="fr-FR" sz="2400" b="1" kern="1200" dirty="0">
                <a:solidFill>
                  <a:schemeClr val="accent6">
                    <a:lumMod val="60000"/>
                    <a:lumOff val="40000"/>
                  </a:schemeClr>
                </a:solidFill>
                <a:latin typeface="Calibri" pitchFamily="34" charset="0"/>
                <a:ea typeface="SimSun" pitchFamily="2" charset="-122"/>
                <a:cs typeface="Calibri" pitchFamily="34" charset="0"/>
              </a:rPr>
              <a:t> Fondements juridiques de la fiscalité locale </a:t>
            </a:r>
            <a:br>
              <a:rPr lang="fr-FR" altLang="zh-CN" sz="2800" b="1" kern="1200"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kern="1200" dirty="0">
              <a:solidFill>
                <a:schemeClr val="accent6">
                  <a:lumMod val="60000"/>
                  <a:lumOff val="40000"/>
                </a:schemeClr>
              </a:solidFill>
              <a:latin typeface="Calibri" pitchFamily="34" charset="0"/>
              <a:ea typeface="SimSun" pitchFamily="2" charset="-122"/>
              <a:cs typeface="Calibri" pitchFamily="34" charset="0"/>
            </a:endParaRPr>
          </a:p>
        </p:txBody>
      </p:sp>
    </p:spTree>
    <p:extLst>
      <p:ext uri="{BB962C8B-B14F-4D97-AF65-F5344CB8AC3E}">
        <p14:creationId xmlns:p14="http://schemas.microsoft.com/office/powerpoint/2010/main" val="1589767382"/>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70D06C98-2C45-4180-868D-B64C8C848DE8}" type="slidenum">
              <a:rPr lang="en-US" altLang="fr-FR" sz="1200">
                <a:latin typeface="Arial" pitchFamily="34" charset="0"/>
              </a:rPr>
              <a:pPr algn="ctr" eaLnBrk="1" hangingPunct="1"/>
              <a:t>22</a:t>
            </a:fld>
            <a:endParaRPr lang="fr-FR" altLang="fr-FR" sz="1200">
              <a:latin typeface="Arial" pitchFamily="34" charset="0"/>
            </a:endParaRPr>
          </a:p>
        </p:txBody>
      </p:sp>
      <p:sp>
        <p:nvSpPr>
          <p:cNvPr id="8195" name="Rectangle 16"/>
          <p:cNvSpPr>
            <a:spLocks noChangeArrowheads="1"/>
          </p:cNvSpPr>
          <p:nvPr/>
        </p:nvSpPr>
        <p:spPr bwMode="auto">
          <a:xfrm>
            <a:off x="571500" y="1550988"/>
            <a:ext cx="8072466" cy="4708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indent="182563" eaLnBrk="0" hangingPunct="0">
              <a:tabLst>
                <a:tab pos="457200" algn="l"/>
              </a:tabLst>
              <a:defRPr>
                <a:solidFill>
                  <a:schemeClr val="tx1"/>
                </a:solidFill>
                <a:latin typeface="Calibri" pitchFamily="34" charset="0"/>
                <a:cs typeface="Arial" pitchFamily="34" charset="0"/>
              </a:defRPr>
            </a:lvl1pPr>
            <a:lvl2pPr marL="742950" indent="-285750" eaLnBrk="0" hangingPunct="0">
              <a:tabLst>
                <a:tab pos="457200" algn="l"/>
              </a:tabLst>
              <a:defRPr>
                <a:solidFill>
                  <a:schemeClr val="tx1"/>
                </a:solidFill>
                <a:latin typeface="Calibri" pitchFamily="34" charset="0"/>
                <a:cs typeface="Arial" pitchFamily="34" charset="0"/>
              </a:defRPr>
            </a:lvl2pPr>
            <a:lvl3pPr marL="1143000" indent="-228600" eaLnBrk="0" hangingPunct="0">
              <a:tabLst>
                <a:tab pos="457200" algn="l"/>
              </a:tabLst>
              <a:defRPr>
                <a:solidFill>
                  <a:schemeClr val="tx1"/>
                </a:solidFill>
                <a:latin typeface="Calibri" pitchFamily="34" charset="0"/>
                <a:cs typeface="Arial" pitchFamily="34" charset="0"/>
              </a:defRPr>
            </a:lvl3pPr>
            <a:lvl4pPr marL="1600200" indent="-228600" eaLnBrk="0" hangingPunct="0">
              <a:tabLst>
                <a:tab pos="457200" algn="l"/>
              </a:tabLst>
              <a:defRPr>
                <a:solidFill>
                  <a:schemeClr val="tx1"/>
                </a:solidFill>
                <a:latin typeface="Calibri" pitchFamily="34" charset="0"/>
                <a:cs typeface="Arial" pitchFamily="34" charset="0"/>
              </a:defRPr>
            </a:lvl4pPr>
            <a:lvl5pPr marL="2057400" indent="-228600" eaLnBrk="0" hangingPunct="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justLow"/>
            <a:r>
              <a:rPr lang="fr-FR" altLang="fr-FR" sz="2000" dirty="0">
                <a:cs typeface="Calibri" pitchFamily="34" charset="0"/>
              </a:rPr>
              <a:t>Le cadre juridique régissant la fiscalité locale est diversifié:</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La constitution de juillet 2011;</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Les lois organiques relatives aux CT (la loi organiques n</a:t>
            </a:r>
            <a:r>
              <a:rPr lang="fr-FR" altLang="fr-FR" sz="2000" baseline="30000" dirty="0">
                <a:cs typeface="Calibri" pitchFamily="34" charset="0"/>
              </a:rPr>
              <a:t>o </a:t>
            </a:r>
            <a:r>
              <a:rPr lang="fr-FR" altLang="fr-FR" sz="2000" dirty="0">
                <a:cs typeface="Calibri" pitchFamily="34" charset="0"/>
              </a:rPr>
              <a:t>111.14 relative aux régions, la loi organique n</a:t>
            </a:r>
            <a:r>
              <a:rPr lang="fr-FR" altLang="fr-FR" sz="2000" baseline="30000" dirty="0">
                <a:cs typeface="Calibri" pitchFamily="34" charset="0"/>
              </a:rPr>
              <a:t>o </a:t>
            </a:r>
            <a:r>
              <a:rPr lang="fr-FR" altLang="fr-FR" sz="2000" dirty="0">
                <a:cs typeface="Calibri" pitchFamily="34" charset="0"/>
              </a:rPr>
              <a:t>112.14 relative aux préfectures et provinces et la loi organique n</a:t>
            </a:r>
            <a:r>
              <a:rPr lang="fr-FR" altLang="fr-FR" sz="2000" baseline="30000" dirty="0">
                <a:cs typeface="Calibri" pitchFamily="34" charset="0"/>
              </a:rPr>
              <a:t>o </a:t>
            </a:r>
            <a:r>
              <a:rPr lang="fr-FR" altLang="fr-FR" sz="2000" dirty="0">
                <a:cs typeface="Calibri" pitchFamily="34" charset="0"/>
              </a:rPr>
              <a:t>113.14 relative aux communes) ;</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Les lois ordinaires notamment la loi n</a:t>
            </a:r>
            <a:r>
              <a:rPr lang="fr-FR" altLang="fr-FR" sz="2000" baseline="30000" dirty="0">
                <a:cs typeface="Calibri" pitchFamily="34" charset="0"/>
              </a:rPr>
              <a:t>o</a:t>
            </a:r>
            <a:r>
              <a:rPr lang="fr-FR" altLang="fr-FR" sz="2000" dirty="0">
                <a:cs typeface="Calibri" pitchFamily="34" charset="0"/>
              </a:rPr>
              <a:t> 47-06 relative à la fiscalité des </a:t>
            </a:r>
            <a:r>
              <a:rPr lang="fr-FR" altLang="fr-FR" sz="2000" dirty="0" err="1">
                <a:cs typeface="Calibri" pitchFamily="34" charset="0"/>
              </a:rPr>
              <a:t>CTs</a:t>
            </a:r>
            <a:r>
              <a:rPr lang="fr-FR" altLang="fr-FR" sz="2000" dirty="0">
                <a:cs typeface="Calibri" pitchFamily="34" charset="0"/>
              </a:rPr>
              <a:t>, la loi n</a:t>
            </a:r>
            <a:r>
              <a:rPr lang="fr-FR" altLang="fr-FR" sz="2000" baseline="30000" dirty="0">
                <a:cs typeface="Calibri" pitchFamily="34" charset="0"/>
              </a:rPr>
              <a:t>o</a:t>
            </a:r>
            <a:r>
              <a:rPr lang="fr-FR" altLang="fr-FR" sz="2000" dirty="0">
                <a:cs typeface="Calibri" pitchFamily="34" charset="0"/>
              </a:rPr>
              <a:t> 39-07 instituant des dispositions transitoires, la loi n</a:t>
            </a:r>
            <a:r>
              <a:rPr lang="fr-FR" altLang="fr-FR" sz="2000" baseline="30000" dirty="0">
                <a:cs typeface="Calibri" pitchFamily="34" charset="0"/>
              </a:rPr>
              <a:t>o</a:t>
            </a:r>
            <a:r>
              <a:rPr lang="fr-FR" altLang="fr-FR" sz="2000" dirty="0">
                <a:cs typeface="Calibri" pitchFamily="34" charset="0"/>
              </a:rPr>
              <a:t> 15-97 formant code de recouvrement des créances publiques;</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Les textes réglementaires notamment les décrets d’application des lois organiques relatives aux collectivités territoriales.</a:t>
            </a:r>
          </a:p>
          <a:p>
            <a:pPr algn="justLow">
              <a:buFontTx/>
              <a:buChar char="•"/>
            </a:pPr>
            <a:endParaRPr lang="fr-FR" altLang="fr-FR" sz="2000" dirty="0">
              <a:latin typeface="Andalus" pitchFamily="18" charset="-78"/>
            </a:endParaRPr>
          </a:p>
        </p:txBody>
      </p:sp>
      <p:sp>
        <p:nvSpPr>
          <p:cNvPr id="8197" name="Rectangle 5"/>
          <p:cNvSpPr>
            <a:spLocks noChangeArrowheads="1"/>
          </p:cNvSpPr>
          <p:nvPr/>
        </p:nvSpPr>
        <p:spPr bwMode="auto">
          <a:xfrm>
            <a:off x="77788" y="206375"/>
            <a:ext cx="90662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eaLnBrk="1" hangingPunct="1"/>
            <a:r>
              <a:rPr lang="fr-FR" altLang="fr-FR" sz="2000" b="1" dirty="0">
                <a:solidFill>
                  <a:schemeClr val="bg1"/>
                </a:solidFill>
                <a:latin typeface="Arial" pitchFamily="34" charset="0"/>
              </a:rPr>
              <a:t>1Fondements juridiques de la fiscalité locale </a:t>
            </a:r>
            <a:endParaRPr lang="fr-FR" altLang="zh-CN" sz="1600" b="1" dirty="0">
              <a:solidFill>
                <a:srgbClr val="FFFF00"/>
              </a:solidFill>
              <a:latin typeface="Arial" pitchFamily="34" charset="0"/>
            </a:endParaRPr>
          </a:p>
          <a:p>
            <a:pPr eaLnBrk="1" hangingPunct="1"/>
            <a:r>
              <a:rPr lang="fr-FR" altLang="fr-FR" sz="2000" b="1" dirty="0">
                <a:solidFill>
                  <a:srgbClr val="FFFF00"/>
                </a:solidFill>
                <a:latin typeface="Arial" pitchFamily="34" charset="0"/>
              </a:rPr>
              <a:t> </a:t>
            </a:r>
          </a:p>
        </p:txBody>
      </p:sp>
      <p:sp>
        <p:nvSpPr>
          <p:cNvPr id="8" name="Titre 1"/>
          <p:cNvSpPr>
            <a:spLocks noGrp="1"/>
          </p:cNvSpPr>
          <p:nvPr>
            <p:ph type="title"/>
          </p:nvPr>
        </p:nvSpPr>
        <p:spPr>
          <a:xfrm>
            <a:off x="457200" y="274638"/>
            <a:ext cx="8229600" cy="936000"/>
          </a:xfr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rtl="0">
              <a:spcBef>
                <a:spcPct val="0"/>
              </a:spcBef>
            </a:pPr>
            <a:r>
              <a:rPr lang="fr-FR" altLang="fr-FR" sz="2400" b="1" kern="1200" dirty="0">
                <a:solidFill>
                  <a:schemeClr val="accent6">
                    <a:lumMod val="60000"/>
                    <a:lumOff val="40000"/>
                  </a:schemeClr>
                </a:solidFill>
                <a:latin typeface="Calibri" pitchFamily="34" charset="0"/>
                <a:ea typeface="SimSun" pitchFamily="2" charset="-122"/>
                <a:cs typeface="Calibri" pitchFamily="34" charset="0"/>
              </a:rPr>
              <a:t>5- Dispositif Fiscal des </a:t>
            </a:r>
            <a:r>
              <a:rPr lang="fr-FR" altLang="fr-FR" sz="2400" b="1" kern="1200" dirty="0" err="1">
                <a:solidFill>
                  <a:schemeClr val="accent6">
                    <a:lumMod val="60000"/>
                    <a:lumOff val="40000"/>
                  </a:schemeClr>
                </a:solidFill>
                <a:latin typeface="Calibri" pitchFamily="34" charset="0"/>
                <a:ea typeface="SimSun" pitchFamily="2" charset="-122"/>
                <a:cs typeface="Calibri" pitchFamily="34" charset="0"/>
              </a:rPr>
              <a:t>CTs</a:t>
            </a:r>
            <a:br>
              <a:rPr lang="fr-FR" altLang="zh-CN" sz="2400" b="1" kern="1200" dirty="0">
                <a:solidFill>
                  <a:schemeClr val="accent6">
                    <a:lumMod val="60000"/>
                    <a:lumOff val="40000"/>
                  </a:schemeClr>
                </a:solidFill>
                <a:latin typeface="Calibri" pitchFamily="34" charset="0"/>
                <a:ea typeface="SimSun" pitchFamily="2" charset="-122"/>
                <a:cs typeface="Calibri" pitchFamily="34" charset="0"/>
              </a:rPr>
            </a:br>
            <a:r>
              <a:rPr lang="fr-FR" altLang="fr-FR" sz="2400" b="1" kern="1200" dirty="0">
                <a:solidFill>
                  <a:schemeClr val="accent6">
                    <a:lumMod val="60000"/>
                    <a:lumOff val="40000"/>
                  </a:schemeClr>
                </a:solidFill>
                <a:latin typeface="Calibri" pitchFamily="34" charset="0"/>
                <a:ea typeface="SimSun" pitchFamily="2" charset="-122"/>
                <a:cs typeface="Calibri" pitchFamily="34" charset="0"/>
              </a:rPr>
              <a:t> Fondements juridiques de la fiscalité locale </a:t>
            </a:r>
            <a:br>
              <a:rPr lang="fr-FR" altLang="zh-CN" sz="2800" b="1" kern="1200"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kern="1200" dirty="0">
              <a:solidFill>
                <a:schemeClr val="accent6">
                  <a:lumMod val="60000"/>
                  <a:lumOff val="40000"/>
                </a:schemeClr>
              </a:solidFill>
              <a:latin typeface="Calibri" pitchFamily="34" charset="0"/>
              <a:ea typeface="SimSun" pitchFamily="2" charset="-122"/>
              <a:cs typeface="Calibri" pitchFamily="34" charset="0"/>
            </a:endParaRPr>
          </a:p>
        </p:txBody>
      </p:sp>
    </p:spTree>
    <p:extLst>
      <p:ext uri="{BB962C8B-B14F-4D97-AF65-F5344CB8AC3E}">
        <p14:creationId xmlns:p14="http://schemas.microsoft.com/office/powerpoint/2010/main" val="3286703589"/>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77788" y="-71438"/>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3076"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045315F4-2C85-4EC0-8E1B-06EE97F6BC94}" type="slidenum">
              <a:rPr lang="en-US" altLang="fr-FR" sz="1200">
                <a:latin typeface="Arial" pitchFamily="34" charset="0"/>
              </a:rPr>
              <a:pPr algn="ctr" eaLnBrk="1" hangingPunct="1"/>
              <a:t>23</a:t>
            </a:fld>
            <a:endParaRPr lang="fr-FR" altLang="fr-FR" sz="1200">
              <a:latin typeface="Arial" pitchFamily="34" charset="0"/>
            </a:endParaRPr>
          </a:p>
        </p:txBody>
      </p:sp>
      <p:sp>
        <p:nvSpPr>
          <p:cNvPr id="3080" name="Rectangle 1"/>
          <p:cNvSpPr>
            <a:spLocks noChangeArrowheads="1"/>
          </p:cNvSpPr>
          <p:nvPr/>
        </p:nvSpPr>
        <p:spPr bwMode="auto">
          <a:xfrm>
            <a:off x="571473" y="177800"/>
            <a:ext cx="8176992" cy="461655"/>
          </a:xfrm>
          <a:prstGeom prst="rect">
            <a:avLst/>
          </a:prstGeom>
          <a:solidFill>
            <a:schemeClr val="tx2">
              <a:lumMod val="60000"/>
              <a:lumOff val="40000"/>
            </a:schemeClr>
          </a:solidFill>
          <a:ln>
            <a:solidFill>
              <a:schemeClr val="accent1"/>
            </a:solidFill>
          </a:ln>
        </p:spPr>
        <p:txBody>
          <a:bodyPr wrap="square"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dirty="0">
                <a:solidFill>
                  <a:schemeClr val="accent6">
                    <a:lumMod val="60000"/>
                    <a:lumOff val="40000"/>
                  </a:schemeClr>
                </a:solidFill>
                <a:ea typeface="SimSun" pitchFamily="2" charset="-122"/>
                <a:cs typeface="Calibri" pitchFamily="34" charset="0"/>
              </a:rPr>
              <a:t>Caractéristiques du dispositif fiscal local actuel </a:t>
            </a:r>
          </a:p>
        </p:txBody>
      </p:sp>
      <p:sp>
        <p:nvSpPr>
          <p:cNvPr id="25" name="Rectangle 16"/>
          <p:cNvSpPr>
            <a:spLocks noChangeArrowheads="1"/>
          </p:cNvSpPr>
          <p:nvPr/>
        </p:nvSpPr>
        <p:spPr bwMode="auto">
          <a:xfrm>
            <a:off x="714375" y="714356"/>
            <a:ext cx="8286750" cy="5528974"/>
          </a:xfrm>
          <a:prstGeom prst="rect">
            <a:avLst/>
          </a:prstGeom>
          <a:noFill/>
          <a:ln w="9525">
            <a:noFill/>
            <a:miter lim="800000"/>
            <a:headEnd/>
            <a:tailEnd/>
          </a:ln>
        </p:spPr>
        <p:txBody>
          <a:bodyPr wrap="square" lIns="91429" tIns="45715" rIns="91429" bIns="45715">
            <a:spAutoFit/>
          </a:bodyPr>
          <a:lstStyle/>
          <a:p>
            <a:pPr algn="just" eaLnBrk="1" hangingPunct="1">
              <a:defRPr/>
            </a:pPr>
            <a:r>
              <a:rPr lang="fr-FR" sz="1600" dirty="0">
                <a:latin typeface="Calibri" pitchFamily="34" charset="0"/>
                <a:cs typeface="Calibri" pitchFamily="34" charset="0"/>
              </a:rPr>
              <a:t>Le dispositif fiscal local instauré depuis 2008, se caractérise par</a:t>
            </a:r>
            <a:r>
              <a:rPr lang="fr-FR" sz="1600" b="1" dirty="0">
                <a:latin typeface="Calibri" pitchFamily="34" charset="0"/>
                <a:cs typeface="Calibri" pitchFamily="34" charset="0"/>
              </a:rPr>
              <a:t> :</a:t>
            </a:r>
            <a:endParaRPr lang="fr-FR" sz="1600" dirty="0">
              <a:latin typeface="Calibri" pitchFamily="34" charset="0"/>
              <a:cs typeface="Calibri" pitchFamily="34" charset="0"/>
            </a:endParaRPr>
          </a:p>
          <a:p>
            <a:pPr algn="just" eaLnBrk="1" hangingPunct="1">
              <a:defRPr/>
            </a:pPr>
            <a:r>
              <a:rPr lang="fr-FR" sz="1600" dirty="0">
                <a:latin typeface="Calibri" pitchFamily="34" charset="0"/>
                <a:cs typeface="Calibri" pitchFamily="34" charset="0"/>
              </a:rPr>
              <a:t> </a:t>
            </a:r>
            <a:endParaRPr lang="fr-FR" sz="600" dirty="0">
              <a:latin typeface="Calibri" pitchFamily="34" charset="0"/>
              <a:cs typeface="Calibri" pitchFamily="34" charset="0"/>
            </a:endParaRPr>
          </a:p>
          <a:p>
            <a:pPr marL="182563" indent="-182563" algn="just" eaLnBrk="1" hangingPunct="1">
              <a:buFont typeface="Arial" pitchFamily="34" charset="0"/>
              <a:buChar char="•"/>
              <a:defRPr/>
            </a:pPr>
            <a:r>
              <a:rPr lang="fr-FR" sz="1600" b="1" dirty="0">
                <a:latin typeface="Calibri" pitchFamily="34" charset="0"/>
                <a:cs typeface="Calibri" pitchFamily="34" charset="0"/>
              </a:rPr>
              <a:t>Un système de taxes diversifié </a:t>
            </a:r>
            <a:r>
              <a:rPr lang="fr-FR" sz="1600" dirty="0">
                <a:latin typeface="Calibri" pitchFamily="34" charset="0"/>
                <a:cs typeface="Calibri" pitchFamily="34" charset="0"/>
              </a:rPr>
              <a:t>et touchant plusieurs activités. Les taxes étant au nombre de 17 et les redevances au nombre de 13 (11taxes + 13 redevances au profit des communes, 3 au profit des préfectures et des provinces, et 3 au profit des régions). Avec une prédominance pour celles affectées aux communes en nombre et en rendement (rendement important de la taxe professionnelle, taxe de services communaux, taxe d’habitation).</a:t>
            </a:r>
          </a:p>
          <a:p>
            <a:pPr marL="182563" indent="-182563" algn="just" eaLnBrk="1" hangingPunct="1">
              <a:buFont typeface="Arial" pitchFamily="34" charset="0"/>
              <a:buChar char="•"/>
              <a:defRPr/>
            </a:pPr>
            <a:endParaRPr lang="fr-FR" sz="800" dirty="0">
              <a:latin typeface="Calibri" pitchFamily="34" charset="0"/>
              <a:cs typeface="Calibri" pitchFamily="34" charset="0"/>
            </a:endParaRPr>
          </a:p>
          <a:p>
            <a:pPr marL="182563" indent="-182563" algn="just" eaLnBrk="1" hangingPunct="1">
              <a:buFont typeface="Arial" pitchFamily="34" charset="0"/>
              <a:buChar char="•"/>
              <a:defRPr/>
            </a:pPr>
            <a:r>
              <a:rPr lang="fr-FR" sz="1600" b="1" dirty="0">
                <a:latin typeface="Calibri" pitchFamily="34" charset="0"/>
                <a:cs typeface="Calibri" pitchFamily="34" charset="0"/>
              </a:rPr>
              <a:t>Une logique duale</a:t>
            </a:r>
            <a:r>
              <a:rPr lang="fr-FR" sz="1600" dirty="0">
                <a:latin typeface="Calibri" pitchFamily="34" charset="0"/>
                <a:cs typeface="Calibri" pitchFamily="34" charset="0"/>
              </a:rPr>
              <a:t> : taxes déclaratives et taxes soumises au recensement et à l’émission par voie de rôle, sachant que pour le système déclaratif il s’étend seulement à l’obligation simplement ponctuelle (déclaration d’acquisition par exemple).  </a:t>
            </a:r>
          </a:p>
          <a:p>
            <a:pPr marL="182563" indent="-182563" algn="just" eaLnBrk="1" hangingPunct="1">
              <a:buFont typeface="Arial" pitchFamily="34" charset="0"/>
              <a:buChar char="•"/>
              <a:defRPr/>
            </a:pPr>
            <a:endParaRPr lang="fr-FR" sz="800" dirty="0">
              <a:latin typeface="Calibri" pitchFamily="34" charset="0"/>
              <a:cs typeface="Calibri" pitchFamily="34" charset="0"/>
            </a:endParaRPr>
          </a:p>
          <a:p>
            <a:pPr marL="182563" indent="-182563" algn="just" eaLnBrk="1" hangingPunct="1">
              <a:buFont typeface="Arial" pitchFamily="34" charset="0"/>
              <a:buChar char="•"/>
              <a:defRPr/>
            </a:pPr>
            <a:r>
              <a:rPr lang="fr-FR" sz="1600" b="1" dirty="0">
                <a:latin typeface="Calibri" pitchFamily="34" charset="0"/>
                <a:cs typeface="Calibri" pitchFamily="34" charset="0"/>
              </a:rPr>
              <a:t>Un cadre de gestion multi-acteurs</a:t>
            </a:r>
            <a:r>
              <a:rPr lang="fr-FR" sz="1600" dirty="0">
                <a:latin typeface="Calibri" pitchFamily="34" charset="0"/>
                <a:cs typeface="Calibri" pitchFamily="34" charset="0"/>
              </a:rPr>
              <a:t>. Ainsi, les 3 taxes importantes (TH TSC et TP) sont gérées par les services de l’Etat, en l’occurrence la Direction générale des impôts, chargée de l’assiette et la Trésorerie générale du Royaume chargée du recouvrement.  La gestion des autres taxes locales et redevances est assurée par les services fiscaux des </a:t>
            </a:r>
            <a:r>
              <a:rPr lang="fr-FR" sz="1600" dirty="0" err="1">
                <a:latin typeface="Calibri" pitchFamily="34" charset="0"/>
                <a:cs typeface="Calibri" pitchFamily="34" charset="0"/>
              </a:rPr>
              <a:t>CTs</a:t>
            </a:r>
            <a:r>
              <a:rPr lang="fr-FR" sz="1600" dirty="0">
                <a:latin typeface="Calibri" pitchFamily="34" charset="0"/>
                <a:cs typeface="Calibri" pitchFamily="34" charset="0"/>
              </a:rPr>
              <a:t>.</a:t>
            </a:r>
          </a:p>
          <a:p>
            <a:pPr marL="182563" indent="-182563" algn="just" eaLnBrk="1" hangingPunct="1">
              <a:buFont typeface="Arial" pitchFamily="34" charset="0"/>
              <a:buChar char="•"/>
              <a:defRPr/>
            </a:pPr>
            <a:endParaRPr lang="fr-FR" sz="800" dirty="0">
              <a:latin typeface="Calibri" pitchFamily="34" charset="0"/>
              <a:cs typeface="Calibri" pitchFamily="34" charset="0"/>
            </a:endParaRPr>
          </a:p>
          <a:p>
            <a:pPr marL="182563" indent="-182563" algn="just" eaLnBrk="1" hangingPunct="1">
              <a:buFont typeface="Arial" pitchFamily="34" charset="0"/>
              <a:buChar char="•"/>
              <a:defRPr/>
            </a:pPr>
            <a:r>
              <a:rPr lang="fr-FR" sz="1600" b="1" dirty="0">
                <a:latin typeface="Calibri" pitchFamily="34" charset="0"/>
                <a:cs typeface="Calibri" pitchFamily="34" charset="0"/>
              </a:rPr>
              <a:t>Une fiscalité foncière prépondérante</a:t>
            </a:r>
            <a:r>
              <a:rPr lang="fr-FR" sz="1600" dirty="0">
                <a:latin typeface="Calibri" pitchFamily="34" charset="0"/>
                <a:cs typeface="Calibri" pitchFamily="34" charset="0"/>
              </a:rPr>
              <a:t>. Les taxes et redevances communales selon leur nature indiquent une prépondérance du caractère foncier des impositions (58 %) et l’aspect résiduel de la dimension économique (13,8 %).</a:t>
            </a:r>
          </a:p>
          <a:p>
            <a:pPr marL="182563" indent="-182563" algn="just" eaLnBrk="1" hangingPunct="1">
              <a:buFont typeface="Arial" pitchFamily="34" charset="0"/>
              <a:buChar char="•"/>
              <a:defRPr/>
            </a:pPr>
            <a:r>
              <a:rPr lang="fr-FR" sz="1600" b="1" dirty="0">
                <a:latin typeface="Calibri" pitchFamily="34" charset="0"/>
                <a:cs typeface="Calibri" pitchFamily="34" charset="0"/>
              </a:rPr>
              <a:t>La fiscalité locale est du domaine de la loi</a:t>
            </a:r>
            <a:r>
              <a:rPr lang="fr-FR" sz="1600" dirty="0">
                <a:latin typeface="Calibri" pitchFamily="34" charset="0"/>
                <a:cs typeface="Calibri" pitchFamily="34" charset="0"/>
              </a:rPr>
              <a:t> et dont le pouvoir fiscal fondamental est au niveau législatif. Un pouvoir fiscal dérivé est cependant accordé aux élus à travers le vote par les conseils élus des bases de tarifs ou de taux dans le cadre d’une fourchette fixée par la loi.</a:t>
            </a:r>
          </a:p>
        </p:txBody>
      </p:sp>
    </p:spTree>
    <p:extLst>
      <p:ext uri="{BB962C8B-B14F-4D97-AF65-F5344CB8AC3E}">
        <p14:creationId xmlns:p14="http://schemas.microsoft.com/office/powerpoint/2010/main" val="3246595086"/>
      </p:ext>
    </p:extLst>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5"/>
          <p:cNvSpPr>
            <a:spLocks noChangeArrowheads="1"/>
          </p:cNvSpPr>
          <p:nvPr/>
        </p:nvSpPr>
        <p:spPr bwMode="auto">
          <a:xfrm>
            <a:off x="77788" y="-71438"/>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4101" name="Espace réservé du numéro de diapositive 6"/>
          <p:cNvSpPr txBox="1">
            <a:spLocks/>
          </p:cNvSpPr>
          <p:nvPr/>
        </p:nvSpPr>
        <p:spPr bwMode="auto">
          <a:xfrm>
            <a:off x="8459788" y="6492875"/>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8D293DF2-1009-47D9-8B2F-340DDC99F2E0}" type="slidenum">
              <a:rPr lang="en-US" altLang="fr-FR" sz="1200">
                <a:latin typeface="Arial" pitchFamily="34" charset="0"/>
              </a:rPr>
              <a:pPr algn="ctr" eaLnBrk="1" hangingPunct="1"/>
              <a:t>24</a:t>
            </a:fld>
            <a:endParaRPr lang="fr-FR" altLang="fr-FR" sz="1200">
              <a:latin typeface="Arial" pitchFamily="34" charset="0"/>
            </a:endParaRPr>
          </a:p>
        </p:txBody>
      </p:sp>
      <p:sp>
        <p:nvSpPr>
          <p:cNvPr id="28" name="Rectangle 27"/>
          <p:cNvSpPr/>
          <p:nvPr/>
        </p:nvSpPr>
        <p:spPr>
          <a:xfrm>
            <a:off x="571472" y="214290"/>
            <a:ext cx="8280000" cy="657225"/>
          </a:xfrm>
          <a:prstGeom prst="rect">
            <a:avLst/>
          </a:prstGeom>
          <a:solidFill>
            <a:schemeClr val="tx2">
              <a:lumMod val="60000"/>
              <a:lumOff val="40000"/>
            </a:schemeClr>
          </a:solidFill>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91429" tIns="45715" rIns="91429" bIns="45715" anchor="ctr"/>
          <a:lstStyle/>
          <a:p>
            <a:pPr algn="ctr" eaLnBrk="1" hangingPunct="1">
              <a:defRPr/>
            </a:pPr>
            <a:endParaRPr lang="fr-FR"/>
          </a:p>
        </p:txBody>
      </p:sp>
      <p:sp>
        <p:nvSpPr>
          <p:cNvPr id="5" name="Ellipse 4">
            <a:hlinkClick r:id="rId3" action="ppaction://hlinkpres?slideindex=1&amp;slidetitle=" tooltip="composée de la taxe d’habitation, de la taxe sur les services communaux et de la taxe professionnelle"/>
          </p:cNvPr>
          <p:cNvSpPr/>
          <p:nvPr/>
        </p:nvSpPr>
        <p:spPr>
          <a:xfrm>
            <a:off x="2051596" y="949289"/>
            <a:ext cx="1719112" cy="857256"/>
          </a:xfrm>
          <a:prstGeom prst="ellipse">
            <a:avLst/>
          </a:prstGeom>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endParaRPr lang="fr-FR" sz="1400"/>
          </a:p>
        </p:txBody>
      </p:sp>
      <p:sp>
        <p:nvSpPr>
          <p:cNvPr id="64" name="Ellipse 63">
            <a:hlinkClick r:id="rId3" action="ppaction://hlinkpres?slideindex=1&amp;slidetitle=" tooltip="régie par les dispositions des lois n° 47-06 et 39-07 et profite aux différentes catégories de collectivités territoriales."/>
          </p:cNvPr>
          <p:cNvSpPr/>
          <p:nvPr/>
        </p:nvSpPr>
        <p:spPr>
          <a:xfrm>
            <a:off x="5686980" y="949289"/>
            <a:ext cx="1719112" cy="785818"/>
          </a:xfrm>
          <a:prstGeom prst="ellipse">
            <a:avLst/>
          </a:prstGeom>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endParaRPr lang="fr-FR" sz="1400"/>
          </a:p>
        </p:txBody>
      </p:sp>
      <p:cxnSp>
        <p:nvCxnSpPr>
          <p:cNvPr id="50" name="Connecteur droit avec flèche 49"/>
          <p:cNvCxnSpPr/>
          <p:nvPr/>
        </p:nvCxnSpPr>
        <p:spPr>
          <a:xfrm rot="5400000">
            <a:off x="7386637" y="5329238"/>
            <a:ext cx="658813"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103" name="Rectangle 6"/>
          <p:cNvSpPr>
            <a:spLocks noChangeArrowheads="1"/>
          </p:cNvSpPr>
          <p:nvPr/>
        </p:nvSpPr>
        <p:spPr bwMode="auto">
          <a:xfrm>
            <a:off x="1428155" y="3786190"/>
            <a:ext cx="1480508" cy="581199"/>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eaLnBrk="1" fontAlgn="auto" hangingPunct="1">
              <a:spcAft>
                <a:spcPts val="0"/>
              </a:spcAft>
              <a:defRPr/>
            </a:pPr>
            <a:endParaRPr lang="fr-FR" altLang="fr-FR" sz="1400">
              <a:solidFill>
                <a:schemeClr val="tx1"/>
              </a:solidFill>
              <a:cs typeface="Arial" charset="0"/>
            </a:endParaRPr>
          </a:p>
        </p:txBody>
      </p:sp>
      <p:sp>
        <p:nvSpPr>
          <p:cNvPr id="6163" name="Text Box 9"/>
          <p:cNvSpPr txBox="1">
            <a:spLocks noChangeArrowheads="1"/>
          </p:cNvSpPr>
          <p:nvPr/>
        </p:nvSpPr>
        <p:spPr bwMode="auto">
          <a:xfrm>
            <a:off x="1428750" y="4073525"/>
            <a:ext cx="1479550" cy="285750"/>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a:latin typeface="+mn-lt"/>
              </a:rPr>
              <a:t>Régions</a:t>
            </a:r>
          </a:p>
        </p:txBody>
      </p:sp>
      <p:sp>
        <p:nvSpPr>
          <p:cNvPr id="4114" name="Rectangle 18"/>
          <p:cNvSpPr>
            <a:spLocks noChangeArrowheads="1"/>
          </p:cNvSpPr>
          <p:nvPr/>
        </p:nvSpPr>
        <p:spPr bwMode="auto">
          <a:xfrm>
            <a:off x="1428154" y="4994186"/>
            <a:ext cx="1500114" cy="310829"/>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lvl1pPr eaLnBrk="0" hangingPunct="0">
              <a:spcBef>
                <a:spcPct val="20000"/>
              </a:spcBef>
              <a:buClr>
                <a:schemeClr val="hlink"/>
              </a:buClr>
              <a:buSzPct val="70000"/>
              <a:buFont typeface="Wingdings" pitchFamily="2" charset="2"/>
              <a:buChar char="n"/>
              <a:defRPr sz="3200">
                <a:solidFill>
                  <a:schemeClr val="tx1"/>
                </a:solidFill>
                <a:latin typeface="Garamond" pitchFamily="18" charset="0"/>
                <a:cs typeface="Arial"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cs typeface="Arial"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cs typeface="Arial"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cs typeface="Arial"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9pPr>
          </a:lstStyle>
          <a:p>
            <a:pPr eaLnBrk="1" fontAlgn="auto" hangingPunct="1">
              <a:spcBef>
                <a:spcPct val="0"/>
              </a:spcBef>
              <a:spcAft>
                <a:spcPts val="0"/>
              </a:spcAft>
              <a:buClrTx/>
              <a:buSzTx/>
              <a:buFontTx/>
              <a:buNone/>
              <a:defRPr/>
            </a:pPr>
            <a:endParaRPr lang="fr-FR" altLang="fr-FR" sz="1400">
              <a:latin typeface="+mn-lt"/>
            </a:endParaRPr>
          </a:p>
        </p:txBody>
      </p:sp>
      <p:sp>
        <p:nvSpPr>
          <p:cNvPr id="6167" name="Text Box 19">
            <a:hlinkClick r:id="rId4" action="ppaction://hlinksldjump"/>
          </p:cNvPr>
          <p:cNvSpPr txBox="1">
            <a:spLocks noChangeArrowheads="1"/>
          </p:cNvSpPr>
          <p:nvPr/>
        </p:nvSpPr>
        <p:spPr bwMode="auto">
          <a:xfrm>
            <a:off x="1428750" y="5048250"/>
            <a:ext cx="1500188" cy="285750"/>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a:latin typeface="+mn-lt"/>
              </a:rPr>
              <a:t>3 taxes</a:t>
            </a:r>
          </a:p>
        </p:txBody>
      </p:sp>
      <p:grpSp>
        <p:nvGrpSpPr>
          <p:cNvPr id="4120" name="Flèche droite rayée 31"/>
          <p:cNvGrpSpPr>
            <a:grpSpLocks/>
          </p:cNvGrpSpPr>
          <p:nvPr/>
        </p:nvGrpSpPr>
        <p:grpSpPr bwMode="auto">
          <a:xfrm>
            <a:off x="1452563" y="3168650"/>
            <a:ext cx="1477962" cy="349250"/>
            <a:chOff x="564" y="2143"/>
            <a:chExt cx="995" cy="338"/>
          </a:xfrm>
        </p:grpSpPr>
        <p:pic>
          <p:nvPicPr>
            <p:cNvPr id="4163" name="Flèche droite rayée 3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 y="2143"/>
              <a:ext cx="995"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13" name="Text Box 106"/>
            <p:cNvSpPr txBox="1">
              <a:spLocks noChangeArrowheads="1"/>
            </p:cNvSpPr>
            <p:nvPr/>
          </p:nvSpPr>
          <p:spPr bwMode="auto">
            <a:xfrm rot="5400000">
              <a:off x="982" y="2052"/>
              <a:ext cx="161" cy="463"/>
            </a:xfrm>
            <a:prstGeom prst="rect">
              <a:avLst/>
            </a:prstGeom>
            <a:noFill/>
            <a:ln w="9525">
              <a:noFill/>
              <a:miter lim="800000"/>
              <a:headEnd/>
              <a:tailEnd/>
            </a:ln>
          </p:spPr>
          <p:txBody>
            <a:bodyPr rot="10800000" vert="eaVert" anchor="ctr"/>
            <a:lstStyle/>
            <a:p>
              <a:pPr algn="ctr" eaLnBrk="1" hangingPunct="1">
                <a:defRPr/>
              </a:pPr>
              <a:endParaRPr lang="fr-FR" sz="1400">
                <a:solidFill>
                  <a:srgbClr val="FFFFFF"/>
                </a:solidFill>
                <a:latin typeface="+mn-lt"/>
              </a:endParaRPr>
            </a:p>
          </p:txBody>
        </p:sp>
      </p:grpSp>
      <p:cxnSp>
        <p:nvCxnSpPr>
          <p:cNvPr id="8" name="Connecteur droit avec flèche 7"/>
          <p:cNvCxnSpPr/>
          <p:nvPr/>
        </p:nvCxnSpPr>
        <p:spPr>
          <a:xfrm rot="5400000">
            <a:off x="2118519" y="4798219"/>
            <a:ext cx="1905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1" name="Rectangle 6"/>
          <p:cNvSpPr>
            <a:spLocks noChangeArrowheads="1"/>
          </p:cNvSpPr>
          <p:nvPr/>
        </p:nvSpPr>
        <p:spPr bwMode="auto">
          <a:xfrm>
            <a:off x="3838116" y="3778215"/>
            <a:ext cx="1480508" cy="581199"/>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eaLnBrk="1" fontAlgn="auto" hangingPunct="1">
              <a:spcAft>
                <a:spcPts val="0"/>
              </a:spcAft>
              <a:defRPr/>
            </a:pPr>
            <a:endParaRPr lang="fr-FR" altLang="fr-FR" sz="1400">
              <a:solidFill>
                <a:schemeClr val="tx1"/>
              </a:solidFill>
              <a:cs typeface="Arial" charset="0"/>
            </a:endParaRPr>
          </a:p>
        </p:txBody>
      </p:sp>
      <p:sp>
        <p:nvSpPr>
          <p:cNvPr id="6173" name="Text Box 9"/>
          <p:cNvSpPr txBox="1">
            <a:spLocks noChangeArrowheads="1"/>
          </p:cNvSpPr>
          <p:nvPr/>
        </p:nvSpPr>
        <p:spPr bwMode="auto">
          <a:xfrm>
            <a:off x="3836988" y="3883025"/>
            <a:ext cx="1481137" cy="479425"/>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dirty="0">
                <a:latin typeface="+mn-lt"/>
              </a:rPr>
              <a:t>Préfectures et provinces</a:t>
            </a:r>
          </a:p>
        </p:txBody>
      </p:sp>
      <p:sp>
        <p:nvSpPr>
          <p:cNvPr id="34" name="Rectangle 6"/>
          <p:cNvSpPr>
            <a:spLocks noChangeArrowheads="1"/>
          </p:cNvSpPr>
          <p:nvPr/>
        </p:nvSpPr>
        <p:spPr bwMode="auto">
          <a:xfrm>
            <a:off x="6072198" y="3786190"/>
            <a:ext cx="1480508" cy="581199"/>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eaLnBrk="1" fontAlgn="auto" hangingPunct="1">
              <a:spcAft>
                <a:spcPts val="0"/>
              </a:spcAft>
              <a:defRPr/>
            </a:pPr>
            <a:endParaRPr lang="fr-FR" altLang="fr-FR" sz="1400">
              <a:solidFill>
                <a:schemeClr val="tx1"/>
              </a:solidFill>
              <a:cs typeface="Arial" charset="0"/>
            </a:endParaRPr>
          </a:p>
        </p:txBody>
      </p:sp>
      <p:sp>
        <p:nvSpPr>
          <p:cNvPr id="6177" name="Text Box 9"/>
          <p:cNvSpPr txBox="1">
            <a:spLocks noChangeArrowheads="1"/>
          </p:cNvSpPr>
          <p:nvPr/>
        </p:nvSpPr>
        <p:spPr bwMode="auto">
          <a:xfrm>
            <a:off x="6072188" y="3916363"/>
            <a:ext cx="1479550" cy="285750"/>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dirty="0">
                <a:latin typeface="+mn-lt"/>
              </a:rPr>
              <a:t>Communes</a:t>
            </a:r>
          </a:p>
        </p:txBody>
      </p:sp>
      <p:grpSp>
        <p:nvGrpSpPr>
          <p:cNvPr id="4130" name="Flèche droite rayée 35"/>
          <p:cNvGrpSpPr>
            <a:grpSpLocks/>
          </p:cNvGrpSpPr>
          <p:nvPr/>
        </p:nvGrpSpPr>
        <p:grpSpPr bwMode="auto">
          <a:xfrm>
            <a:off x="3786188" y="3232150"/>
            <a:ext cx="1477962" cy="349250"/>
            <a:chOff x="2419" y="2143"/>
            <a:chExt cx="995" cy="338"/>
          </a:xfrm>
        </p:grpSpPr>
        <p:pic>
          <p:nvPicPr>
            <p:cNvPr id="4161" name="Flèche droite rayée 3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9" y="2143"/>
              <a:ext cx="995"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11" name="Text Box 118"/>
            <p:cNvSpPr txBox="1">
              <a:spLocks noChangeArrowheads="1"/>
            </p:cNvSpPr>
            <p:nvPr/>
          </p:nvSpPr>
          <p:spPr bwMode="auto">
            <a:xfrm rot="5400000">
              <a:off x="2835" y="2052"/>
              <a:ext cx="161" cy="463"/>
            </a:xfrm>
            <a:prstGeom prst="rect">
              <a:avLst/>
            </a:prstGeom>
            <a:noFill/>
            <a:ln w="9525">
              <a:noFill/>
              <a:miter lim="800000"/>
              <a:headEnd/>
              <a:tailEnd/>
            </a:ln>
          </p:spPr>
          <p:txBody>
            <a:bodyPr rot="10800000" vert="eaVert" anchor="ctr"/>
            <a:lstStyle/>
            <a:p>
              <a:pPr algn="ctr" eaLnBrk="1" hangingPunct="1">
                <a:defRPr/>
              </a:pPr>
              <a:endParaRPr lang="fr-FR" sz="1400">
                <a:solidFill>
                  <a:srgbClr val="FFFFFF"/>
                </a:solidFill>
                <a:latin typeface="+mn-lt"/>
              </a:endParaRPr>
            </a:p>
          </p:txBody>
        </p:sp>
      </p:grpSp>
      <p:grpSp>
        <p:nvGrpSpPr>
          <p:cNvPr id="4131" name="Flèche droite rayée 36"/>
          <p:cNvGrpSpPr>
            <a:grpSpLocks/>
          </p:cNvGrpSpPr>
          <p:nvPr/>
        </p:nvGrpSpPr>
        <p:grpSpPr bwMode="auto">
          <a:xfrm>
            <a:off x="6143625" y="3143250"/>
            <a:ext cx="1482725" cy="350838"/>
            <a:chOff x="4205" y="2143"/>
            <a:chExt cx="998" cy="338"/>
          </a:xfrm>
        </p:grpSpPr>
        <p:pic>
          <p:nvPicPr>
            <p:cNvPr id="4159" name="Flèche droite rayée 3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05" y="2143"/>
              <a:ext cx="998"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09" name="Text Box 121"/>
            <p:cNvSpPr txBox="1">
              <a:spLocks noChangeArrowheads="1"/>
            </p:cNvSpPr>
            <p:nvPr/>
          </p:nvSpPr>
          <p:spPr bwMode="auto">
            <a:xfrm rot="5400000">
              <a:off x="4618" y="2052"/>
              <a:ext cx="162" cy="464"/>
            </a:xfrm>
            <a:prstGeom prst="rect">
              <a:avLst/>
            </a:prstGeom>
            <a:noFill/>
            <a:ln w="9525">
              <a:noFill/>
              <a:miter lim="800000"/>
              <a:headEnd/>
              <a:tailEnd/>
            </a:ln>
          </p:spPr>
          <p:txBody>
            <a:bodyPr rot="10800000" vert="eaVert" anchor="ctr"/>
            <a:lstStyle/>
            <a:p>
              <a:pPr algn="ctr" eaLnBrk="1" hangingPunct="1">
                <a:defRPr/>
              </a:pPr>
              <a:endParaRPr lang="fr-FR" sz="1400">
                <a:solidFill>
                  <a:srgbClr val="FFFFFF"/>
                </a:solidFill>
                <a:latin typeface="+mn-lt"/>
              </a:endParaRPr>
            </a:p>
          </p:txBody>
        </p:sp>
      </p:grpSp>
      <p:sp>
        <p:nvSpPr>
          <p:cNvPr id="44" name="Rectangle 18"/>
          <p:cNvSpPr>
            <a:spLocks noChangeArrowheads="1"/>
          </p:cNvSpPr>
          <p:nvPr/>
        </p:nvSpPr>
        <p:spPr bwMode="auto">
          <a:xfrm>
            <a:off x="3889170" y="4946218"/>
            <a:ext cx="1500114" cy="310829"/>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lvl1pPr eaLnBrk="0" hangingPunct="0">
              <a:spcBef>
                <a:spcPct val="20000"/>
              </a:spcBef>
              <a:buClr>
                <a:schemeClr val="hlink"/>
              </a:buClr>
              <a:buSzPct val="70000"/>
              <a:buFont typeface="Wingdings" pitchFamily="2" charset="2"/>
              <a:buChar char="n"/>
              <a:defRPr sz="3200">
                <a:solidFill>
                  <a:schemeClr val="tx1"/>
                </a:solidFill>
                <a:latin typeface="Garamond" pitchFamily="18" charset="0"/>
                <a:cs typeface="Arial"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cs typeface="Arial"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cs typeface="Arial"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cs typeface="Arial"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9pPr>
          </a:lstStyle>
          <a:p>
            <a:pPr eaLnBrk="1" fontAlgn="auto" hangingPunct="1">
              <a:spcBef>
                <a:spcPct val="0"/>
              </a:spcBef>
              <a:spcAft>
                <a:spcPts val="0"/>
              </a:spcAft>
              <a:buClrTx/>
              <a:buSzTx/>
              <a:buFontTx/>
              <a:buNone/>
              <a:defRPr/>
            </a:pPr>
            <a:endParaRPr lang="fr-FR" altLang="fr-FR" sz="1400">
              <a:latin typeface="+mn-lt"/>
            </a:endParaRPr>
          </a:p>
        </p:txBody>
      </p:sp>
      <p:sp>
        <p:nvSpPr>
          <p:cNvPr id="6183" name="Text Box 19">
            <a:hlinkClick r:id="rId4" action="ppaction://hlinksldjump"/>
          </p:cNvPr>
          <p:cNvSpPr txBox="1">
            <a:spLocks noChangeArrowheads="1"/>
          </p:cNvSpPr>
          <p:nvPr/>
        </p:nvSpPr>
        <p:spPr bwMode="auto">
          <a:xfrm>
            <a:off x="3887788" y="5000625"/>
            <a:ext cx="1501775" cy="285750"/>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a:latin typeface="+mn-lt"/>
              </a:rPr>
              <a:t>3 taxes</a:t>
            </a:r>
          </a:p>
        </p:txBody>
      </p:sp>
      <p:cxnSp>
        <p:nvCxnSpPr>
          <p:cNvPr id="46" name="Connecteur droit avec flèche 45"/>
          <p:cNvCxnSpPr/>
          <p:nvPr/>
        </p:nvCxnSpPr>
        <p:spPr>
          <a:xfrm rot="5400000">
            <a:off x="4579144" y="4749006"/>
            <a:ext cx="1905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47" name="Rectangle 18"/>
          <p:cNvSpPr>
            <a:spLocks noChangeArrowheads="1"/>
          </p:cNvSpPr>
          <p:nvPr/>
        </p:nvSpPr>
        <p:spPr bwMode="auto">
          <a:xfrm>
            <a:off x="6072198" y="4929198"/>
            <a:ext cx="1500114" cy="310829"/>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lvl1pPr eaLnBrk="0" hangingPunct="0">
              <a:spcBef>
                <a:spcPct val="20000"/>
              </a:spcBef>
              <a:buClr>
                <a:schemeClr val="hlink"/>
              </a:buClr>
              <a:buSzPct val="70000"/>
              <a:buFont typeface="Wingdings" pitchFamily="2" charset="2"/>
              <a:buChar char="n"/>
              <a:defRPr sz="3200">
                <a:solidFill>
                  <a:schemeClr val="tx1"/>
                </a:solidFill>
                <a:latin typeface="Garamond" pitchFamily="18" charset="0"/>
                <a:cs typeface="Arial"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cs typeface="Arial"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cs typeface="Arial"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cs typeface="Arial"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9pPr>
          </a:lstStyle>
          <a:p>
            <a:pPr eaLnBrk="1" fontAlgn="auto" hangingPunct="1">
              <a:spcBef>
                <a:spcPct val="0"/>
              </a:spcBef>
              <a:spcAft>
                <a:spcPts val="0"/>
              </a:spcAft>
              <a:buClrTx/>
              <a:buSzTx/>
              <a:buFontTx/>
              <a:buNone/>
              <a:defRPr/>
            </a:pPr>
            <a:endParaRPr lang="fr-FR" altLang="fr-FR" sz="1400">
              <a:latin typeface="+mn-lt"/>
            </a:endParaRPr>
          </a:p>
        </p:txBody>
      </p:sp>
      <p:sp>
        <p:nvSpPr>
          <p:cNvPr id="6188" name="Text Box 19">
            <a:hlinkClick r:id="rId4" action="ppaction://hlinksldjump"/>
          </p:cNvPr>
          <p:cNvSpPr txBox="1">
            <a:spLocks noChangeArrowheads="1"/>
          </p:cNvSpPr>
          <p:nvPr/>
        </p:nvSpPr>
        <p:spPr bwMode="auto">
          <a:xfrm>
            <a:off x="6072188" y="4983163"/>
            <a:ext cx="1500187" cy="285750"/>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a:latin typeface="+mn-lt"/>
              </a:rPr>
              <a:t>11 taxes</a:t>
            </a:r>
          </a:p>
        </p:txBody>
      </p:sp>
      <p:cxnSp>
        <p:nvCxnSpPr>
          <p:cNvPr id="49" name="Connecteur droit avec flèche 48"/>
          <p:cNvCxnSpPr/>
          <p:nvPr/>
        </p:nvCxnSpPr>
        <p:spPr>
          <a:xfrm rot="5400000">
            <a:off x="6763544" y="4666456"/>
            <a:ext cx="1905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4" name="Rectangle 18"/>
          <p:cNvSpPr>
            <a:spLocks noChangeArrowheads="1"/>
          </p:cNvSpPr>
          <p:nvPr/>
        </p:nvSpPr>
        <p:spPr bwMode="auto">
          <a:xfrm>
            <a:off x="6072198" y="5500702"/>
            <a:ext cx="1500114" cy="466658"/>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lvl1pPr eaLnBrk="0" hangingPunct="0">
              <a:spcBef>
                <a:spcPct val="20000"/>
              </a:spcBef>
              <a:buClr>
                <a:schemeClr val="hlink"/>
              </a:buClr>
              <a:buSzPct val="70000"/>
              <a:buFont typeface="Wingdings" pitchFamily="2" charset="2"/>
              <a:buChar char="n"/>
              <a:defRPr sz="3200">
                <a:solidFill>
                  <a:schemeClr val="tx1"/>
                </a:solidFill>
                <a:latin typeface="Garamond" pitchFamily="18" charset="0"/>
                <a:cs typeface="Arial"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cs typeface="Arial"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cs typeface="Arial"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cs typeface="Arial"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cs typeface="Arial" charset="0"/>
              </a:defRPr>
            </a:lvl9pPr>
          </a:lstStyle>
          <a:p>
            <a:pPr eaLnBrk="1" fontAlgn="auto" hangingPunct="1">
              <a:spcBef>
                <a:spcPct val="0"/>
              </a:spcBef>
              <a:spcAft>
                <a:spcPts val="0"/>
              </a:spcAft>
              <a:buClrTx/>
              <a:buSzTx/>
              <a:buFontTx/>
              <a:buNone/>
              <a:defRPr/>
            </a:pPr>
            <a:endParaRPr lang="fr-FR" altLang="fr-FR" sz="1400">
              <a:latin typeface="+mn-lt"/>
            </a:endParaRPr>
          </a:p>
        </p:txBody>
      </p:sp>
      <p:sp>
        <p:nvSpPr>
          <p:cNvPr id="6193" name="Text Box 19">
            <a:hlinkClick r:id="rId4" action="ppaction://hlinksldjump"/>
          </p:cNvPr>
          <p:cNvSpPr txBox="1">
            <a:spLocks noChangeArrowheads="1"/>
          </p:cNvSpPr>
          <p:nvPr/>
        </p:nvSpPr>
        <p:spPr bwMode="auto">
          <a:xfrm>
            <a:off x="6089650" y="5532438"/>
            <a:ext cx="1500188" cy="479425"/>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a:latin typeface="+mn-lt"/>
              </a:rPr>
              <a:t>13 droits et redevances</a:t>
            </a:r>
          </a:p>
        </p:txBody>
      </p:sp>
      <p:grpSp>
        <p:nvGrpSpPr>
          <p:cNvPr id="4146" name="Flèche droite rayée 55"/>
          <p:cNvGrpSpPr>
            <a:grpSpLocks/>
          </p:cNvGrpSpPr>
          <p:nvPr/>
        </p:nvGrpSpPr>
        <p:grpSpPr bwMode="auto">
          <a:xfrm>
            <a:off x="5799138" y="1941513"/>
            <a:ext cx="1500187" cy="369887"/>
            <a:chOff x="3517" y="1271"/>
            <a:chExt cx="1010" cy="357"/>
          </a:xfrm>
        </p:grpSpPr>
        <p:pic>
          <p:nvPicPr>
            <p:cNvPr id="4157" name="Flèche droite rayée 55"/>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17" y="1271"/>
              <a:ext cx="1010"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07" name="Text Box 138"/>
            <p:cNvSpPr txBox="1">
              <a:spLocks noChangeArrowheads="1"/>
            </p:cNvSpPr>
            <p:nvPr/>
          </p:nvSpPr>
          <p:spPr bwMode="auto">
            <a:xfrm rot="-5400000">
              <a:off x="3943" y="1207"/>
              <a:ext cx="161" cy="464"/>
            </a:xfrm>
            <a:prstGeom prst="rect">
              <a:avLst/>
            </a:prstGeom>
            <a:noFill/>
            <a:ln w="9525">
              <a:noFill/>
              <a:miter lim="800000"/>
              <a:headEnd/>
              <a:tailEnd/>
            </a:ln>
          </p:spPr>
          <p:txBody>
            <a:bodyPr vert="eaVert" anchor="ctr"/>
            <a:lstStyle/>
            <a:p>
              <a:pPr algn="ctr" eaLnBrk="1" hangingPunct="1">
                <a:defRPr/>
              </a:pPr>
              <a:endParaRPr lang="fr-FR" sz="1400">
                <a:solidFill>
                  <a:srgbClr val="FFFFFF"/>
                </a:solidFill>
                <a:latin typeface="+mn-lt"/>
              </a:endParaRPr>
            </a:p>
          </p:txBody>
        </p:sp>
      </p:grpSp>
      <p:sp>
        <p:nvSpPr>
          <p:cNvPr id="6195" name="Text Box 9">
            <a:hlinkClick r:id="rId9" tooltip="régie par les dispositions des lois n° 47-06 et 39-07 et profite aux différentes catégories de collectivités territoriales."/>
          </p:cNvPr>
          <p:cNvSpPr txBox="1">
            <a:spLocks noChangeArrowheads="1"/>
          </p:cNvSpPr>
          <p:nvPr/>
        </p:nvSpPr>
        <p:spPr bwMode="auto">
          <a:xfrm>
            <a:off x="5643570" y="1071546"/>
            <a:ext cx="1735138" cy="587375"/>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dirty="0">
                <a:solidFill>
                  <a:schemeClr val="bg1"/>
                </a:solidFill>
                <a:latin typeface="+mn-lt"/>
              </a:rPr>
              <a:t>Fiscalité gérée </a:t>
            </a:r>
          </a:p>
          <a:p>
            <a:pPr algn="ctr" eaLnBrk="1" hangingPunct="1">
              <a:lnSpc>
                <a:spcPct val="90000"/>
              </a:lnSpc>
              <a:spcBef>
                <a:spcPct val="50000"/>
              </a:spcBef>
              <a:defRPr/>
            </a:pPr>
            <a:r>
              <a:rPr lang="fr-FR" altLang="fr-FR" sz="1400" b="1" dirty="0">
                <a:solidFill>
                  <a:schemeClr val="bg1"/>
                </a:solidFill>
                <a:latin typeface="+mn-lt"/>
              </a:rPr>
              <a:t>par les </a:t>
            </a:r>
            <a:r>
              <a:rPr lang="fr-FR" altLang="fr-FR" sz="1400" b="1" dirty="0" err="1">
                <a:solidFill>
                  <a:schemeClr val="bg1"/>
                </a:solidFill>
                <a:latin typeface="+mn-lt"/>
              </a:rPr>
              <a:t>CTs</a:t>
            </a:r>
            <a:endParaRPr lang="fr-FR" altLang="fr-FR" sz="1400" b="1" dirty="0">
              <a:solidFill>
                <a:schemeClr val="bg1"/>
              </a:solidFill>
              <a:latin typeface="+mn-lt"/>
            </a:endParaRPr>
          </a:p>
        </p:txBody>
      </p:sp>
      <p:grpSp>
        <p:nvGrpSpPr>
          <p:cNvPr id="4148" name="Flèche droite rayée 59"/>
          <p:cNvGrpSpPr>
            <a:grpSpLocks/>
          </p:cNvGrpSpPr>
          <p:nvPr/>
        </p:nvGrpSpPr>
        <p:grpSpPr bwMode="auto">
          <a:xfrm>
            <a:off x="2173288" y="1954213"/>
            <a:ext cx="1500187" cy="369887"/>
            <a:chOff x="1233" y="1279"/>
            <a:chExt cx="1010" cy="357"/>
          </a:xfrm>
        </p:grpSpPr>
        <p:pic>
          <p:nvPicPr>
            <p:cNvPr id="4155" name="Flèche droite rayée 59"/>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33" y="1279"/>
              <a:ext cx="1010"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05" name="Text Box 142"/>
            <p:cNvSpPr txBox="1">
              <a:spLocks noChangeArrowheads="1"/>
            </p:cNvSpPr>
            <p:nvPr/>
          </p:nvSpPr>
          <p:spPr bwMode="auto">
            <a:xfrm rot="-5400000">
              <a:off x="1655" y="1216"/>
              <a:ext cx="162" cy="464"/>
            </a:xfrm>
            <a:prstGeom prst="rect">
              <a:avLst/>
            </a:prstGeom>
            <a:noFill/>
            <a:ln w="9525">
              <a:noFill/>
              <a:miter lim="800000"/>
              <a:headEnd/>
              <a:tailEnd/>
            </a:ln>
          </p:spPr>
          <p:txBody>
            <a:bodyPr vert="eaVert" anchor="ctr"/>
            <a:lstStyle/>
            <a:p>
              <a:pPr algn="ctr" eaLnBrk="1" hangingPunct="1">
                <a:defRPr/>
              </a:pPr>
              <a:endParaRPr lang="fr-FR" sz="1400">
                <a:solidFill>
                  <a:srgbClr val="FFFFFF"/>
                </a:solidFill>
                <a:latin typeface="+mn-lt"/>
              </a:endParaRPr>
            </a:p>
          </p:txBody>
        </p:sp>
      </p:grpSp>
      <p:sp>
        <p:nvSpPr>
          <p:cNvPr id="6197" name="Text Box 9">
            <a:hlinkClick r:id="rId9" tooltip="composée de la taxe d’habitation, de la taxe sur les services communaux et de la taxe professionnelle"/>
          </p:cNvPr>
          <p:cNvSpPr txBox="1">
            <a:spLocks noChangeArrowheads="1"/>
          </p:cNvSpPr>
          <p:nvPr/>
        </p:nvSpPr>
        <p:spPr bwMode="auto">
          <a:xfrm>
            <a:off x="2000232" y="1071546"/>
            <a:ext cx="1735138" cy="587375"/>
          </a:xfrm>
          <a:prstGeom prst="rect">
            <a:avLst/>
          </a:prstGeom>
          <a:noFill/>
          <a:ln w="9525">
            <a:noFill/>
            <a:miter lim="800000"/>
            <a:headEnd/>
            <a:tailEnd/>
          </a:ln>
        </p:spPr>
        <p:txBody>
          <a:bodyPr>
            <a:spAutoFit/>
          </a:bodyPr>
          <a:lstStyle/>
          <a:p>
            <a:pPr algn="ctr" eaLnBrk="1" hangingPunct="1">
              <a:lnSpc>
                <a:spcPct val="90000"/>
              </a:lnSpc>
              <a:spcBef>
                <a:spcPct val="50000"/>
              </a:spcBef>
              <a:defRPr/>
            </a:pPr>
            <a:r>
              <a:rPr lang="fr-FR" altLang="fr-FR" sz="1400" b="1" dirty="0">
                <a:solidFill>
                  <a:schemeClr val="bg1"/>
                </a:solidFill>
                <a:latin typeface="+mn-lt"/>
              </a:rPr>
              <a:t>Fiscalité gérée </a:t>
            </a:r>
          </a:p>
          <a:p>
            <a:pPr algn="ctr" eaLnBrk="1" hangingPunct="1">
              <a:lnSpc>
                <a:spcPct val="90000"/>
              </a:lnSpc>
              <a:spcBef>
                <a:spcPct val="50000"/>
              </a:spcBef>
              <a:defRPr/>
            </a:pPr>
            <a:r>
              <a:rPr lang="fr-FR" altLang="fr-FR" sz="1400" b="1" dirty="0">
                <a:solidFill>
                  <a:schemeClr val="bg1"/>
                </a:solidFill>
                <a:latin typeface="+mn-lt"/>
              </a:rPr>
              <a:t>par l’Etat</a:t>
            </a:r>
          </a:p>
        </p:txBody>
      </p:sp>
      <p:sp>
        <p:nvSpPr>
          <p:cNvPr id="7" name="Rectangle à coins arrondis 6"/>
          <p:cNvSpPr/>
          <p:nvPr/>
        </p:nvSpPr>
        <p:spPr>
          <a:xfrm>
            <a:off x="1025039" y="2428868"/>
            <a:ext cx="7613795" cy="564286"/>
          </a:xfrm>
          <a:prstGeom prst="roundRect">
            <a:avLst/>
          </a:prstGeom>
          <a:solidFill>
            <a:schemeClr val="tx2">
              <a:lumMod val="60000"/>
              <a:lumOff val="40000"/>
            </a:schemeClr>
          </a:solidFill>
          <a:ln/>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fr-FR" sz="1400"/>
          </a:p>
        </p:txBody>
      </p:sp>
      <p:sp>
        <p:nvSpPr>
          <p:cNvPr id="6201" name="Rectangle 4"/>
          <p:cNvSpPr>
            <a:spLocks noChangeArrowheads="1"/>
          </p:cNvSpPr>
          <p:nvPr/>
        </p:nvSpPr>
        <p:spPr bwMode="auto">
          <a:xfrm>
            <a:off x="952500" y="2555875"/>
            <a:ext cx="7613650" cy="368300"/>
          </a:xfrm>
          <a:prstGeom prst="rect">
            <a:avLst/>
          </a:prstGeom>
          <a:noFill/>
          <a:ln w="9525">
            <a:noFill/>
            <a:miter lim="800000"/>
            <a:headEnd/>
            <a:tailEnd/>
          </a:ln>
        </p:spPr>
        <p:txBody>
          <a:bodyPr>
            <a:spAutoFit/>
          </a:bodyPr>
          <a:lstStyle/>
          <a:p>
            <a:pPr algn="ctr" eaLnBrk="1" hangingPunct="1">
              <a:spcBef>
                <a:spcPct val="50000"/>
              </a:spcBef>
              <a:defRPr/>
            </a:pPr>
            <a:r>
              <a:rPr lang="fr-FR" altLang="fr-FR" b="1" dirty="0">
                <a:solidFill>
                  <a:schemeClr val="bg1"/>
                </a:solidFill>
                <a:latin typeface="+mn-lt"/>
              </a:rPr>
              <a:t>Périmètre de la fiscalité locale (lois n° 47-06 et 39-07)</a:t>
            </a:r>
          </a:p>
        </p:txBody>
      </p:sp>
      <p:sp>
        <p:nvSpPr>
          <p:cNvPr id="4154" name="Rectangle 1"/>
          <p:cNvSpPr>
            <a:spLocks noChangeArrowheads="1"/>
          </p:cNvSpPr>
          <p:nvPr/>
        </p:nvSpPr>
        <p:spPr bwMode="auto">
          <a:xfrm>
            <a:off x="684213" y="177800"/>
            <a:ext cx="8245505" cy="58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a:lnSpc>
                <a:spcPct val="150000"/>
              </a:lnSpc>
            </a:pPr>
            <a:r>
              <a:rPr lang="fr-FR" altLang="fr-FR" sz="2400" b="1" dirty="0">
                <a:solidFill>
                  <a:schemeClr val="accent6">
                    <a:lumMod val="60000"/>
                    <a:lumOff val="40000"/>
                  </a:schemeClr>
                </a:solidFill>
                <a:ea typeface="SimSun" pitchFamily="2" charset="-122"/>
                <a:cs typeface="Calibri" pitchFamily="34" charset="0"/>
              </a:rPr>
              <a:t>Composantes de la fiscalité locale </a:t>
            </a:r>
            <a:r>
              <a:rPr lang="fr-FR" altLang="fr-FR" sz="2400" b="1" dirty="0">
                <a:solidFill>
                  <a:schemeClr val="accent6">
                    <a:lumMod val="40000"/>
                    <a:lumOff val="60000"/>
                  </a:schemeClr>
                </a:solidFill>
                <a:ea typeface="SimSun" pitchFamily="2" charset="-122"/>
                <a:cs typeface="Calibri" pitchFamily="34" charset="0"/>
              </a:rPr>
              <a:t> </a:t>
            </a:r>
          </a:p>
        </p:txBody>
      </p:sp>
    </p:spTree>
    <p:extLst>
      <p:ext uri="{BB962C8B-B14F-4D97-AF65-F5344CB8AC3E}">
        <p14:creationId xmlns:p14="http://schemas.microsoft.com/office/powerpoint/2010/main" val="939195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5"/>
          <p:cNvSpPr>
            <a:spLocks noChangeArrowheads="1"/>
          </p:cNvSpPr>
          <p:nvPr/>
        </p:nvSpPr>
        <p:spPr bwMode="auto">
          <a:xfrm>
            <a:off x="77788" y="116632"/>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5125"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C42EC770-2EFA-4E60-B45F-E806CD9B9099}" type="slidenum">
              <a:rPr lang="en-US" altLang="fr-FR" sz="1200">
                <a:latin typeface="Arial" pitchFamily="34" charset="0"/>
              </a:rPr>
              <a:pPr algn="ctr" eaLnBrk="1" hangingPunct="1"/>
              <a:t>25</a:t>
            </a:fld>
            <a:endParaRPr lang="fr-FR" altLang="fr-FR" sz="1200">
              <a:latin typeface="Arial" pitchFamily="34" charset="0"/>
            </a:endParaRPr>
          </a:p>
        </p:txBody>
      </p:sp>
      <p:sp>
        <p:nvSpPr>
          <p:cNvPr id="5129" name="Rectangle 1"/>
          <p:cNvSpPr>
            <a:spLocks noChangeArrowheads="1"/>
          </p:cNvSpPr>
          <p:nvPr/>
        </p:nvSpPr>
        <p:spPr bwMode="auto">
          <a:xfrm>
            <a:off x="179512" y="116632"/>
            <a:ext cx="8819827" cy="461655"/>
          </a:xfrm>
          <a:prstGeom prst="rect">
            <a:avLst/>
          </a:prstGeom>
          <a:solidFill>
            <a:schemeClr val="tx2">
              <a:lumMod val="60000"/>
              <a:lumOff val="40000"/>
            </a:schemeClr>
          </a:solidFill>
          <a:ln>
            <a:noFill/>
          </a:ln>
        </p:spPr>
        <p:txBody>
          <a:bodyPr wrap="square"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a:r>
              <a:rPr lang="fr-FR" altLang="fr-FR" sz="2400" b="1" dirty="0">
                <a:solidFill>
                  <a:schemeClr val="accent6">
                    <a:lumMod val="60000"/>
                    <a:lumOff val="40000"/>
                  </a:schemeClr>
                </a:solidFill>
                <a:ea typeface="SimSun" pitchFamily="2" charset="-122"/>
                <a:cs typeface="Calibri" pitchFamily="34" charset="0"/>
              </a:rPr>
              <a:t>Composantes de la fiscalité locale</a:t>
            </a:r>
          </a:p>
        </p:txBody>
      </p:sp>
      <p:graphicFrame>
        <p:nvGraphicFramePr>
          <p:cNvPr id="3" name="Tableau 2"/>
          <p:cNvGraphicFramePr>
            <a:graphicFrameLocks noGrp="1"/>
          </p:cNvGraphicFramePr>
          <p:nvPr>
            <p:extLst>
              <p:ext uri="{D42A27DB-BD31-4B8C-83A1-F6EECF244321}">
                <p14:modId xmlns:p14="http://schemas.microsoft.com/office/powerpoint/2010/main" val="4283540560"/>
              </p:ext>
            </p:extLst>
          </p:nvPr>
        </p:nvGraphicFramePr>
        <p:xfrm>
          <a:off x="179512" y="620687"/>
          <a:ext cx="8819827" cy="6081739"/>
        </p:xfrm>
        <a:graphic>
          <a:graphicData uri="http://schemas.openxmlformats.org/drawingml/2006/table">
            <a:tbl>
              <a:tblPr firstRow="1" bandRow="1">
                <a:tableStyleId>{5C22544A-7EE6-4342-B048-85BDC9FD1C3A}</a:tableStyleId>
              </a:tblPr>
              <a:tblGrid>
                <a:gridCol w="1005156">
                  <a:extLst>
                    <a:ext uri="{9D8B030D-6E8A-4147-A177-3AD203B41FA5}">
                      <a16:colId xmlns:a16="http://schemas.microsoft.com/office/drawing/2014/main" val="20000"/>
                    </a:ext>
                  </a:extLst>
                </a:gridCol>
                <a:gridCol w="3249665">
                  <a:extLst>
                    <a:ext uri="{9D8B030D-6E8A-4147-A177-3AD203B41FA5}">
                      <a16:colId xmlns:a16="http://schemas.microsoft.com/office/drawing/2014/main" val="20001"/>
                    </a:ext>
                  </a:extLst>
                </a:gridCol>
                <a:gridCol w="4565006">
                  <a:extLst>
                    <a:ext uri="{9D8B030D-6E8A-4147-A177-3AD203B41FA5}">
                      <a16:colId xmlns:a16="http://schemas.microsoft.com/office/drawing/2014/main" val="20002"/>
                    </a:ext>
                  </a:extLst>
                </a:gridCol>
              </a:tblGrid>
              <a:tr h="1011215">
                <a:tc>
                  <a:txBody>
                    <a:bodyPr/>
                    <a:lstStyle/>
                    <a:p>
                      <a:endParaRPr lang="fr-FR" sz="1050" dirty="0"/>
                    </a:p>
                    <a:p>
                      <a:r>
                        <a:rPr lang="fr-FR" sz="1050" dirty="0">
                          <a:solidFill>
                            <a:srgbClr val="FFFF00"/>
                          </a:solidFill>
                        </a:rPr>
                        <a:t>Collectivité</a:t>
                      </a:r>
                      <a:r>
                        <a:rPr lang="fr-FR" sz="1050" baseline="0" dirty="0">
                          <a:solidFill>
                            <a:srgbClr val="FFFF00"/>
                          </a:solidFill>
                        </a:rPr>
                        <a:t> territoriale</a:t>
                      </a:r>
                      <a:endParaRPr lang="fr-FR" sz="1050" dirty="0">
                        <a:solidFill>
                          <a:srgbClr val="FFFF00"/>
                        </a:solidFill>
                      </a:endParaRPr>
                    </a:p>
                  </a:txBody>
                  <a:tcPr marL="91430" marR="91430" marT="45721" marB="45721"/>
                </a:tc>
                <a:tc>
                  <a:txBody>
                    <a:bodyPr/>
                    <a:lstStyle/>
                    <a:p>
                      <a:pPr algn="ctr"/>
                      <a:r>
                        <a:rPr lang="fr-FR" sz="1100" dirty="0">
                          <a:solidFill>
                            <a:srgbClr val="FFFF00"/>
                          </a:solidFill>
                        </a:rPr>
                        <a:t>Taxes</a:t>
                      </a:r>
                      <a:endParaRPr lang="fr-FR" sz="1050" dirty="0">
                        <a:solidFill>
                          <a:srgbClr val="FFFF00"/>
                        </a:solidFill>
                      </a:endParaRPr>
                    </a:p>
                    <a:p>
                      <a:pPr algn="ctr"/>
                      <a:r>
                        <a:rPr lang="fr-FR" sz="1050" dirty="0"/>
                        <a:t>(Loi n° 47-06 relative à la fiscalité des </a:t>
                      </a:r>
                      <a:r>
                        <a:rPr lang="fr-FR" sz="1050" dirty="0" err="1"/>
                        <a:t>CTs</a:t>
                      </a:r>
                      <a:r>
                        <a:rPr lang="fr-FR" sz="1050" dirty="0"/>
                        <a:t>)</a:t>
                      </a:r>
                    </a:p>
                  </a:txBody>
                  <a:tcPr marL="91430" marR="91430" marT="45721" marB="45721"/>
                </a:tc>
                <a:tc>
                  <a:txBody>
                    <a:bodyPr/>
                    <a:lstStyle/>
                    <a:p>
                      <a:pPr algn="ctr"/>
                      <a:r>
                        <a:rPr lang="fr-FR" sz="1100" dirty="0">
                          <a:solidFill>
                            <a:srgbClr val="FFFF00"/>
                          </a:solidFill>
                        </a:rPr>
                        <a:t>Redevances </a:t>
                      </a:r>
                      <a:endParaRPr lang="fr-FR" sz="1050" dirty="0">
                        <a:solidFill>
                          <a:srgbClr val="FFFF00"/>
                        </a:solidFill>
                      </a:endParaRPr>
                    </a:p>
                    <a:p>
                      <a:pPr algn="ctr"/>
                      <a:r>
                        <a:rPr lang="fr-FR" sz="1050" dirty="0"/>
                        <a:t>(Loi n°39-07 édictant des dispositions transitoires en ce qui concerne certains taxes, droits, contributions et redevances dus aux </a:t>
                      </a:r>
                      <a:r>
                        <a:rPr lang="fr-FR" sz="1050" dirty="0" err="1"/>
                        <a:t>CTs</a:t>
                      </a:r>
                      <a:r>
                        <a:rPr lang="fr-FR" sz="1050" dirty="0"/>
                        <a:t>)</a:t>
                      </a:r>
                    </a:p>
                  </a:txBody>
                  <a:tcPr marL="91430" marR="91430" marT="45721" marB="45721"/>
                </a:tc>
                <a:extLst>
                  <a:ext uri="{0D108BD9-81ED-4DB2-BD59-A6C34878D82A}">
                    <a16:rowId xmlns:a16="http://schemas.microsoft.com/office/drawing/2014/main" val="10000"/>
                  </a:ext>
                </a:extLst>
              </a:tr>
              <a:tr h="3338018">
                <a:tc>
                  <a:txBody>
                    <a:bodyPr/>
                    <a:lstStyle/>
                    <a:p>
                      <a:pPr algn="ctr"/>
                      <a:endParaRPr lang="fr-FR" sz="1050" b="1" dirty="0"/>
                    </a:p>
                    <a:p>
                      <a:pPr algn="ctr"/>
                      <a:endParaRPr lang="fr-FR" sz="1050" b="1" dirty="0"/>
                    </a:p>
                    <a:p>
                      <a:pPr algn="ctr"/>
                      <a:endParaRPr lang="fr-FR" sz="1050" b="1" dirty="0"/>
                    </a:p>
                    <a:p>
                      <a:pPr algn="ctr"/>
                      <a:endParaRPr lang="fr-FR" sz="1050" b="1" dirty="0"/>
                    </a:p>
                    <a:p>
                      <a:pPr algn="ctr"/>
                      <a:endParaRPr lang="fr-FR" sz="1050" b="1" dirty="0"/>
                    </a:p>
                    <a:p>
                      <a:pPr algn="ctr"/>
                      <a:endParaRPr lang="fr-FR" sz="1050" b="1" dirty="0"/>
                    </a:p>
                    <a:p>
                      <a:pPr algn="ctr"/>
                      <a:r>
                        <a:rPr lang="fr-FR" sz="1050" b="1" dirty="0"/>
                        <a:t>Communes</a:t>
                      </a:r>
                    </a:p>
                  </a:txBody>
                  <a:tcPr marL="91430" marR="91430" marT="45721" marB="45721"/>
                </a:tc>
                <a:tc>
                  <a:txBody>
                    <a:bodyPr/>
                    <a:lstStyle/>
                    <a:p>
                      <a:pPr marL="228600" indent="-228600">
                        <a:buFont typeface="+mj-lt"/>
                        <a:buAutoNum type="arabicPeriod"/>
                      </a:pPr>
                      <a:r>
                        <a:rPr lang="fr-FR" sz="1050" dirty="0"/>
                        <a:t>Taxe professionnelle ;</a:t>
                      </a:r>
                    </a:p>
                    <a:p>
                      <a:pPr marL="228600" indent="-228600">
                        <a:buFont typeface="+mj-lt"/>
                        <a:buAutoNum type="arabicPeriod"/>
                      </a:pPr>
                      <a:r>
                        <a:rPr lang="fr-FR" sz="1050" dirty="0"/>
                        <a:t>Taxe d'habitation ;</a:t>
                      </a:r>
                    </a:p>
                    <a:p>
                      <a:pPr marL="228600" indent="-228600">
                        <a:buFont typeface="+mj-lt"/>
                        <a:buAutoNum type="arabicPeriod"/>
                      </a:pPr>
                      <a:r>
                        <a:rPr lang="fr-FR" sz="1050" dirty="0"/>
                        <a:t>Taxe de services communaux;</a:t>
                      </a:r>
                    </a:p>
                    <a:p>
                      <a:pPr marL="228600" indent="-228600">
                        <a:buFont typeface="+mj-lt"/>
                        <a:buAutoNum type="arabicPeriod"/>
                      </a:pPr>
                      <a:r>
                        <a:rPr lang="fr-FR" sz="1050" dirty="0"/>
                        <a:t>Taxe sur les terrains urbains non bâtis;</a:t>
                      </a:r>
                    </a:p>
                    <a:p>
                      <a:pPr marL="228600" indent="-228600">
                        <a:buFont typeface="+mj-lt"/>
                        <a:buAutoNum type="arabicPeriod"/>
                      </a:pPr>
                      <a:r>
                        <a:rPr lang="fr-FR" sz="1050" dirty="0"/>
                        <a:t>Taxe sur les opérations de construction ;</a:t>
                      </a:r>
                    </a:p>
                    <a:p>
                      <a:pPr marL="228600" indent="-228600">
                        <a:buFont typeface="+mj-lt"/>
                        <a:buAutoNum type="arabicPeriod"/>
                      </a:pPr>
                      <a:r>
                        <a:rPr lang="fr-FR" sz="1050" dirty="0"/>
                        <a:t>Taxe sur les opérations de lotissement ;</a:t>
                      </a:r>
                    </a:p>
                    <a:p>
                      <a:pPr marL="228600" indent="-228600">
                        <a:buFont typeface="+mj-lt"/>
                        <a:buAutoNum type="arabicPeriod"/>
                      </a:pPr>
                      <a:r>
                        <a:rPr lang="fr-FR" sz="1050" dirty="0"/>
                        <a:t>Taxe sur les débits de boissons ;</a:t>
                      </a:r>
                    </a:p>
                    <a:p>
                      <a:pPr marL="228600" indent="-228600">
                        <a:buFont typeface="+mj-lt"/>
                        <a:buAutoNum type="arabicPeriod"/>
                      </a:pPr>
                      <a:r>
                        <a:rPr lang="fr-FR" sz="1050" dirty="0"/>
                        <a:t>Taxe de séjour ;</a:t>
                      </a:r>
                    </a:p>
                    <a:p>
                      <a:pPr marL="228600" indent="-228600">
                        <a:buFont typeface="+mj-lt"/>
                        <a:buAutoNum type="arabicPeriod"/>
                      </a:pPr>
                      <a:r>
                        <a:rPr lang="fr-FR" sz="1050" dirty="0"/>
                        <a:t>Taxe sur les eaux minérales et de table ;</a:t>
                      </a:r>
                    </a:p>
                    <a:p>
                      <a:pPr marL="228600" indent="-228600">
                        <a:buFont typeface="+mj-lt"/>
                        <a:buAutoNum type="arabicPeriod"/>
                      </a:pPr>
                      <a:r>
                        <a:rPr lang="fr-FR" sz="1050" dirty="0"/>
                        <a:t>Taxe sur le transport public de voyageurs ;</a:t>
                      </a:r>
                    </a:p>
                    <a:p>
                      <a:pPr marL="228600" indent="-228600">
                        <a:buFont typeface="+mj-lt"/>
                        <a:buAutoNum type="arabicPeriod"/>
                      </a:pPr>
                      <a:r>
                        <a:rPr lang="fr-FR" sz="1050" dirty="0"/>
                        <a:t>Taxe sur l'extraction des produits de carrières.</a:t>
                      </a:r>
                    </a:p>
                    <a:p>
                      <a:endParaRPr lang="fr-FR" sz="1050" dirty="0"/>
                    </a:p>
                  </a:txBody>
                  <a:tcPr marL="91430" marR="91430" marT="45721" marB="45721"/>
                </a:tc>
                <a:tc>
                  <a:txBody>
                    <a:bodyPr/>
                    <a:lstStyle/>
                    <a:p>
                      <a:pPr marL="228600" indent="-228600">
                        <a:buFont typeface="+mj-lt"/>
                        <a:buAutoNum type="arabicPeriod"/>
                      </a:pPr>
                      <a:r>
                        <a:rPr lang="fr-FR" sz="1050" dirty="0"/>
                        <a:t>Taxe sur la dégradation des chaussées ;	</a:t>
                      </a:r>
                    </a:p>
                    <a:p>
                      <a:pPr marL="228600" indent="-228600">
                        <a:buFont typeface="+mj-lt"/>
                        <a:buAutoNum type="arabicPeriod"/>
                      </a:pPr>
                      <a:r>
                        <a:rPr lang="fr-FR" sz="1050" dirty="0"/>
                        <a:t>Taxe de légalisation des signatures et de certification conforme de copies ;	</a:t>
                      </a:r>
                    </a:p>
                    <a:p>
                      <a:pPr marL="228600" indent="-228600">
                        <a:buFont typeface="+mj-lt"/>
                        <a:buAutoNum type="arabicPeriod"/>
                      </a:pPr>
                      <a:r>
                        <a:rPr lang="fr-FR" sz="1050" dirty="0"/>
                        <a:t>Droits d'abattage ;	</a:t>
                      </a:r>
                    </a:p>
                    <a:p>
                      <a:pPr marL="228600" indent="-228600">
                        <a:buFont typeface="+mj-lt"/>
                        <a:buAutoNum type="arabicPeriod"/>
                      </a:pPr>
                      <a:r>
                        <a:rPr lang="fr-FR" sz="1050" dirty="0"/>
                        <a:t>Surtaxe d'abattage au profit de la bienfaisance ;	</a:t>
                      </a:r>
                    </a:p>
                    <a:p>
                      <a:pPr marL="228600" indent="-228600">
                        <a:buFont typeface="+mj-lt"/>
                        <a:buAutoNum type="arabicPeriod"/>
                      </a:pPr>
                      <a:r>
                        <a:rPr lang="fr-FR" sz="1050" dirty="0"/>
                        <a:t>Droits perçus sur les marchés et lieux de vente publics ;	</a:t>
                      </a:r>
                    </a:p>
                    <a:p>
                      <a:pPr marL="228600" indent="-228600">
                        <a:buFont typeface="+mj-lt"/>
                        <a:buAutoNum type="arabicPeriod"/>
                      </a:pPr>
                      <a:r>
                        <a:rPr lang="fr-FR" sz="1050" dirty="0"/>
                        <a:t>Droit de fourrière ;	</a:t>
                      </a:r>
                    </a:p>
                    <a:p>
                      <a:pPr marL="228600" indent="-228600">
                        <a:buFont typeface="+mj-lt"/>
                        <a:buAutoNum type="arabicPeriod"/>
                      </a:pPr>
                      <a:r>
                        <a:rPr lang="fr-FR" sz="1050" dirty="0"/>
                        <a:t>Droit de stationnement sur les véhicules affectés à un transport public de voyageurs ;	</a:t>
                      </a:r>
                    </a:p>
                    <a:p>
                      <a:pPr marL="228600" indent="-228600">
                        <a:buFont typeface="+mj-lt"/>
                        <a:buAutoNum type="arabicPeriod"/>
                      </a:pPr>
                      <a:r>
                        <a:rPr lang="fr-FR" sz="1050" dirty="0"/>
                        <a:t>Droits d'état civil ;	</a:t>
                      </a:r>
                    </a:p>
                    <a:p>
                      <a:pPr marL="228600" indent="-228600">
                        <a:buFont typeface="+mj-lt"/>
                        <a:buAutoNum type="arabicPeriod"/>
                      </a:pPr>
                      <a:r>
                        <a:rPr lang="fr-FR" sz="1050" dirty="0"/>
                        <a:t>Contribution des riverains aux dépenses d'équipement et d'aménagement ;	</a:t>
                      </a:r>
                    </a:p>
                    <a:p>
                      <a:pPr marL="228600" indent="-228600">
                        <a:buFont typeface="+mj-lt"/>
                        <a:buAutoNum type="arabicPeriod"/>
                      </a:pPr>
                      <a:r>
                        <a:rPr lang="fr-FR" sz="1050" dirty="0"/>
                        <a:t>Redevance sur les ventes dans les marchés de gros et halles aux poissons ;</a:t>
                      </a:r>
                    </a:p>
                    <a:p>
                      <a:pPr marL="228600" indent="-228600">
                        <a:buFont typeface="+mj-lt"/>
                        <a:buAutoNum type="arabicPeriod"/>
                      </a:pPr>
                      <a:r>
                        <a:rPr lang="fr-FR" sz="1050" dirty="0"/>
                        <a:t>RODPC pour usage lié à la construction ;	</a:t>
                      </a:r>
                    </a:p>
                    <a:p>
                      <a:pPr marL="228600" indent="-228600">
                        <a:buFont typeface="+mj-lt"/>
                        <a:buAutoNum type="arabicPeriod"/>
                      </a:pPr>
                      <a:r>
                        <a:rPr lang="fr-FR" sz="1050" dirty="0"/>
                        <a:t>RODPC pour usage commercial, industriel ou professionnel</a:t>
                      </a:r>
                    </a:p>
                    <a:p>
                      <a:pPr marL="228600" indent="-228600">
                        <a:buFont typeface="+mj-lt"/>
                        <a:buAutoNum type="arabicPeriod"/>
                      </a:pPr>
                      <a:r>
                        <a:rPr lang="fr-FR" sz="1050" dirty="0"/>
                        <a:t>RODPC par des biens meubles et immeubles liés à l'exercice d'un commerce, d’une industrie ou d'une profession.</a:t>
                      </a:r>
                    </a:p>
                  </a:txBody>
                  <a:tcPr marL="91430" marR="91430" marT="45721" marB="45721"/>
                </a:tc>
                <a:extLst>
                  <a:ext uri="{0D108BD9-81ED-4DB2-BD59-A6C34878D82A}">
                    <a16:rowId xmlns:a16="http://schemas.microsoft.com/office/drawing/2014/main" val="10001"/>
                  </a:ext>
                </a:extLst>
              </a:tr>
              <a:tr h="1044125">
                <a:tc>
                  <a:txBody>
                    <a:bodyPr/>
                    <a:lstStyle/>
                    <a:p>
                      <a:pPr algn="ctr"/>
                      <a:r>
                        <a:rPr lang="fr-FR" sz="1050" b="1" dirty="0"/>
                        <a:t>Préfectures et</a:t>
                      </a:r>
                      <a:r>
                        <a:rPr lang="fr-FR" sz="1050" b="1" baseline="0" dirty="0"/>
                        <a:t> provinces</a:t>
                      </a:r>
                      <a:endParaRPr lang="fr-FR" sz="1050" b="1" dirty="0"/>
                    </a:p>
                  </a:txBody>
                  <a:tcPr marL="91430" marR="91430" marT="45721" marB="45721"/>
                </a:tc>
                <a:tc>
                  <a:txBody>
                    <a:bodyPr/>
                    <a:lstStyle/>
                    <a:p>
                      <a:pPr marL="228600" indent="-228600" algn="l" defTabSz="914290" rtl="0" eaLnBrk="1" latinLnBrk="0" hangingPunct="1">
                        <a:buFont typeface="+mj-lt"/>
                        <a:buAutoNum type="arabicPeriod"/>
                      </a:pPr>
                      <a:r>
                        <a:rPr lang="fr-FR" sz="1050" kern="1200" dirty="0">
                          <a:solidFill>
                            <a:schemeClr val="dk1"/>
                          </a:solidFill>
                          <a:latin typeface="+mn-lt"/>
                          <a:ea typeface="+mn-ea"/>
                          <a:cs typeface="+mn-cs"/>
                        </a:rPr>
                        <a:t>Taxe sur les permis de conduire ;</a:t>
                      </a:r>
                    </a:p>
                    <a:p>
                      <a:pPr marL="228600" indent="-228600" algn="l" defTabSz="914290" rtl="0" eaLnBrk="1" latinLnBrk="0" hangingPunct="1">
                        <a:buFont typeface="+mj-lt"/>
                        <a:buAutoNum type="arabicPeriod"/>
                      </a:pPr>
                      <a:r>
                        <a:rPr lang="fr-FR" sz="1050" kern="1200" dirty="0">
                          <a:solidFill>
                            <a:schemeClr val="dk1"/>
                          </a:solidFill>
                          <a:latin typeface="+mn-lt"/>
                          <a:ea typeface="+mn-ea"/>
                          <a:cs typeface="+mn-cs"/>
                        </a:rPr>
                        <a:t>Taxe sur les véhicules automobiles soumis à la visite techniques ;</a:t>
                      </a:r>
                    </a:p>
                    <a:p>
                      <a:pPr marL="228600" indent="-228600" algn="l" defTabSz="914290" rtl="0" eaLnBrk="1" latinLnBrk="0" hangingPunct="1">
                        <a:buFont typeface="+mj-lt"/>
                        <a:buAutoNum type="arabicPeriod"/>
                      </a:pPr>
                      <a:r>
                        <a:rPr lang="fr-FR" sz="1050" kern="1200" dirty="0">
                          <a:solidFill>
                            <a:schemeClr val="dk1"/>
                          </a:solidFill>
                          <a:latin typeface="+mn-lt"/>
                          <a:ea typeface="+mn-ea"/>
                          <a:cs typeface="+mn-cs"/>
                        </a:rPr>
                        <a:t>Taxe sur la vente des produits forestiers.</a:t>
                      </a:r>
                    </a:p>
                  </a:txBody>
                  <a:tcPr marL="91430" marR="91430" marT="45721" marB="45721"/>
                </a:tc>
                <a:tc>
                  <a:txBody>
                    <a:bodyPr/>
                    <a:lstStyle/>
                    <a:p>
                      <a:pPr marL="0" indent="0" algn="ctr">
                        <a:buFont typeface="+mj-lt"/>
                        <a:buNone/>
                      </a:pPr>
                      <a:endParaRPr lang="fr-FR" sz="1050" dirty="0"/>
                    </a:p>
                    <a:p>
                      <a:pPr marL="0" indent="0" algn="ctr">
                        <a:buFont typeface="+mj-lt"/>
                        <a:buNone/>
                      </a:pPr>
                      <a:r>
                        <a:rPr lang="fr-FR" sz="1050" dirty="0"/>
                        <a:t>/</a:t>
                      </a:r>
                    </a:p>
                  </a:txBody>
                  <a:tcPr marL="91430" marR="91430" marT="45721" marB="45721"/>
                </a:tc>
                <a:extLst>
                  <a:ext uri="{0D108BD9-81ED-4DB2-BD59-A6C34878D82A}">
                    <a16:rowId xmlns:a16="http://schemas.microsoft.com/office/drawing/2014/main" val="10002"/>
                  </a:ext>
                </a:extLst>
              </a:tr>
              <a:tr h="688381">
                <a:tc>
                  <a:txBody>
                    <a:bodyPr/>
                    <a:lstStyle/>
                    <a:p>
                      <a:pPr algn="ctr"/>
                      <a:endParaRPr lang="fr-FR" sz="1050" b="1" dirty="0"/>
                    </a:p>
                    <a:p>
                      <a:pPr algn="ctr"/>
                      <a:r>
                        <a:rPr lang="fr-FR" sz="1050" b="1" dirty="0"/>
                        <a:t>Régions</a:t>
                      </a:r>
                    </a:p>
                  </a:txBody>
                  <a:tcPr marL="91430" marR="91430" marT="45721" marB="45721"/>
                </a:tc>
                <a:tc>
                  <a:txBody>
                    <a:bodyPr/>
                    <a:lstStyle/>
                    <a:p>
                      <a:pPr marL="228600" indent="-228600" algn="l" defTabSz="914290" rtl="0" eaLnBrk="1" latinLnBrk="0" hangingPunct="1">
                        <a:buFont typeface="+mj-lt"/>
                        <a:buAutoNum type="arabicPeriod"/>
                      </a:pPr>
                      <a:r>
                        <a:rPr lang="fr-FR" sz="1050" kern="1200" dirty="0">
                          <a:solidFill>
                            <a:schemeClr val="dk1"/>
                          </a:solidFill>
                          <a:latin typeface="+mn-lt"/>
                          <a:ea typeface="+mn-ea"/>
                          <a:cs typeface="+mn-cs"/>
                        </a:rPr>
                        <a:t>Taxe sur les permis de chasse ;</a:t>
                      </a:r>
                    </a:p>
                    <a:p>
                      <a:pPr marL="228600" indent="-228600" algn="l" defTabSz="914290" rtl="0" eaLnBrk="1" latinLnBrk="0" hangingPunct="1">
                        <a:buFont typeface="+mj-lt"/>
                        <a:buAutoNum type="arabicPeriod"/>
                      </a:pPr>
                      <a:r>
                        <a:rPr lang="fr-FR" sz="1050" kern="1200" dirty="0">
                          <a:solidFill>
                            <a:schemeClr val="dk1"/>
                          </a:solidFill>
                          <a:latin typeface="+mn-lt"/>
                          <a:ea typeface="+mn-ea"/>
                          <a:cs typeface="+mn-cs"/>
                        </a:rPr>
                        <a:t>Taxe sur les exploitations minières ;</a:t>
                      </a:r>
                    </a:p>
                    <a:p>
                      <a:pPr marL="228600" indent="-228600" algn="l" defTabSz="914290" rtl="0" eaLnBrk="1" latinLnBrk="0" hangingPunct="1">
                        <a:buFont typeface="+mj-lt"/>
                        <a:buAutoNum type="arabicPeriod"/>
                      </a:pPr>
                      <a:r>
                        <a:rPr lang="fr-FR" sz="1050" kern="1200" dirty="0">
                          <a:solidFill>
                            <a:schemeClr val="dk1"/>
                          </a:solidFill>
                          <a:latin typeface="+mn-lt"/>
                          <a:ea typeface="+mn-ea"/>
                          <a:cs typeface="+mn-cs"/>
                        </a:rPr>
                        <a:t>Taxe sur les services portuaires,</a:t>
                      </a:r>
                    </a:p>
                  </a:txBody>
                  <a:tcPr marL="91430" marR="91430" marT="45721" marB="45721"/>
                </a:tc>
                <a:tc>
                  <a:txBody>
                    <a:bodyPr/>
                    <a:lstStyle/>
                    <a:p>
                      <a:pPr marL="0" indent="0" algn="ctr">
                        <a:buFont typeface="+mj-lt"/>
                        <a:buNone/>
                      </a:pPr>
                      <a:endParaRPr lang="fr-FR" sz="1050" dirty="0"/>
                    </a:p>
                    <a:p>
                      <a:pPr marL="0" indent="0" algn="ctr">
                        <a:buFont typeface="+mj-lt"/>
                        <a:buNone/>
                      </a:pPr>
                      <a:r>
                        <a:rPr lang="fr-FR" sz="1050" dirty="0"/>
                        <a:t>/</a:t>
                      </a:r>
                    </a:p>
                  </a:txBody>
                  <a:tcPr marL="91430" marR="91430" marT="45721" marB="45721"/>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83173047"/>
      </p:ext>
    </p:extLst>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390240E9-CC2D-4601-B119-2DD8FD127633}" type="slidenum">
              <a:rPr lang="en-US" altLang="fr-FR" sz="1200">
                <a:latin typeface="Arial" pitchFamily="34" charset="0"/>
              </a:rPr>
              <a:pPr algn="ctr" eaLnBrk="1" hangingPunct="1"/>
              <a:t>26</a:t>
            </a:fld>
            <a:endParaRPr lang="fr-FR" altLang="fr-FR" sz="1200">
              <a:latin typeface="Arial" pitchFamily="34" charset="0"/>
            </a:endParaRPr>
          </a:p>
        </p:txBody>
      </p:sp>
      <p:sp>
        <p:nvSpPr>
          <p:cNvPr id="15364" name="Rectangle 5"/>
          <p:cNvSpPr>
            <a:spLocks noChangeArrowheads="1"/>
          </p:cNvSpPr>
          <p:nvPr/>
        </p:nvSpPr>
        <p:spPr bwMode="auto">
          <a:xfrm>
            <a:off x="77788" y="206375"/>
            <a:ext cx="8886700" cy="769441"/>
          </a:xfrm>
          <a:prstGeom prst="rect">
            <a:avLst/>
          </a:prstGeom>
          <a:solidFill>
            <a:schemeClr val="tx2">
              <a:lumMod val="60000"/>
              <a:lumOff val="40000"/>
            </a:schemeClr>
          </a:solidFill>
          <a:ln>
            <a:noFill/>
          </a:ln>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algn="ctr" eaLnBrk="1" hangingPunct="1"/>
            <a:r>
              <a:rPr lang="fr-FR" altLang="fr-FR" sz="2400" b="1" dirty="0">
                <a:solidFill>
                  <a:schemeClr val="accent6">
                    <a:lumMod val="40000"/>
                    <a:lumOff val="60000"/>
                  </a:schemeClr>
                </a:solidFill>
                <a:ea typeface="SimSun" pitchFamily="2" charset="-122"/>
                <a:cs typeface="Calibri" pitchFamily="34" charset="0"/>
              </a:rPr>
              <a:t> </a:t>
            </a:r>
            <a:r>
              <a:rPr lang="fr-FR" altLang="fr-FR" sz="2400" b="1" dirty="0">
                <a:solidFill>
                  <a:schemeClr val="accent6">
                    <a:lumMod val="60000"/>
                    <a:lumOff val="40000"/>
                  </a:schemeClr>
                </a:solidFill>
                <a:ea typeface="SimSun" pitchFamily="2" charset="-122"/>
                <a:cs typeface="Calibri" pitchFamily="34" charset="0"/>
              </a:rPr>
              <a:t>Responsabilité des élus dans la gestion fiscale des CT’s </a:t>
            </a:r>
            <a:endParaRPr lang="fr-FR" altLang="zh-CN" sz="2400" b="1" dirty="0">
              <a:solidFill>
                <a:schemeClr val="accent6">
                  <a:lumMod val="60000"/>
                  <a:lumOff val="40000"/>
                </a:schemeClr>
              </a:solidFill>
              <a:ea typeface="SimSun" pitchFamily="2" charset="-122"/>
              <a:cs typeface="Calibri" pitchFamily="34" charset="0"/>
            </a:endParaRPr>
          </a:p>
          <a:p>
            <a:pPr algn="ctr" eaLnBrk="1" hangingPunct="1"/>
            <a:r>
              <a:rPr lang="fr-FR" altLang="fr-FR" sz="2000" b="1" dirty="0">
                <a:solidFill>
                  <a:srgbClr val="FFFF00"/>
                </a:solidFill>
                <a:latin typeface="Arial" pitchFamily="34" charset="0"/>
              </a:rPr>
              <a:t> </a:t>
            </a:r>
          </a:p>
        </p:txBody>
      </p:sp>
      <p:sp>
        <p:nvSpPr>
          <p:cNvPr id="15365" name="Rectangle 16"/>
          <p:cNvSpPr>
            <a:spLocks noChangeArrowheads="1"/>
          </p:cNvSpPr>
          <p:nvPr/>
        </p:nvSpPr>
        <p:spPr bwMode="auto">
          <a:xfrm>
            <a:off x="571472" y="1214422"/>
            <a:ext cx="7929563" cy="4524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indent="182563" eaLnBrk="0" hangingPunct="0">
              <a:tabLst>
                <a:tab pos="457200" algn="l"/>
              </a:tabLst>
              <a:defRPr>
                <a:solidFill>
                  <a:schemeClr val="tx1"/>
                </a:solidFill>
                <a:latin typeface="Calibri" pitchFamily="34" charset="0"/>
                <a:cs typeface="Arial" pitchFamily="34" charset="0"/>
              </a:defRPr>
            </a:lvl1pPr>
            <a:lvl2pPr marL="742950" indent="-285750" eaLnBrk="0" hangingPunct="0">
              <a:tabLst>
                <a:tab pos="457200" algn="l"/>
              </a:tabLst>
              <a:defRPr>
                <a:solidFill>
                  <a:schemeClr val="tx1"/>
                </a:solidFill>
                <a:latin typeface="Calibri" pitchFamily="34" charset="0"/>
                <a:cs typeface="Arial" pitchFamily="34" charset="0"/>
              </a:defRPr>
            </a:lvl2pPr>
            <a:lvl3pPr marL="1143000" indent="-228600" eaLnBrk="0" hangingPunct="0">
              <a:tabLst>
                <a:tab pos="457200" algn="l"/>
              </a:tabLst>
              <a:defRPr>
                <a:solidFill>
                  <a:schemeClr val="tx1"/>
                </a:solidFill>
                <a:latin typeface="Calibri" pitchFamily="34" charset="0"/>
                <a:cs typeface="Arial" pitchFamily="34" charset="0"/>
              </a:defRPr>
            </a:lvl3pPr>
            <a:lvl4pPr marL="1600200" indent="-228600" eaLnBrk="0" hangingPunct="0">
              <a:tabLst>
                <a:tab pos="457200" algn="l"/>
              </a:tabLst>
              <a:defRPr>
                <a:solidFill>
                  <a:schemeClr val="tx1"/>
                </a:solidFill>
                <a:latin typeface="Calibri" pitchFamily="34" charset="0"/>
                <a:cs typeface="Arial" pitchFamily="34" charset="0"/>
              </a:defRPr>
            </a:lvl4pPr>
            <a:lvl5pPr marL="2057400" indent="-228600" eaLnBrk="0" hangingPunct="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justLow"/>
            <a:r>
              <a:rPr lang="fr-FR" altLang="fr-FR" sz="2400" dirty="0">
                <a:cs typeface="Calibri" pitchFamily="34" charset="0"/>
              </a:rPr>
              <a:t>Les élus ont un rôle à jouer dans la gestion fiscale des CT’s notamment en matière de :</a:t>
            </a:r>
          </a:p>
          <a:p>
            <a:pPr algn="justLow">
              <a:buFont typeface="Wingdings" pitchFamily="2" charset="2"/>
              <a:buChar char="§"/>
            </a:pPr>
            <a:endParaRPr lang="fr-FR" altLang="fr-FR" sz="2400" dirty="0">
              <a:cs typeface="Calibri" pitchFamily="34" charset="0"/>
            </a:endParaRPr>
          </a:p>
          <a:p>
            <a:pPr algn="justLow">
              <a:buFont typeface="Wingdings" pitchFamily="2" charset="2"/>
              <a:buChar char="§"/>
            </a:pPr>
            <a:r>
              <a:rPr lang="fr-FR" altLang="fr-FR" sz="2400" dirty="0">
                <a:cs typeface="Calibri" pitchFamily="34" charset="0"/>
              </a:rPr>
              <a:t>Fixation des taux et tarifs (dans une fourchette) des taxes locales;</a:t>
            </a:r>
          </a:p>
          <a:p>
            <a:pPr indent="0" algn="justLow"/>
            <a:endParaRPr lang="fr-FR" altLang="fr-FR" sz="2400" dirty="0">
              <a:cs typeface="Calibri" pitchFamily="34" charset="0"/>
            </a:endParaRPr>
          </a:p>
          <a:p>
            <a:pPr algn="justLow">
              <a:buFont typeface="Wingdings" pitchFamily="2" charset="2"/>
              <a:buChar char="§"/>
            </a:pPr>
            <a:r>
              <a:rPr lang="fr-FR" altLang="fr-FR" sz="2400" dirty="0">
                <a:cs typeface="Calibri" pitchFamily="34" charset="0"/>
              </a:rPr>
              <a:t>Organisation des services fiscaux des CT ;</a:t>
            </a:r>
          </a:p>
          <a:p>
            <a:pPr algn="justLow">
              <a:buFont typeface="Wingdings" pitchFamily="2" charset="2"/>
              <a:buChar char="§"/>
            </a:pPr>
            <a:endParaRPr lang="fr-FR" altLang="fr-FR" sz="2400" dirty="0">
              <a:cs typeface="Calibri" pitchFamily="34" charset="0"/>
            </a:endParaRPr>
          </a:p>
          <a:p>
            <a:pPr algn="justLow">
              <a:buFont typeface="Wingdings" pitchFamily="2" charset="2"/>
              <a:buChar char="§"/>
            </a:pPr>
            <a:r>
              <a:rPr lang="fr-FR" altLang="fr-FR" sz="2400" dirty="0">
                <a:cs typeface="Calibri" pitchFamily="34" charset="0"/>
              </a:rPr>
              <a:t>Rendre exécutoire les actes élaborés par les services fiscaux de la CT quand les élus ont la qualité requise.</a:t>
            </a:r>
          </a:p>
          <a:p>
            <a:pPr algn="justLow"/>
            <a:endParaRPr lang="fr-FR" altLang="fr-FR" sz="2400" dirty="0">
              <a:cs typeface="Calibri" pitchFamily="34" charset="0"/>
            </a:endParaRPr>
          </a:p>
          <a:p>
            <a:pPr algn="justLow">
              <a:buFontTx/>
              <a:buChar char="•"/>
            </a:pPr>
            <a:endParaRPr lang="fr-FR" altLang="fr-FR" sz="2400" dirty="0">
              <a:cs typeface="Calibri" pitchFamily="34" charset="0"/>
            </a:endParaRPr>
          </a:p>
        </p:txBody>
      </p:sp>
    </p:spTree>
    <p:extLst>
      <p:ext uri="{BB962C8B-B14F-4D97-AF65-F5344CB8AC3E}">
        <p14:creationId xmlns:p14="http://schemas.microsoft.com/office/powerpoint/2010/main" val="3168733099"/>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264FB4AB-2B7E-460F-92E4-5AD7F0802A3B}" type="slidenum">
              <a:rPr lang="en-US" altLang="fr-FR" sz="1200">
                <a:latin typeface="Arial" pitchFamily="34" charset="0"/>
              </a:rPr>
              <a:pPr algn="ctr" eaLnBrk="1" hangingPunct="1"/>
              <a:t>27</a:t>
            </a:fld>
            <a:endParaRPr lang="fr-FR" altLang="fr-FR" sz="1200">
              <a:latin typeface="Arial" pitchFamily="34" charset="0"/>
            </a:endParaRPr>
          </a:p>
        </p:txBody>
      </p:sp>
      <p:sp>
        <p:nvSpPr>
          <p:cNvPr id="17413" name="Rectangle 16"/>
          <p:cNvSpPr>
            <a:spLocks noChangeArrowheads="1"/>
          </p:cNvSpPr>
          <p:nvPr/>
        </p:nvSpPr>
        <p:spPr bwMode="auto">
          <a:xfrm>
            <a:off x="530225" y="1550988"/>
            <a:ext cx="7929563" cy="4401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indent="182563" eaLnBrk="0" hangingPunct="0">
              <a:tabLst>
                <a:tab pos="457200" algn="l"/>
              </a:tabLst>
              <a:defRPr>
                <a:solidFill>
                  <a:schemeClr val="tx1"/>
                </a:solidFill>
                <a:latin typeface="Calibri" pitchFamily="34" charset="0"/>
                <a:cs typeface="Arial" pitchFamily="34" charset="0"/>
              </a:defRPr>
            </a:lvl1pPr>
            <a:lvl2pPr marL="742950" indent="-285750" eaLnBrk="0" hangingPunct="0">
              <a:tabLst>
                <a:tab pos="457200" algn="l"/>
              </a:tabLst>
              <a:defRPr>
                <a:solidFill>
                  <a:schemeClr val="tx1"/>
                </a:solidFill>
                <a:latin typeface="Calibri" pitchFamily="34" charset="0"/>
                <a:cs typeface="Arial" pitchFamily="34" charset="0"/>
              </a:defRPr>
            </a:lvl2pPr>
            <a:lvl3pPr marL="1143000" indent="-228600" eaLnBrk="0" hangingPunct="0">
              <a:tabLst>
                <a:tab pos="457200" algn="l"/>
              </a:tabLst>
              <a:defRPr>
                <a:solidFill>
                  <a:schemeClr val="tx1"/>
                </a:solidFill>
                <a:latin typeface="Calibri" pitchFamily="34" charset="0"/>
                <a:cs typeface="Arial" pitchFamily="34" charset="0"/>
              </a:defRPr>
            </a:lvl3pPr>
            <a:lvl4pPr marL="1600200" indent="-228600" eaLnBrk="0" hangingPunct="0">
              <a:tabLst>
                <a:tab pos="457200" algn="l"/>
              </a:tabLst>
              <a:defRPr>
                <a:solidFill>
                  <a:schemeClr val="tx1"/>
                </a:solidFill>
                <a:latin typeface="Calibri" pitchFamily="34" charset="0"/>
                <a:cs typeface="Arial" pitchFamily="34" charset="0"/>
              </a:defRPr>
            </a:lvl4pPr>
            <a:lvl5pPr marL="2057400" indent="-228600" eaLnBrk="0" hangingPunct="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justLow"/>
            <a:r>
              <a:rPr lang="fr-FR" altLang="fr-FR" sz="2000" dirty="0">
                <a:cs typeface="Calibri" pitchFamily="34" charset="0"/>
              </a:rPr>
              <a:t>En matière de gestion fiscale des CT’s, l’élu local a des responsabilités aussi bien à l’égard de la loi que vis-à-vis de ses électeurs:</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Sa responsabilité personnelle est engagée lorsque il a la qualité d’ordonnateur;</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Il peut être déclaré comptable de fait lorsqu’il effectue des opérations de recettes sans y être habilitée par l’autorité compétente;</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Il doit assurer le développement des ressources propres de la CT;</a:t>
            </a:r>
          </a:p>
          <a:p>
            <a:pPr algn="justLow">
              <a:buFont typeface="Wingdings" pitchFamily="2" charset="2"/>
              <a:buChar char="§"/>
            </a:pPr>
            <a:endParaRPr lang="fr-FR" altLang="fr-FR" sz="2000" dirty="0">
              <a:cs typeface="Calibri" pitchFamily="34" charset="0"/>
            </a:endParaRPr>
          </a:p>
          <a:p>
            <a:pPr algn="justLow">
              <a:buFont typeface="Wingdings" pitchFamily="2" charset="2"/>
              <a:buChar char="§"/>
            </a:pPr>
            <a:r>
              <a:rPr lang="fr-FR" altLang="fr-FR" sz="2000" dirty="0">
                <a:cs typeface="Calibri" pitchFamily="34" charset="0"/>
              </a:rPr>
              <a:t>Il doit veiller à la protection des droits du contribuable.</a:t>
            </a:r>
          </a:p>
          <a:p>
            <a:pPr algn="justLow"/>
            <a:endParaRPr lang="fr-FR" altLang="fr-FR" sz="2000" dirty="0">
              <a:latin typeface="Andalus" pitchFamily="18" charset="-78"/>
            </a:endParaRPr>
          </a:p>
          <a:p>
            <a:pPr algn="justLow">
              <a:buFontTx/>
              <a:buChar char="•"/>
            </a:pPr>
            <a:endParaRPr lang="fr-FR" altLang="fr-FR" sz="2000" dirty="0">
              <a:latin typeface="Andalus" pitchFamily="18" charset="-78"/>
            </a:endParaRPr>
          </a:p>
        </p:txBody>
      </p:sp>
      <p:sp>
        <p:nvSpPr>
          <p:cNvPr id="6" name="Rectangle 5"/>
          <p:cNvSpPr>
            <a:spLocks noChangeArrowheads="1"/>
          </p:cNvSpPr>
          <p:nvPr/>
        </p:nvSpPr>
        <p:spPr bwMode="auto">
          <a:xfrm>
            <a:off x="500033" y="192595"/>
            <a:ext cx="8280000" cy="900000"/>
          </a:xfrm>
          <a:prstGeom prst="rect">
            <a:avLst/>
          </a:prstGeom>
          <a:solidFill>
            <a:schemeClr val="tx2">
              <a:lumMod val="60000"/>
              <a:lumOff val="40000"/>
            </a:schemeClr>
          </a:solidFill>
          <a:ln>
            <a:noFill/>
          </a:ln>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eaLnBrk="1" hangingPunct="1">
              <a:lnSpc>
                <a:spcPct val="150000"/>
              </a:lnSpc>
            </a:pPr>
            <a:r>
              <a:rPr lang="fr-FR" altLang="fr-FR" sz="2400" b="1" dirty="0">
                <a:solidFill>
                  <a:schemeClr val="accent6">
                    <a:lumMod val="60000"/>
                    <a:lumOff val="40000"/>
                  </a:schemeClr>
                </a:solidFill>
                <a:ea typeface="SimSun" pitchFamily="2" charset="-122"/>
                <a:cs typeface="Calibri" pitchFamily="34" charset="0"/>
              </a:rPr>
              <a:t>Responsabilité des élus en matière de gestion fiscale des </a:t>
            </a:r>
            <a:r>
              <a:rPr lang="fr-FR" altLang="fr-FR" sz="2400" b="1" dirty="0" err="1">
                <a:solidFill>
                  <a:schemeClr val="accent6">
                    <a:lumMod val="60000"/>
                    <a:lumOff val="40000"/>
                  </a:schemeClr>
                </a:solidFill>
                <a:ea typeface="SimSun" pitchFamily="2" charset="-122"/>
                <a:cs typeface="Calibri" pitchFamily="34" charset="0"/>
              </a:rPr>
              <a:t>CTs</a:t>
            </a:r>
            <a:r>
              <a:rPr lang="fr-FR" altLang="fr-FR" sz="2400" b="1" dirty="0">
                <a:solidFill>
                  <a:schemeClr val="accent6">
                    <a:lumMod val="60000"/>
                    <a:lumOff val="40000"/>
                  </a:schemeClr>
                </a:solidFill>
                <a:ea typeface="SimSun" pitchFamily="2" charset="-122"/>
                <a:cs typeface="Calibri" pitchFamily="34" charset="0"/>
              </a:rPr>
              <a:t> </a:t>
            </a:r>
            <a:endParaRPr lang="fr-FR" altLang="zh-CN" sz="2400" b="1" dirty="0">
              <a:solidFill>
                <a:schemeClr val="accent6">
                  <a:lumMod val="60000"/>
                  <a:lumOff val="40000"/>
                </a:schemeClr>
              </a:solidFill>
              <a:ea typeface="SimSun" pitchFamily="2" charset="-122"/>
              <a:cs typeface="Calibri" pitchFamily="34" charset="0"/>
            </a:endParaRPr>
          </a:p>
          <a:p>
            <a:pPr eaLnBrk="1" hangingPunct="1">
              <a:lnSpc>
                <a:spcPct val="150000"/>
              </a:lnSpc>
            </a:pPr>
            <a:r>
              <a:rPr lang="fr-FR" altLang="fr-FR" sz="2400" b="1" dirty="0">
                <a:solidFill>
                  <a:schemeClr val="accent6">
                    <a:lumMod val="40000"/>
                    <a:lumOff val="60000"/>
                  </a:schemeClr>
                </a:solidFill>
                <a:latin typeface="Arial" pitchFamily="34" charset="0"/>
              </a:rPr>
              <a:t> </a:t>
            </a:r>
          </a:p>
        </p:txBody>
      </p:sp>
    </p:spTree>
    <p:extLst>
      <p:ext uri="{BB962C8B-B14F-4D97-AF65-F5344CB8AC3E}">
        <p14:creationId xmlns:p14="http://schemas.microsoft.com/office/powerpoint/2010/main" val="2366280394"/>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748133CE-ECA5-4120-86F0-E10B5E9B2166}" type="slidenum">
              <a:rPr lang="en-US" altLang="fr-FR" sz="1200">
                <a:latin typeface="Arial" pitchFamily="34" charset="0"/>
              </a:rPr>
              <a:pPr algn="ctr" eaLnBrk="1" hangingPunct="1"/>
              <a:t>28</a:t>
            </a:fld>
            <a:endParaRPr lang="fr-FR" altLang="fr-FR" sz="1200">
              <a:latin typeface="Arial" pitchFamily="34" charset="0"/>
            </a:endParaRPr>
          </a:p>
        </p:txBody>
      </p:sp>
      <p:sp>
        <p:nvSpPr>
          <p:cNvPr id="19461" name="Rectangle 16"/>
          <p:cNvSpPr>
            <a:spLocks noChangeArrowheads="1"/>
          </p:cNvSpPr>
          <p:nvPr/>
        </p:nvSpPr>
        <p:spPr bwMode="auto">
          <a:xfrm>
            <a:off x="571500" y="1214438"/>
            <a:ext cx="7858125" cy="28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indent="182563" eaLnBrk="0" hangingPunct="0">
              <a:tabLst>
                <a:tab pos="457200" algn="l"/>
              </a:tabLst>
              <a:defRPr>
                <a:solidFill>
                  <a:schemeClr val="tx1"/>
                </a:solidFill>
                <a:latin typeface="Calibri" pitchFamily="34" charset="0"/>
                <a:cs typeface="Arial" pitchFamily="34" charset="0"/>
              </a:defRPr>
            </a:lvl1pPr>
            <a:lvl2pPr marL="742950" indent="-285750" eaLnBrk="0" hangingPunct="0">
              <a:tabLst>
                <a:tab pos="457200" algn="l"/>
              </a:tabLst>
              <a:defRPr>
                <a:solidFill>
                  <a:schemeClr val="tx1"/>
                </a:solidFill>
                <a:latin typeface="Calibri" pitchFamily="34" charset="0"/>
                <a:cs typeface="Arial" pitchFamily="34" charset="0"/>
              </a:defRPr>
            </a:lvl2pPr>
            <a:lvl3pPr marL="1143000" indent="-228600" eaLnBrk="0" hangingPunct="0">
              <a:tabLst>
                <a:tab pos="457200" algn="l"/>
              </a:tabLst>
              <a:defRPr>
                <a:solidFill>
                  <a:schemeClr val="tx1"/>
                </a:solidFill>
                <a:latin typeface="Calibri" pitchFamily="34" charset="0"/>
                <a:cs typeface="Arial" pitchFamily="34" charset="0"/>
              </a:defRPr>
            </a:lvl3pPr>
            <a:lvl4pPr marL="1600200" indent="-228600" eaLnBrk="0" hangingPunct="0">
              <a:tabLst>
                <a:tab pos="457200" algn="l"/>
              </a:tabLst>
              <a:defRPr>
                <a:solidFill>
                  <a:schemeClr val="tx1"/>
                </a:solidFill>
                <a:latin typeface="Calibri" pitchFamily="34" charset="0"/>
                <a:cs typeface="Arial" pitchFamily="34" charset="0"/>
              </a:defRPr>
            </a:lvl4pPr>
            <a:lvl5pPr marL="2057400" indent="-228600" eaLnBrk="0" hangingPunct="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justLow"/>
            <a:r>
              <a:rPr lang="fr-FR" altLang="fr-FR" sz="2000" dirty="0">
                <a:cs typeface="Calibri" pitchFamily="34" charset="0"/>
              </a:rPr>
              <a:t>La loi 47-06 relative à la fiscalité locale ayant prescrit la restructuration des services fiscaux locaux, la DGCT a mis en place à partir de 2013 des Administration Fiscale Communale (AFC) dans les grandes villes,</a:t>
            </a:r>
          </a:p>
          <a:p>
            <a:pPr algn="justLow"/>
            <a:endParaRPr lang="fr-FR" altLang="fr-FR" sz="2000" dirty="0">
              <a:cs typeface="Calibri" pitchFamily="34" charset="0"/>
            </a:endParaRPr>
          </a:p>
          <a:p>
            <a:pPr algn="justLow"/>
            <a:r>
              <a:rPr lang="fr-FR" altLang="fr-FR" sz="2000" dirty="0">
                <a:cs typeface="Calibri" pitchFamily="34" charset="0"/>
              </a:rPr>
              <a:t>A cet, deux variantes ont été proposées: une organisation centralisée pour les petites communes et certaines communes de taille moyenne (moins de 35.000 habitant) et une organisation déconcentrée pour les grandes communes et certaines communes de taille moyenne (plus de 35.000 habitant).</a:t>
            </a:r>
          </a:p>
        </p:txBody>
      </p:sp>
      <p:sp>
        <p:nvSpPr>
          <p:cNvPr id="6" name="Rectangle 5"/>
          <p:cNvSpPr>
            <a:spLocks noChangeArrowheads="1"/>
          </p:cNvSpPr>
          <p:nvPr/>
        </p:nvSpPr>
        <p:spPr bwMode="auto">
          <a:xfrm>
            <a:off x="500034" y="214289"/>
            <a:ext cx="8280000" cy="461665"/>
          </a:xfrm>
          <a:prstGeom prst="rect">
            <a:avLst/>
          </a:prstGeom>
          <a:solidFill>
            <a:schemeClr val="tx2">
              <a:lumMod val="60000"/>
              <a:lumOff val="40000"/>
            </a:schemeClr>
          </a:solidFill>
          <a:ln>
            <a:noFill/>
          </a:ln>
        </p:spPr>
        <p:txBody>
          <a:bodyPr wrap="square">
            <a:spAutoFit/>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algn="ctr" eaLnBrk="1" hangingPunct="1"/>
            <a:r>
              <a:rPr lang="fr-FR" altLang="fr-FR" sz="2400" b="1" dirty="0">
                <a:solidFill>
                  <a:schemeClr val="accent6">
                    <a:lumMod val="60000"/>
                    <a:lumOff val="40000"/>
                  </a:schemeClr>
                </a:solidFill>
                <a:cs typeface="Calibri" pitchFamily="34" charset="0"/>
              </a:rPr>
              <a:t>Organisation des services fiscaux des </a:t>
            </a:r>
            <a:r>
              <a:rPr lang="fr-FR" altLang="fr-FR" sz="2400" b="1" dirty="0" err="1">
                <a:solidFill>
                  <a:schemeClr val="accent6">
                    <a:lumMod val="60000"/>
                    <a:lumOff val="40000"/>
                  </a:schemeClr>
                </a:solidFill>
                <a:cs typeface="Calibri" pitchFamily="34" charset="0"/>
              </a:rPr>
              <a:t>CTs</a:t>
            </a:r>
            <a:r>
              <a:rPr lang="fr-FR" altLang="fr-FR" sz="2400" b="1" dirty="0">
                <a:solidFill>
                  <a:schemeClr val="accent6">
                    <a:lumMod val="60000"/>
                    <a:lumOff val="40000"/>
                  </a:schemeClr>
                </a:solidFill>
                <a:cs typeface="Calibri" pitchFamily="34" charset="0"/>
              </a:rPr>
              <a:t> </a:t>
            </a:r>
          </a:p>
        </p:txBody>
      </p:sp>
    </p:spTree>
    <p:extLst>
      <p:ext uri="{BB962C8B-B14F-4D97-AF65-F5344CB8AC3E}">
        <p14:creationId xmlns:p14="http://schemas.microsoft.com/office/powerpoint/2010/main" val="2429658067"/>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9F3D871C-37D4-4FE2-9AC0-45B21B7654DD}" type="slidenum">
              <a:rPr lang="en-US" altLang="fr-FR" sz="1200">
                <a:latin typeface="Arial" pitchFamily="34" charset="0"/>
              </a:rPr>
              <a:pPr algn="ctr" eaLnBrk="1" hangingPunct="1"/>
              <a:t>29</a:t>
            </a:fld>
            <a:endParaRPr lang="fr-FR" altLang="fr-FR" sz="1200">
              <a:latin typeface="Arial" pitchFamily="34" charset="0"/>
            </a:endParaRPr>
          </a:p>
        </p:txBody>
      </p:sp>
      <p:sp>
        <p:nvSpPr>
          <p:cNvPr id="20484" name="Rectangle 5"/>
          <p:cNvSpPr>
            <a:spLocks noChangeArrowheads="1"/>
          </p:cNvSpPr>
          <p:nvPr/>
        </p:nvSpPr>
        <p:spPr bwMode="auto">
          <a:xfrm>
            <a:off x="571472" y="206374"/>
            <a:ext cx="8280000" cy="468000"/>
          </a:xfrm>
          <a:prstGeom prst="rect">
            <a:avLst/>
          </a:prstGeom>
          <a:solidFill>
            <a:schemeClr val="accent1"/>
          </a:solidFill>
          <a:ln>
            <a:noFill/>
          </a:ln>
        </p:spPr>
        <p:txBody>
          <a:bodyPr wrap="square">
            <a:spAutoFit/>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algn="ctr" eaLnBrk="1" hangingPunct="1"/>
            <a:r>
              <a:rPr lang="fr-FR" altLang="fr-FR" sz="2400" b="1" dirty="0">
                <a:solidFill>
                  <a:schemeClr val="accent6">
                    <a:lumMod val="60000"/>
                    <a:lumOff val="40000"/>
                  </a:schemeClr>
                </a:solidFill>
                <a:cs typeface="Calibri" pitchFamily="34" charset="0"/>
              </a:rPr>
              <a:t>Organisation des services fiscaux des </a:t>
            </a:r>
            <a:r>
              <a:rPr lang="fr-FR" altLang="fr-FR" sz="2400" b="1" dirty="0" err="1">
                <a:solidFill>
                  <a:schemeClr val="accent6">
                    <a:lumMod val="60000"/>
                    <a:lumOff val="40000"/>
                  </a:schemeClr>
                </a:solidFill>
                <a:cs typeface="Calibri" pitchFamily="34" charset="0"/>
              </a:rPr>
              <a:t>CTs</a:t>
            </a:r>
            <a:r>
              <a:rPr lang="fr-FR" altLang="fr-FR" sz="2400" b="1" dirty="0">
                <a:solidFill>
                  <a:schemeClr val="accent6">
                    <a:lumMod val="60000"/>
                    <a:lumOff val="40000"/>
                  </a:schemeClr>
                </a:solidFill>
                <a:cs typeface="Calibri" pitchFamily="34" charset="0"/>
              </a:rPr>
              <a:t> </a:t>
            </a:r>
          </a:p>
        </p:txBody>
      </p:sp>
      <p:pic>
        <p:nvPicPr>
          <p:cNvPr id="2048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339" y="785814"/>
            <a:ext cx="8444109" cy="5943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951636"/>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57166"/>
            <a:ext cx="7956000" cy="576000"/>
          </a:xfr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sz="2800" b="1" dirty="0">
                <a:solidFill>
                  <a:schemeClr val="accent6">
                    <a:lumMod val="60000"/>
                    <a:lumOff val="40000"/>
                  </a:schemeClr>
                </a:solidFill>
                <a:latin typeface="Calibri" pitchFamily="34" charset="0"/>
                <a:ea typeface="SimSun" pitchFamily="2" charset="-122"/>
                <a:cs typeface="Calibri" pitchFamily="34" charset="0"/>
              </a:rPr>
              <a:t>1-Les Finances Publiques Locales en chiffres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3" name="Espace réservé du contenu 2"/>
          <p:cNvSpPr>
            <a:spLocks noGrp="1"/>
          </p:cNvSpPr>
          <p:nvPr>
            <p:ph idx="1"/>
          </p:nvPr>
        </p:nvSpPr>
        <p:spPr>
          <a:xfrm>
            <a:off x="571472" y="1285860"/>
            <a:ext cx="8043890" cy="4572032"/>
          </a:xfrm>
        </p:spPr>
        <p:txBody>
          <a:bodyPr>
            <a:normAutofit fontScale="25000" lnSpcReduction="20000"/>
          </a:bodyPr>
          <a:lstStyle/>
          <a:p>
            <a:pPr algn="just">
              <a:buNone/>
            </a:pPr>
            <a:r>
              <a:rPr lang="fr-FR" altLang="zh-CN" sz="2400" b="1" dirty="0">
                <a:latin typeface="Times New Roman" pitchFamily="18" charset="0"/>
                <a:ea typeface="SimSun" pitchFamily="2" charset="-122"/>
                <a:cs typeface="Times New Roman" pitchFamily="18" charset="0"/>
              </a:rPr>
              <a:t>     </a:t>
            </a:r>
          </a:p>
          <a:p>
            <a:pPr marL="0" indent="0" algn="just">
              <a:lnSpc>
                <a:spcPct val="170000"/>
              </a:lnSpc>
              <a:buNone/>
            </a:pPr>
            <a:r>
              <a:rPr lang="fr-FR" altLang="zh-CN" sz="9600" dirty="0">
                <a:latin typeface="Calibri" pitchFamily="34" charset="0"/>
                <a:cs typeface="Calibri" pitchFamily="34" charset="0"/>
              </a:rPr>
              <a:t>Les Finances publiques locales concernent les opérations budgétaires, comptables, financières et de réédition des comptes des collectivités Territoriales et de leurs démembrement (ECI, SDR, SDL, Groupements de communes…).</a:t>
            </a:r>
          </a:p>
          <a:p>
            <a:pPr marL="0" indent="0">
              <a:lnSpc>
                <a:spcPct val="170000"/>
              </a:lnSpc>
              <a:buNone/>
            </a:pPr>
            <a:endParaRPr lang="fr-FR" altLang="zh-CN" sz="6400" dirty="0">
              <a:latin typeface="Calibri" pitchFamily="34" charset="0"/>
              <a:cs typeface="Calibri" pitchFamily="34" charset="0"/>
            </a:endParaRPr>
          </a:p>
          <a:p>
            <a:pPr marL="0" indent="0" algn="just">
              <a:lnSpc>
                <a:spcPct val="170000"/>
              </a:lnSpc>
              <a:buNone/>
            </a:pPr>
            <a:r>
              <a:rPr lang="fr-FR" altLang="zh-CN" sz="9600" dirty="0">
                <a:latin typeface="Calibri" pitchFamily="34" charset="0"/>
                <a:cs typeface="Calibri" pitchFamily="34" charset="0"/>
              </a:rPr>
              <a:t>Au Maroc, les budgets de CT’s, dont le nombre est de 1590, totalisent </a:t>
            </a:r>
            <a:r>
              <a:rPr lang="fr-FR" sz="9600" b="1" dirty="0">
                <a:solidFill>
                  <a:srgbClr val="000000"/>
                </a:solidFill>
                <a:latin typeface="Calibri" pitchFamily="34" charset="0"/>
                <a:cs typeface="Calibri" pitchFamily="34" charset="0"/>
              </a:rPr>
              <a:t>44,5 MMDH.</a:t>
            </a:r>
          </a:p>
          <a:p>
            <a:pPr marL="0" indent="0">
              <a:lnSpc>
                <a:spcPct val="260000"/>
              </a:lnSpc>
              <a:buNone/>
            </a:pPr>
            <a:r>
              <a:rPr lang="fr-FR" altLang="zh-CN" sz="6400" dirty="0">
                <a:latin typeface="Calibri" pitchFamily="34" charset="0"/>
                <a:cs typeface="Calibri" pitchFamily="34" charset="0"/>
              </a:rPr>
              <a:t>   </a:t>
            </a:r>
          </a:p>
          <a:p>
            <a:pPr>
              <a:lnSpc>
                <a:spcPct val="260000"/>
              </a:lnSpc>
              <a:buFont typeface="+mj-lt"/>
              <a:buAutoNum type="arabicPeriod"/>
            </a:pPr>
            <a:endParaRPr lang="fr-FR" altLang="zh-CN" sz="3100" dirty="0"/>
          </a:p>
          <a:p>
            <a:pPr algn="just">
              <a:buNone/>
            </a:pPr>
            <a:endParaRPr lang="fr-FR" altLang="zh-CN" sz="2400" b="1" dirty="0">
              <a:latin typeface="Times New Roman" pitchFamily="18" charset="0"/>
              <a:ea typeface="SimSun" pitchFamily="2" charset="-122"/>
              <a:cs typeface="Times New Roman" pitchFamily="18" charset="0"/>
            </a:endParaRPr>
          </a:p>
          <a:p>
            <a:pPr algn="just">
              <a:buNone/>
            </a:pPr>
            <a:r>
              <a:rPr lang="fr-FR" altLang="zh-CN" sz="2400" b="1" dirty="0">
                <a:latin typeface="Times New Roman" pitchFamily="18" charset="0"/>
                <a:ea typeface="SimSun" pitchFamily="2" charset="-122"/>
                <a:cs typeface="Times New Roman" pitchFamily="18" charset="0"/>
              </a:rPr>
              <a:t> </a:t>
            </a: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1050" b="1" dirty="0">
              <a:latin typeface="Times New Roman" pitchFamily="18" charset="0"/>
              <a:ea typeface="SimSun" pitchFamily="2" charset="-122"/>
              <a:cs typeface="Times New Roman" pitchFamily="18" charset="0"/>
            </a:endParaRPr>
          </a:p>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3</a:t>
            </a:fld>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D66ADB80-7693-4BAC-8B30-5BF9EF29E40A}" type="slidenum">
              <a:rPr lang="en-US" altLang="fr-FR" sz="1200">
                <a:latin typeface="Arial" pitchFamily="34" charset="0"/>
              </a:rPr>
              <a:pPr algn="ctr" eaLnBrk="1" hangingPunct="1"/>
              <a:t>30</a:t>
            </a:fld>
            <a:endParaRPr lang="fr-FR" altLang="fr-FR" sz="1200">
              <a:latin typeface="Arial" pitchFamily="34" charset="0"/>
            </a:endParaRPr>
          </a:p>
        </p:txBody>
      </p:sp>
      <p:sp>
        <p:nvSpPr>
          <p:cNvPr id="21508" name="Rectangle 5"/>
          <p:cNvSpPr>
            <a:spLocks noChangeArrowheads="1"/>
          </p:cNvSpPr>
          <p:nvPr/>
        </p:nvSpPr>
        <p:spPr bwMode="auto">
          <a:xfrm>
            <a:off x="405340" y="206375"/>
            <a:ext cx="8280000" cy="400110"/>
          </a:xfrm>
          <a:prstGeom prst="rect">
            <a:avLst/>
          </a:prstGeom>
          <a:solidFill>
            <a:schemeClr val="accent1"/>
          </a:solidFill>
          <a:ln>
            <a:noFill/>
          </a:ln>
        </p:spPr>
        <p:txBody>
          <a:bodyPr>
            <a:spAutoFit/>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algn="ctr" eaLnBrk="1" hangingPunct="1"/>
            <a:r>
              <a:rPr lang="fr-FR" altLang="fr-FR" sz="2000" b="1" dirty="0">
                <a:solidFill>
                  <a:schemeClr val="bg1"/>
                </a:solidFill>
                <a:latin typeface="Arial" pitchFamily="34" charset="0"/>
              </a:rPr>
              <a:t> </a:t>
            </a:r>
            <a:r>
              <a:rPr lang="fr-FR" altLang="fr-FR" sz="2000" b="1" dirty="0">
                <a:solidFill>
                  <a:schemeClr val="accent6">
                    <a:lumMod val="60000"/>
                    <a:lumOff val="40000"/>
                  </a:schemeClr>
                </a:solidFill>
                <a:cs typeface="Calibri" pitchFamily="34" charset="0"/>
              </a:rPr>
              <a:t>Organisation des services fiscaux des CT </a:t>
            </a:r>
          </a:p>
        </p:txBody>
      </p:sp>
      <p:pic>
        <p:nvPicPr>
          <p:cNvPr id="2150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4" y="814387"/>
            <a:ext cx="8029525" cy="6136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8684708"/>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3B2BED78-CB16-49E7-B249-3E849053CA9F}" type="slidenum">
              <a:rPr lang="en-US" altLang="fr-FR" sz="1200">
                <a:latin typeface="Arial" pitchFamily="34" charset="0"/>
              </a:rPr>
              <a:pPr algn="ctr" eaLnBrk="1" hangingPunct="1"/>
              <a:t>31</a:t>
            </a:fld>
            <a:endParaRPr lang="fr-FR" altLang="fr-FR" sz="1200">
              <a:latin typeface="Arial" pitchFamily="34" charset="0"/>
            </a:endParaRPr>
          </a:p>
        </p:txBody>
      </p:sp>
      <p:sp>
        <p:nvSpPr>
          <p:cNvPr id="23556" name="Rectangle 5"/>
          <p:cNvSpPr>
            <a:spLocks noChangeArrowheads="1"/>
          </p:cNvSpPr>
          <p:nvPr/>
        </p:nvSpPr>
        <p:spPr bwMode="auto">
          <a:xfrm>
            <a:off x="77788" y="206375"/>
            <a:ext cx="9066212" cy="461665"/>
          </a:xfrm>
          <a:prstGeom prst="rect">
            <a:avLst/>
          </a:prstGeom>
          <a:solidFill>
            <a:schemeClr val="tx2">
              <a:lumMod val="60000"/>
              <a:lumOff val="40000"/>
            </a:schemeClr>
          </a:solidFill>
          <a:ln>
            <a:noFill/>
          </a:ln>
        </p:spPr>
        <p:txBody>
          <a:bodyPr>
            <a:spAutoFit/>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algn="ctr" eaLnBrk="1" hangingPunct="1"/>
            <a:r>
              <a:rPr lang="fr-FR" altLang="fr-FR" sz="2000" b="1" dirty="0">
                <a:solidFill>
                  <a:schemeClr val="accent6">
                    <a:lumMod val="60000"/>
                    <a:lumOff val="40000"/>
                  </a:schemeClr>
                </a:solidFill>
                <a:latin typeface="Arial" pitchFamily="34" charset="0"/>
              </a:rPr>
              <a:t> </a:t>
            </a:r>
            <a:r>
              <a:rPr lang="fr-FR" altLang="fr-FR" sz="2400" b="1" dirty="0">
                <a:solidFill>
                  <a:schemeClr val="accent6">
                    <a:lumMod val="60000"/>
                    <a:lumOff val="40000"/>
                  </a:schemeClr>
                </a:solidFill>
                <a:cs typeface="Calibri" pitchFamily="34" charset="0"/>
              </a:rPr>
              <a:t>Fonctionnement des services fiscaux des </a:t>
            </a:r>
            <a:r>
              <a:rPr lang="fr-FR" altLang="fr-FR" sz="2400" b="1" dirty="0" err="1">
                <a:solidFill>
                  <a:schemeClr val="accent6">
                    <a:lumMod val="60000"/>
                    <a:lumOff val="40000"/>
                  </a:schemeClr>
                </a:solidFill>
                <a:cs typeface="Calibri" pitchFamily="34" charset="0"/>
              </a:rPr>
              <a:t>CTs</a:t>
            </a:r>
            <a:r>
              <a:rPr lang="fr-FR" altLang="fr-FR" sz="2400" b="1" dirty="0">
                <a:solidFill>
                  <a:schemeClr val="accent6">
                    <a:lumMod val="60000"/>
                    <a:lumOff val="40000"/>
                  </a:schemeClr>
                </a:solidFill>
                <a:cs typeface="Calibri" pitchFamily="34" charset="0"/>
              </a:rPr>
              <a:t> </a:t>
            </a:r>
          </a:p>
        </p:txBody>
      </p:sp>
      <p:sp>
        <p:nvSpPr>
          <p:cNvPr id="23557" name="Rectangle 16"/>
          <p:cNvSpPr>
            <a:spLocks noChangeArrowheads="1"/>
          </p:cNvSpPr>
          <p:nvPr/>
        </p:nvSpPr>
        <p:spPr bwMode="auto">
          <a:xfrm>
            <a:off x="571500" y="1071563"/>
            <a:ext cx="8143875" cy="5016748"/>
          </a:xfrm>
          <a:prstGeom prst="rect">
            <a:avLst/>
          </a:prstGeom>
          <a:noFill/>
          <a:ln w="9525">
            <a:noFill/>
            <a:miter lim="800000"/>
            <a:headEnd/>
            <a:tailEnd/>
          </a:ln>
        </p:spPr>
        <p:txBody>
          <a:bodyPr lIns="91429" tIns="45715" rIns="91429" bIns="45715">
            <a:spAutoFit/>
          </a:bodyPr>
          <a:lstStyle/>
          <a:p>
            <a:pPr indent="182563" algn="justLow" eaLnBrk="0" hangingPunct="0">
              <a:tabLst>
                <a:tab pos="457200" algn="l"/>
              </a:tabLst>
              <a:defRPr/>
            </a:pPr>
            <a:r>
              <a:rPr lang="fr-FR" altLang="fr-FR" sz="2000" dirty="0">
                <a:latin typeface="Calibri" pitchFamily="34" charset="0"/>
                <a:cs typeface="Calibri" pitchFamily="34" charset="0"/>
              </a:rPr>
              <a:t>Un manuel de procédures et des fiches de postes ont été adressés aux villes pour expliciter le fonctionnement des services fiscaux de la commune. Ils concernent :</a:t>
            </a:r>
          </a:p>
          <a:p>
            <a:pPr>
              <a:buFont typeface="Wingdings" pitchFamily="2" charset="2"/>
              <a:buChar char="§"/>
              <a:defRPr/>
            </a:pPr>
            <a:endParaRPr lang="fr-FR" sz="2000" dirty="0">
              <a:latin typeface="Calibri" pitchFamily="34" charset="0"/>
              <a:cs typeface="Calibri" pitchFamily="34" charset="0"/>
            </a:endParaRPr>
          </a:p>
          <a:p>
            <a:pPr>
              <a:buFont typeface="Wingdings" pitchFamily="2" charset="2"/>
              <a:buChar char="§"/>
              <a:defRPr/>
            </a:pPr>
            <a:r>
              <a:rPr lang="fr-FR" sz="2000" dirty="0">
                <a:latin typeface="Calibri" pitchFamily="34" charset="0"/>
                <a:cs typeface="Calibri" pitchFamily="34" charset="0"/>
              </a:rPr>
              <a:t>L’accueil et l’information ;</a:t>
            </a:r>
          </a:p>
          <a:p>
            <a:pPr>
              <a:buFont typeface="Wingdings" pitchFamily="2" charset="2"/>
              <a:buChar char="§"/>
              <a:defRPr/>
            </a:pPr>
            <a:endParaRPr lang="fr-FR" sz="2000" dirty="0">
              <a:latin typeface="Calibri" pitchFamily="34" charset="0"/>
              <a:cs typeface="Calibri" pitchFamily="34" charset="0"/>
            </a:endParaRPr>
          </a:p>
          <a:p>
            <a:pPr>
              <a:buFont typeface="Wingdings" pitchFamily="2" charset="2"/>
              <a:buChar char="§"/>
              <a:defRPr/>
            </a:pPr>
            <a:r>
              <a:rPr lang="fr-FR" sz="2000" dirty="0">
                <a:latin typeface="Calibri" pitchFamily="34" charset="0"/>
                <a:cs typeface="Calibri" pitchFamily="34" charset="0"/>
              </a:rPr>
              <a:t>L’assiette (recensement, définition et de calcul de la base imposable relative aux taxes et des redevances, taxation d’office, rectification des impositions, établissement des ordres de recettes,  gestion des réclamations, …)</a:t>
            </a:r>
          </a:p>
          <a:p>
            <a:pPr>
              <a:buFont typeface="Wingdings" pitchFamily="2" charset="2"/>
              <a:buChar char="§"/>
              <a:defRPr/>
            </a:pPr>
            <a:endParaRPr lang="fr-FR" sz="2000" dirty="0">
              <a:latin typeface="Calibri" pitchFamily="34" charset="0"/>
              <a:cs typeface="Calibri" pitchFamily="34" charset="0"/>
            </a:endParaRPr>
          </a:p>
          <a:p>
            <a:pPr>
              <a:buFont typeface="Wingdings" pitchFamily="2" charset="2"/>
              <a:buChar char="§"/>
              <a:defRPr/>
            </a:pPr>
            <a:r>
              <a:rPr lang="fr-FR" sz="2000" dirty="0">
                <a:latin typeface="Calibri" pitchFamily="34" charset="0"/>
                <a:cs typeface="Calibri" pitchFamily="34" charset="0"/>
              </a:rPr>
              <a:t>Le contentieux ;</a:t>
            </a:r>
          </a:p>
          <a:p>
            <a:pPr>
              <a:buFont typeface="Wingdings" pitchFamily="2" charset="2"/>
              <a:buChar char="§"/>
              <a:defRPr/>
            </a:pPr>
            <a:endParaRPr lang="fr-FR" sz="2000" dirty="0">
              <a:latin typeface="Calibri" pitchFamily="34" charset="0"/>
              <a:cs typeface="Calibri" pitchFamily="34" charset="0"/>
            </a:endParaRPr>
          </a:p>
          <a:p>
            <a:pPr>
              <a:buFont typeface="Wingdings" pitchFamily="2" charset="2"/>
              <a:buChar char="§"/>
              <a:defRPr/>
            </a:pPr>
            <a:r>
              <a:rPr lang="fr-FR" sz="2000" dirty="0">
                <a:latin typeface="Calibri" pitchFamily="34" charset="0"/>
                <a:cs typeface="Calibri" pitchFamily="34" charset="0"/>
              </a:rPr>
              <a:t>Le recouvrement ;	</a:t>
            </a:r>
          </a:p>
          <a:p>
            <a:pPr>
              <a:buFont typeface="Wingdings" pitchFamily="2" charset="2"/>
              <a:buChar char="§"/>
              <a:defRPr/>
            </a:pPr>
            <a:endParaRPr lang="fr-FR" sz="2000" dirty="0">
              <a:latin typeface="Calibri" pitchFamily="34" charset="0"/>
              <a:cs typeface="Calibri" pitchFamily="34" charset="0"/>
            </a:endParaRPr>
          </a:p>
          <a:p>
            <a:pPr>
              <a:buFont typeface="Wingdings" pitchFamily="2" charset="2"/>
              <a:buChar char="§"/>
              <a:defRPr/>
            </a:pPr>
            <a:r>
              <a:rPr lang="fr-FR" sz="2000" dirty="0">
                <a:latin typeface="Calibri" pitchFamily="34" charset="0"/>
                <a:cs typeface="Calibri" pitchFamily="34" charset="0"/>
              </a:rPr>
              <a:t>Le  contrôle fiscal.</a:t>
            </a:r>
          </a:p>
          <a:p>
            <a:pPr indent="182563" algn="justLow" eaLnBrk="0" hangingPunct="0">
              <a:buFont typeface="Wingdings" pitchFamily="2" charset="2"/>
              <a:buChar char="§"/>
              <a:tabLst>
                <a:tab pos="457200" algn="l"/>
              </a:tabLst>
              <a:defRPr/>
            </a:pPr>
            <a:endParaRPr lang="fr-FR" altLang="fr-FR" sz="2000" dirty="0">
              <a:latin typeface="Andalus" pitchFamily="18" charset="-78"/>
            </a:endParaRPr>
          </a:p>
        </p:txBody>
      </p:sp>
    </p:spTree>
    <p:extLst>
      <p:ext uri="{BB962C8B-B14F-4D97-AF65-F5344CB8AC3E}">
        <p14:creationId xmlns:p14="http://schemas.microsoft.com/office/powerpoint/2010/main" val="2615351720"/>
      </p:ext>
    </p:extLst>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5"/>
          <p:cNvSpPr>
            <a:spLocks noChangeArrowheads="1"/>
          </p:cNvSpPr>
          <p:nvPr/>
        </p:nvSpPr>
        <p:spPr bwMode="auto">
          <a:xfrm>
            <a:off x="77788" y="-71438"/>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6149"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1B43CEC5-F945-49A6-88C0-DC8F61C58F24}" type="slidenum">
              <a:rPr lang="en-US" altLang="fr-FR" sz="1200">
                <a:latin typeface="Arial" pitchFamily="34" charset="0"/>
              </a:rPr>
              <a:pPr algn="ctr" eaLnBrk="1" hangingPunct="1"/>
              <a:t>32</a:t>
            </a:fld>
            <a:endParaRPr lang="fr-FR" altLang="fr-FR" sz="1200">
              <a:latin typeface="Arial" pitchFamily="34" charset="0"/>
            </a:endParaRPr>
          </a:p>
        </p:txBody>
      </p:sp>
      <p:sp>
        <p:nvSpPr>
          <p:cNvPr id="6153" name="Rectangle 1"/>
          <p:cNvSpPr>
            <a:spLocks noChangeArrowheads="1"/>
          </p:cNvSpPr>
          <p:nvPr/>
        </p:nvSpPr>
        <p:spPr bwMode="auto">
          <a:xfrm>
            <a:off x="684212" y="214312"/>
            <a:ext cx="8280000" cy="576000"/>
          </a:xfrm>
          <a:prstGeom prst="rect">
            <a:avLst/>
          </a:prstGeom>
          <a:solidFill>
            <a:schemeClr val="tx2">
              <a:lumMod val="60000"/>
              <a:lumOff val="40000"/>
            </a:schemeClr>
          </a:solidFill>
          <a:ln>
            <a:noFill/>
          </a:ln>
        </p:spPr>
        <p:txBody>
          <a:bodyPr wrap="square"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0" lvl="2" algn="ctr"/>
            <a:r>
              <a:rPr lang="fr-FR" altLang="fr-FR" sz="2400" b="1" dirty="0">
                <a:solidFill>
                  <a:schemeClr val="accent6">
                    <a:lumMod val="60000"/>
                    <a:lumOff val="40000"/>
                  </a:schemeClr>
                </a:solidFill>
                <a:cs typeface="Calibri" pitchFamily="34" charset="0"/>
              </a:rPr>
              <a:t>Données</a:t>
            </a:r>
            <a:r>
              <a:rPr lang="fr-FR" altLang="fr-FR" sz="2000" b="1" dirty="0">
                <a:solidFill>
                  <a:schemeClr val="accent6">
                    <a:lumMod val="40000"/>
                    <a:lumOff val="60000"/>
                  </a:schemeClr>
                </a:solidFill>
                <a:latin typeface="Arial" pitchFamily="34" charset="0"/>
              </a:rPr>
              <a:t> </a:t>
            </a:r>
            <a:r>
              <a:rPr lang="fr-FR" altLang="fr-FR" sz="2400" b="1" dirty="0">
                <a:solidFill>
                  <a:schemeClr val="accent6">
                    <a:lumMod val="60000"/>
                    <a:lumOff val="40000"/>
                  </a:schemeClr>
                </a:solidFill>
                <a:cs typeface="Calibri" pitchFamily="34" charset="0"/>
              </a:rPr>
              <a:t>chiffrées</a:t>
            </a:r>
          </a:p>
        </p:txBody>
      </p:sp>
      <p:sp>
        <p:nvSpPr>
          <p:cNvPr id="6154" name="ZoneTexte 1"/>
          <p:cNvSpPr txBox="1">
            <a:spLocks noChangeArrowheads="1"/>
          </p:cNvSpPr>
          <p:nvPr/>
        </p:nvSpPr>
        <p:spPr bwMode="auto">
          <a:xfrm>
            <a:off x="1511300" y="1214438"/>
            <a:ext cx="6989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r>
              <a:rPr lang="fr-FR" altLang="fr-FR" sz="1600" dirty="0"/>
              <a:t>En million de DH</a:t>
            </a:r>
          </a:p>
        </p:txBody>
      </p:sp>
      <p:graphicFrame>
        <p:nvGraphicFramePr>
          <p:cNvPr id="13" name="Tableau 12"/>
          <p:cNvGraphicFramePr>
            <a:graphicFrameLocks noGrp="1"/>
          </p:cNvGraphicFramePr>
          <p:nvPr>
            <p:extLst>
              <p:ext uri="{D42A27DB-BD31-4B8C-83A1-F6EECF244321}">
                <p14:modId xmlns:p14="http://schemas.microsoft.com/office/powerpoint/2010/main" val="2572162217"/>
              </p:ext>
            </p:extLst>
          </p:nvPr>
        </p:nvGraphicFramePr>
        <p:xfrm>
          <a:off x="539554" y="1714488"/>
          <a:ext cx="8280001" cy="890587"/>
        </p:xfrm>
        <a:graphic>
          <a:graphicData uri="http://schemas.openxmlformats.org/drawingml/2006/table">
            <a:tbl>
              <a:tblPr/>
              <a:tblGrid>
                <a:gridCol w="1889170">
                  <a:extLst>
                    <a:ext uri="{9D8B030D-6E8A-4147-A177-3AD203B41FA5}">
                      <a16:colId xmlns:a16="http://schemas.microsoft.com/office/drawing/2014/main" val="20000"/>
                    </a:ext>
                  </a:extLst>
                </a:gridCol>
                <a:gridCol w="831236">
                  <a:extLst>
                    <a:ext uri="{9D8B030D-6E8A-4147-A177-3AD203B41FA5}">
                      <a16:colId xmlns:a16="http://schemas.microsoft.com/office/drawing/2014/main" val="20001"/>
                    </a:ext>
                  </a:extLst>
                </a:gridCol>
                <a:gridCol w="906803">
                  <a:extLst>
                    <a:ext uri="{9D8B030D-6E8A-4147-A177-3AD203B41FA5}">
                      <a16:colId xmlns:a16="http://schemas.microsoft.com/office/drawing/2014/main" val="20002"/>
                    </a:ext>
                  </a:extLst>
                </a:gridCol>
                <a:gridCol w="982370">
                  <a:extLst>
                    <a:ext uri="{9D8B030D-6E8A-4147-A177-3AD203B41FA5}">
                      <a16:colId xmlns:a16="http://schemas.microsoft.com/office/drawing/2014/main" val="20003"/>
                    </a:ext>
                  </a:extLst>
                </a:gridCol>
                <a:gridCol w="906803">
                  <a:extLst>
                    <a:ext uri="{9D8B030D-6E8A-4147-A177-3AD203B41FA5}">
                      <a16:colId xmlns:a16="http://schemas.microsoft.com/office/drawing/2014/main" val="20004"/>
                    </a:ext>
                  </a:extLst>
                </a:gridCol>
                <a:gridCol w="831236">
                  <a:extLst>
                    <a:ext uri="{9D8B030D-6E8A-4147-A177-3AD203B41FA5}">
                      <a16:colId xmlns:a16="http://schemas.microsoft.com/office/drawing/2014/main" val="20005"/>
                    </a:ext>
                  </a:extLst>
                </a:gridCol>
                <a:gridCol w="831236">
                  <a:extLst>
                    <a:ext uri="{9D8B030D-6E8A-4147-A177-3AD203B41FA5}">
                      <a16:colId xmlns:a16="http://schemas.microsoft.com/office/drawing/2014/main" val="20006"/>
                    </a:ext>
                  </a:extLst>
                </a:gridCol>
                <a:gridCol w="1101147">
                  <a:extLst>
                    <a:ext uri="{9D8B030D-6E8A-4147-A177-3AD203B41FA5}">
                      <a16:colId xmlns:a16="http://schemas.microsoft.com/office/drawing/2014/main" val="20007"/>
                    </a:ext>
                  </a:extLst>
                </a:gridCol>
              </a:tblGrid>
              <a:tr h="253015">
                <a:tc>
                  <a:txBody>
                    <a:bodyPr/>
                    <a:lstStyle/>
                    <a:p>
                      <a:pPr fontAlgn="b">
                        <a:lnSpc>
                          <a:spcPct val="115000"/>
                        </a:lnSpc>
                        <a:spcAft>
                          <a:spcPts val="0"/>
                        </a:spcAft>
                      </a:pPr>
                      <a:r>
                        <a:rPr lang="fr-FR" sz="1200" b="1" kern="1200" dirty="0">
                          <a:solidFill>
                            <a:srgbClr val="000000"/>
                          </a:solidFill>
                          <a:latin typeface="Trebuchet MS"/>
                          <a:ea typeface="Times New Roman"/>
                          <a:cs typeface="Arial"/>
                        </a:rPr>
                        <a:t>      Ressources</a:t>
                      </a:r>
                      <a:endParaRPr lang="fr-FR" sz="1100" dirty="0">
                        <a:latin typeface="Calibri"/>
                        <a:ea typeface="Times New Roman"/>
                        <a:cs typeface="Arial"/>
                      </a:endParaRPr>
                    </a:p>
                  </a:txBody>
                  <a:tcPr marL="6985" marR="6985" marT="69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rtl="0" fontAlgn="b"/>
                      <a:r>
                        <a:rPr lang="fr-FR" sz="1400" b="1" i="0" u="none" strike="noStrike" dirty="0">
                          <a:solidFill>
                            <a:srgbClr val="FFFFFF"/>
                          </a:solidFill>
                          <a:effectLst/>
                          <a:latin typeface="Candara"/>
                        </a:rPr>
                        <a:t>2015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dirty="0">
                          <a:solidFill>
                            <a:srgbClr val="FFFFFF"/>
                          </a:solidFill>
                          <a:effectLst/>
                          <a:latin typeface="Candara"/>
                          <a:ea typeface="+mn-ea"/>
                          <a:cs typeface="+mn-cs"/>
                        </a:rPr>
                        <a:t>2016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dirty="0">
                          <a:solidFill>
                            <a:srgbClr val="FFFFFF"/>
                          </a:solidFill>
                          <a:effectLst/>
                          <a:latin typeface="Candara"/>
                          <a:ea typeface="+mn-ea"/>
                          <a:cs typeface="+mn-cs"/>
                        </a:rPr>
                        <a:t>2021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637572">
                <a:tc>
                  <a:txBody>
                    <a:bodyPr/>
                    <a:lstStyle/>
                    <a:p>
                      <a:pPr fontAlgn="b">
                        <a:lnSpc>
                          <a:spcPct val="115000"/>
                        </a:lnSpc>
                        <a:spcAft>
                          <a:spcPts val="0"/>
                        </a:spcAft>
                      </a:pPr>
                      <a:r>
                        <a:rPr lang="fr-FR" sz="1200" b="1" kern="1200" dirty="0">
                          <a:solidFill>
                            <a:srgbClr val="000000"/>
                          </a:solidFill>
                          <a:latin typeface="Trebuchet MS"/>
                          <a:ea typeface="Times New Roman"/>
                          <a:cs typeface="Arial"/>
                        </a:rPr>
                        <a:t>Ressources propres (fiscalité + patrimoine)</a:t>
                      </a:r>
                      <a:endParaRPr lang="fr-FR" sz="1100" dirty="0">
                        <a:latin typeface="Calibri"/>
                        <a:ea typeface="Times New Roman"/>
                        <a:cs typeface="Arial"/>
                      </a:endParaRPr>
                    </a:p>
                  </a:txBody>
                  <a:tcPr marL="6985" marR="6985" marT="69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dirty="0">
                          <a:solidFill>
                            <a:srgbClr val="000000"/>
                          </a:solidFill>
                          <a:effectLst/>
                          <a:latin typeface="Candara"/>
                        </a:rPr>
                        <a:t>11 253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13 409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13 669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14 584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14 358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12 509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15 554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1"/>
                  </a:ext>
                </a:extLst>
              </a:tr>
            </a:tbl>
          </a:graphicData>
        </a:graphic>
      </p:graphicFrame>
      <p:sp>
        <p:nvSpPr>
          <p:cNvPr id="6184" name="Rectangle 55"/>
          <p:cNvSpPr>
            <a:spLocks noChangeArrowheads="1"/>
          </p:cNvSpPr>
          <p:nvPr/>
        </p:nvSpPr>
        <p:spPr bwMode="auto">
          <a:xfrm>
            <a:off x="467544" y="2852936"/>
            <a:ext cx="42799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marL="285750" indent="-285750">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just" eaLnBrk="1" hangingPunct="1">
              <a:buFont typeface="Wingdings" pitchFamily="2" charset="2"/>
              <a:buChar char="Ø"/>
            </a:pPr>
            <a:r>
              <a:rPr lang="fr-FR" altLang="fr-FR" sz="1600" dirty="0">
                <a:solidFill>
                  <a:srgbClr val="000000"/>
                </a:solidFill>
                <a:cs typeface="Calibri" pitchFamily="34" charset="0"/>
              </a:rPr>
              <a:t>Le produit de la fiscalité locale intervient pour 34% dans le total des ressources enregistrant ainsi une nette augmentation durant les 3 dernières décennies.</a:t>
            </a:r>
          </a:p>
          <a:p>
            <a:pPr algn="just" eaLnBrk="1" hangingPunct="1">
              <a:buFont typeface="Wingdings" pitchFamily="2" charset="2"/>
              <a:buChar char="Ø"/>
            </a:pPr>
            <a:endParaRPr lang="fr-FR" altLang="fr-FR" sz="1600" dirty="0">
              <a:solidFill>
                <a:srgbClr val="000000"/>
              </a:solidFill>
              <a:cs typeface="Calibri" pitchFamily="34" charset="0"/>
            </a:endParaRPr>
          </a:p>
          <a:p>
            <a:pPr algn="just" eaLnBrk="1" hangingPunct="1">
              <a:buFont typeface="Wingdings" pitchFamily="2" charset="2"/>
              <a:buChar char="Ø"/>
            </a:pPr>
            <a:r>
              <a:rPr lang="fr-FR" altLang="fr-FR" sz="1600" dirty="0">
                <a:solidFill>
                  <a:srgbClr val="000000"/>
                </a:solidFill>
                <a:cs typeface="Calibri" pitchFamily="34" charset="0"/>
              </a:rPr>
              <a:t>Les transferts de l’Etat représentent 60% de l’ensemble des ressources des collectivités territoriales.</a:t>
            </a:r>
          </a:p>
          <a:p>
            <a:pPr algn="just" eaLnBrk="1" hangingPunct="1">
              <a:buFont typeface="Wingdings" pitchFamily="2" charset="2"/>
              <a:buChar char="Ø"/>
            </a:pPr>
            <a:endParaRPr lang="fr-FR" altLang="fr-FR" sz="1600" dirty="0">
              <a:solidFill>
                <a:srgbClr val="000000"/>
              </a:solidFill>
              <a:cs typeface="Calibri" pitchFamily="34" charset="0"/>
            </a:endParaRPr>
          </a:p>
          <a:p>
            <a:pPr algn="just" eaLnBrk="1" hangingPunct="1">
              <a:buFont typeface="Wingdings" pitchFamily="2" charset="2"/>
              <a:buChar char="Ø"/>
            </a:pPr>
            <a:r>
              <a:rPr lang="fr-FR" altLang="fr-FR" sz="1600" dirty="0">
                <a:solidFill>
                  <a:srgbClr val="000000"/>
                </a:solidFill>
                <a:cs typeface="Calibri" pitchFamily="34" charset="0"/>
              </a:rPr>
              <a:t>32 communes recouvrent 89% des recettes fiscales propres des </a:t>
            </a:r>
            <a:r>
              <a:rPr lang="fr-FR" altLang="fr-FR" sz="1600" dirty="0" err="1">
                <a:solidFill>
                  <a:srgbClr val="000000"/>
                </a:solidFill>
                <a:cs typeface="Calibri" pitchFamily="34" charset="0"/>
              </a:rPr>
              <a:t>CTs</a:t>
            </a:r>
            <a:r>
              <a:rPr lang="fr-FR" altLang="fr-FR" sz="1600" dirty="0">
                <a:solidFill>
                  <a:srgbClr val="000000"/>
                </a:solidFill>
                <a:cs typeface="Calibri" pitchFamily="34" charset="0"/>
              </a:rPr>
              <a:t>.</a:t>
            </a:r>
          </a:p>
        </p:txBody>
      </p:sp>
      <p:graphicFrame>
        <p:nvGraphicFramePr>
          <p:cNvPr id="15" name="Graphique 14"/>
          <p:cNvGraphicFramePr>
            <a:graphicFrameLocks/>
          </p:cNvGraphicFramePr>
          <p:nvPr>
            <p:extLst>
              <p:ext uri="{D42A27DB-BD31-4B8C-83A1-F6EECF244321}">
                <p14:modId xmlns:p14="http://schemas.microsoft.com/office/powerpoint/2010/main" val="294662149"/>
              </p:ext>
            </p:extLst>
          </p:nvPr>
        </p:nvGraphicFramePr>
        <p:xfrm>
          <a:off x="5027176" y="2985542"/>
          <a:ext cx="3712344" cy="26580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4977122"/>
      </p:ext>
    </p:extLst>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5"/>
          <p:cNvSpPr>
            <a:spLocks noChangeArrowheads="1"/>
          </p:cNvSpPr>
          <p:nvPr/>
        </p:nvSpPr>
        <p:spPr bwMode="auto">
          <a:xfrm>
            <a:off x="77788" y="-71438"/>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7173"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8AFF253E-55D1-425A-B03D-E631281390B6}" type="slidenum">
              <a:rPr lang="en-US" altLang="fr-FR" sz="1200">
                <a:latin typeface="Arial" pitchFamily="34" charset="0"/>
              </a:rPr>
              <a:pPr algn="ctr" eaLnBrk="1" hangingPunct="1"/>
              <a:t>33</a:t>
            </a:fld>
            <a:endParaRPr lang="fr-FR" altLang="fr-FR" sz="1200">
              <a:latin typeface="Arial" pitchFamily="34" charset="0"/>
            </a:endParaRPr>
          </a:p>
        </p:txBody>
      </p:sp>
      <p:sp>
        <p:nvSpPr>
          <p:cNvPr id="28" name="Rectangle 27"/>
          <p:cNvSpPr/>
          <p:nvPr/>
        </p:nvSpPr>
        <p:spPr>
          <a:xfrm>
            <a:off x="285720" y="81888"/>
            <a:ext cx="8536017" cy="657225"/>
          </a:xfrm>
          <a:prstGeom prst="rect">
            <a:avLst/>
          </a:prstGeom>
          <a:solidFill>
            <a:schemeClr val="tx2">
              <a:lumMod val="60000"/>
              <a:lumOff val="40000"/>
            </a:schemeClr>
          </a:solidFill>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91429" tIns="45715" rIns="91429" bIns="45715" anchor="ctr"/>
          <a:lstStyle/>
          <a:p>
            <a:pPr algn="ctr" eaLnBrk="1" hangingPunct="1">
              <a:defRPr/>
            </a:pPr>
            <a:endParaRPr lang="fr-FR"/>
          </a:p>
        </p:txBody>
      </p:sp>
      <p:sp>
        <p:nvSpPr>
          <p:cNvPr id="7177" name="Rectangle 1"/>
          <p:cNvSpPr>
            <a:spLocks noChangeArrowheads="1"/>
          </p:cNvSpPr>
          <p:nvPr/>
        </p:nvSpPr>
        <p:spPr bwMode="auto">
          <a:xfrm>
            <a:off x="684213" y="177800"/>
            <a:ext cx="8459787"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dirty="0">
                <a:solidFill>
                  <a:schemeClr val="accent6">
                    <a:lumMod val="60000"/>
                    <a:lumOff val="40000"/>
                  </a:schemeClr>
                </a:solidFill>
                <a:cs typeface="Calibri" pitchFamily="34" charset="0"/>
              </a:rPr>
              <a:t>Dysfonctionnement du dispositif fiscal local actuel</a:t>
            </a:r>
            <a:endParaRPr lang="fr-FR" altLang="fr-FR" sz="3200" dirty="0">
              <a:solidFill>
                <a:schemeClr val="accent6">
                  <a:lumMod val="60000"/>
                  <a:lumOff val="40000"/>
                </a:schemeClr>
              </a:solidFill>
              <a:cs typeface="Calibri" pitchFamily="34" charset="0"/>
            </a:endParaRPr>
          </a:p>
        </p:txBody>
      </p:sp>
      <p:sp>
        <p:nvSpPr>
          <p:cNvPr id="11" name="Rectangle 55"/>
          <p:cNvSpPr>
            <a:spLocks noChangeArrowheads="1"/>
          </p:cNvSpPr>
          <p:nvPr/>
        </p:nvSpPr>
        <p:spPr bwMode="auto">
          <a:xfrm>
            <a:off x="428596" y="893324"/>
            <a:ext cx="8286808" cy="4912104"/>
          </a:xfrm>
          <a:prstGeom prst="rect">
            <a:avLst/>
          </a:prstGeom>
          <a:noFill/>
          <a:ln>
            <a:noFill/>
          </a:ln>
        </p:spPr>
        <p:txBody>
          <a:bodyPr wrap="square" lIns="91429" tIns="45715" rIns="91429" bIns="45715">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just">
              <a:buFont typeface="Arial" pitchFamily="34" charset="0"/>
              <a:buNone/>
              <a:defRPr/>
            </a:pPr>
            <a:r>
              <a:rPr lang="fr-FR" sz="1800" dirty="0"/>
              <a:t>Un Diagnostic récent a mis en exergue les principaux dysfonctionnements au niveau du dispositif fiscal local :</a:t>
            </a:r>
          </a:p>
          <a:p>
            <a:pPr algn="just">
              <a:buFont typeface="Arial" pitchFamily="34" charset="0"/>
              <a:buNone/>
              <a:defRPr/>
            </a:pPr>
            <a:endParaRPr lang="fr-FR" sz="1800" dirty="0"/>
          </a:p>
          <a:p>
            <a:pPr marL="452438" lvl="2" indent="-182563" algn="just">
              <a:defRPr/>
            </a:pPr>
            <a:r>
              <a:rPr lang="fr-FR" altLang="fr-FR" sz="1800" dirty="0"/>
              <a:t>L’évolution des recettes de la fiscalité locale n’est pas corrélée au rythme de de l’évolution des besoins de financement et </a:t>
            </a:r>
            <a:r>
              <a:rPr lang="fr-FR" sz="1800" dirty="0"/>
              <a:t>au rythme de la croissance économique et de l’évolution urbaine de notre pays ;</a:t>
            </a:r>
          </a:p>
          <a:p>
            <a:pPr marL="452438" lvl="2" indent="-182563" algn="just">
              <a:defRPr/>
            </a:pPr>
            <a:endParaRPr lang="fr-FR" sz="1200" dirty="0"/>
          </a:p>
          <a:p>
            <a:pPr marL="452438" lvl="2" indent="-182563" algn="just">
              <a:defRPr/>
            </a:pPr>
            <a:r>
              <a:rPr lang="fr-FR" sz="1800" dirty="0"/>
              <a:t>La faiblesse et anachronisme des bases d’impositions de certaines taxes par rapport aux objectifs du développement économique ;</a:t>
            </a:r>
          </a:p>
          <a:p>
            <a:pPr marL="452438" lvl="2" indent="-182563" algn="just">
              <a:defRPr/>
            </a:pPr>
            <a:endParaRPr lang="fr-FR" sz="1200" dirty="0"/>
          </a:p>
          <a:p>
            <a:pPr marL="452438" indent="-182563" algn="just">
              <a:defRPr/>
            </a:pPr>
            <a:r>
              <a:rPr lang="x-none" sz="1800" dirty="0"/>
              <a:t>L’actuel dispositif est source d’insécurité juridique</a:t>
            </a:r>
            <a:r>
              <a:rPr lang="fr-FR" sz="1800" dirty="0"/>
              <a:t> par le fait que les taxes qui le forment sont</a:t>
            </a:r>
            <a:r>
              <a:rPr lang="x-none" sz="1800" dirty="0"/>
              <a:t> multiples et compliqué</a:t>
            </a:r>
            <a:r>
              <a:rPr lang="fr-FR" sz="1800" dirty="0"/>
              <a:t>e</a:t>
            </a:r>
            <a:r>
              <a:rPr lang="x-none" sz="1800" dirty="0"/>
              <a:t>s</a:t>
            </a:r>
            <a:r>
              <a:rPr lang="fr-FR" sz="1800" dirty="0"/>
              <a:t> ;</a:t>
            </a:r>
          </a:p>
          <a:p>
            <a:pPr marL="452438" indent="-182563" algn="just">
              <a:defRPr/>
            </a:pPr>
            <a:endParaRPr lang="fr-FR" sz="1200" dirty="0"/>
          </a:p>
          <a:p>
            <a:pPr marL="452438" indent="-182563" algn="just">
              <a:defRPr/>
            </a:pPr>
            <a:r>
              <a:rPr lang="x-none" sz="1800" dirty="0"/>
              <a:t>Ce dispositif est source d’inégalités territoriales</a:t>
            </a:r>
            <a:r>
              <a:rPr lang="fr-FR" sz="1800" dirty="0"/>
              <a:t> du fait qu’il </a:t>
            </a:r>
            <a:r>
              <a:rPr lang="x-none" sz="1800" dirty="0"/>
              <a:t>est parfois limité à un territoire déterminé. </a:t>
            </a:r>
            <a:endParaRPr lang="fr-FR" sz="1800" dirty="0"/>
          </a:p>
          <a:p>
            <a:pPr marL="269875" algn="just">
              <a:buNone/>
              <a:defRPr/>
            </a:pPr>
            <a:endParaRPr lang="fr-FR" sz="1200" dirty="0"/>
          </a:p>
          <a:p>
            <a:pPr marL="452438" lvl="2" indent="-182563" algn="just">
              <a:defRPr/>
            </a:pPr>
            <a:r>
              <a:rPr lang="fr-FR" sz="1800" dirty="0"/>
              <a:t>La multiplicité des dépenses fiscales ;</a:t>
            </a:r>
            <a:endParaRPr lang="fr-FR" sz="1600" dirty="0"/>
          </a:p>
        </p:txBody>
      </p:sp>
    </p:spTree>
    <p:extLst>
      <p:ext uri="{BB962C8B-B14F-4D97-AF65-F5344CB8AC3E}">
        <p14:creationId xmlns:p14="http://schemas.microsoft.com/office/powerpoint/2010/main" val="456489308"/>
      </p:ext>
    </p:extLst>
  </p:cSld>
  <p:clrMapOvr>
    <a:masterClrMapping/>
  </p:clrMapOvr>
  <p:transition>
    <p:cut/>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5"/>
          <p:cNvSpPr>
            <a:spLocks noChangeArrowheads="1"/>
          </p:cNvSpPr>
          <p:nvPr/>
        </p:nvSpPr>
        <p:spPr bwMode="auto">
          <a:xfrm>
            <a:off x="77788" y="-71438"/>
            <a:ext cx="9066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a:solidFill>
                  <a:schemeClr val="bg1"/>
                </a:solidFill>
                <a:latin typeface="Arial" pitchFamily="34" charset="0"/>
              </a:rPr>
              <a:t>Projet de réforme du dispositif fiscal local</a:t>
            </a:r>
          </a:p>
        </p:txBody>
      </p:sp>
      <p:sp>
        <p:nvSpPr>
          <p:cNvPr id="8197" name="Espace réservé du numéro de diapositive 6"/>
          <p:cNvSpPr txBox="1">
            <a:spLocks/>
          </p:cNvSpPr>
          <p:nvPr/>
        </p:nvSpPr>
        <p:spPr bwMode="auto">
          <a:xfrm>
            <a:off x="8459788" y="6519863"/>
            <a:ext cx="433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fld id="{83C0C39F-54FF-45C3-818A-95555418F39B}" type="slidenum">
              <a:rPr lang="en-US" altLang="fr-FR" sz="1200">
                <a:latin typeface="Arial" pitchFamily="34" charset="0"/>
              </a:rPr>
              <a:pPr algn="ctr" eaLnBrk="1" hangingPunct="1"/>
              <a:t>34</a:t>
            </a:fld>
            <a:endParaRPr lang="fr-FR" altLang="fr-FR" sz="1200">
              <a:latin typeface="Arial" pitchFamily="34" charset="0"/>
            </a:endParaRPr>
          </a:p>
        </p:txBody>
      </p:sp>
      <p:sp>
        <p:nvSpPr>
          <p:cNvPr id="11" name="Rectangle 55"/>
          <p:cNvSpPr>
            <a:spLocks noChangeArrowheads="1"/>
          </p:cNvSpPr>
          <p:nvPr/>
        </p:nvSpPr>
        <p:spPr bwMode="auto">
          <a:xfrm>
            <a:off x="642910" y="857233"/>
            <a:ext cx="8215369" cy="5853900"/>
          </a:xfrm>
          <a:prstGeom prst="rect">
            <a:avLst/>
          </a:prstGeom>
          <a:noFill/>
          <a:ln>
            <a:noFill/>
          </a:ln>
        </p:spPr>
        <p:txBody>
          <a:bodyPr wrap="square" lIns="91429" tIns="45715" rIns="91429" bIns="45715">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buFont typeface="Arial" pitchFamily="34" charset="0"/>
              <a:buNone/>
              <a:defRPr/>
            </a:pPr>
            <a:endParaRPr lang="fr-FR" altLang="fr-FR" sz="1600" dirty="0">
              <a:latin typeface="Book Antiqua" panose="02040602050305030304" pitchFamily="18" charset="0"/>
            </a:endParaRPr>
          </a:p>
          <a:p>
            <a:pPr marL="182563" indent="-182563" algn="just">
              <a:defRPr/>
            </a:pPr>
            <a:r>
              <a:rPr lang="x-none" sz="2000" dirty="0"/>
              <a:t>Un contrôle fiscal inopérant</a:t>
            </a:r>
            <a:r>
              <a:rPr lang="fr-FR" sz="2000" dirty="0"/>
              <a:t>. Même si la place du contrôle fiscal est essentielle dans un système déclaratif, ce contrôle est quasi absent, du fait que le </a:t>
            </a:r>
            <a:r>
              <a:rPr lang="x-none" sz="2000" dirty="0"/>
              <a:t>droit de contrôle qui n’est pas affirmé pour toutes les taxe</a:t>
            </a:r>
            <a:r>
              <a:rPr lang="fr-FR" sz="2000" dirty="0"/>
              <a:t>s (la TTNB et la TOC ne sont pas couvertes), ainsi que l’</a:t>
            </a:r>
            <a:r>
              <a:rPr lang="x-none" sz="2000" dirty="0"/>
              <a:t>écart</a:t>
            </a:r>
            <a:r>
              <a:rPr lang="fr-FR" sz="2000" dirty="0"/>
              <a:t> criant</a:t>
            </a:r>
            <a:r>
              <a:rPr lang="x-none" sz="2000" dirty="0"/>
              <a:t> entre les moyens juridiques de contrôle mis à disposition des administrations fiscales</a:t>
            </a:r>
            <a:r>
              <a:rPr lang="fr-FR" sz="2000" dirty="0"/>
              <a:t> locales </a:t>
            </a:r>
            <a:r>
              <a:rPr lang="x-none" sz="2000" dirty="0"/>
              <a:t>et </a:t>
            </a:r>
            <a:r>
              <a:rPr lang="fr-FR" sz="2000" dirty="0"/>
              <a:t>la charge</a:t>
            </a:r>
            <a:r>
              <a:rPr lang="x-none" sz="2000" dirty="0"/>
              <a:t> effective dans la pratique</a:t>
            </a:r>
            <a:r>
              <a:rPr lang="fr-FR" sz="2000" dirty="0"/>
              <a:t>. </a:t>
            </a:r>
          </a:p>
          <a:p>
            <a:pPr marL="182563" indent="-182563" algn="just">
              <a:defRPr/>
            </a:pPr>
            <a:endParaRPr lang="fr-FR" sz="2000" dirty="0"/>
          </a:p>
          <a:p>
            <a:pPr marL="182563" indent="-182563" algn="just">
              <a:defRPr/>
            </a:pPr>
            <a:r>
              <a:rPr lang="fr-FR" sz="2000" dirty="0"/>
              <a:t>Des</a:t>
            </a:r>
            <a:r>
              <a:rPr lang="x-none" sz="2000" dirty="0"/>
              <a:t> administration</a:t>
            </a:r>
            <a:r>
              <a:rPr lang="fr-FR" sz="2000" dirty="0"/>
              <a:t>s fiscales </a:t>
            </a:r>
            <a:r>
              <a:rPr lang="x-none" sz="2000" dirty="0"/>
              <a:t>locale</a:t>
            </a:r>
            <a:r>
              <a:rPr lang="fr-FR" sz="2000" dirty="0"/>
              <a:t>s</a:t>
            </a:r>
            <a:r>
              <a:rPr lang="x-none" sz="2000" dirty="0"/>
              <a:t> insuffisamment </a:t>
            </a:r>
            <a:r>
              <a:rPr lang="fr-FR" sz="2000" dirty="0"/>
              <a:t>dotées de moyens et d’encadrement (les AFL des CT’s) ou recentrée exclusivement sur les taxes de l’Etat (Les subdivisions préfectorales et provinciales d’assiette de la DGI). </a:t>
            </a:r>
          </a:p>
          <a:p>
            <a:pPr marL="182563" indent="-182563" algn="just">
              <a:buFont typeface="Arial" pitchFamily="34" charset="0"/>
              <a:buNone/>
              <a:defRPr/>
            </a:pPr>
            <a:r>
              <a:rPr lang="fr-FR" sz="2000" dirty="0"/>
              <a:t>	</a:t>
            </a:r>
          </a:p>
          <a:p>
            <a:pPr marL="182563" indent="-182563" algn="just">
              <a:buFont typeface="Arial" pitchFamily="34" charset="0"/>
              <a:buNone/>
              <a:defRPr/>
            </a:pPr>
            <a:r>
              <a:rPr lang="fr-FR" sz="2000" dirty="0"/>
              <a:t>	A cela s’ajoute la </a:t>
            </a:r>
            <a:r>
              <a:rPr lang="x-none" sz="2000" dirty="0"/>
              <a:t>Gouvernance fiscale locale avec ses trois piliers (les services de la DGI, ceux de la TGR et ceux de la CT) est à améliorer dans le sens du renforcement de la responsabilisation des acteurs concernés et l’obligation des résultats.</a:t>
            </a:r>
            <a:endParaRPr lang="fr-FR" sz="2000" dirty="0"/>
          </a:p>
          <a:p>
            <a:pPr marL="182563" indent="-182563" algn="just">
              <a:buFont typeface="Arial" pitchFamily="34" charset="0"/>
              <a:buNone/>
              <a:defRPr/>
            </a:pPr>
            <a:endParaRPr lang="fr-FR" sz="1600" dirty="0"/>
          </a:p>
          <a:p>
            <a:pPr>
              <a:buFont typeface="Arial" pitchFamily="34" charset="0"/>
              <a:buNone/>
              <a:defRPr/>
            </a:pPr>
            <a:endParaRPr lang="fr-FR" altLang="fr-FR" sz="1600" dirty="0">
              <a:latin typeface="Book Antiqua" panose="02040602050305030304" pitchFamily="18" charset="0"/>
            </a:endParaRPr>
          </a:p>
        </p:txBody>
      </p:sp>
      <p:sp>
        <p:nvSpPr>
          <p:cNvPr id="7" name="Rectangle 6"/>
          <p:cNvSpPr/>
          <p:nvPr/>
        </p:nvSpPr>
        <p:spPr>
          <a:xfrm>
            <a:off x="285720" y="122832"/>
            <a:ext cx="8536017" cy="657225"/>
          </a:xfrm>
          <a:prstGeom prst="rect">
            <a:avLst/>
          </a:prstGeom>
          <a:solidFill>
            <a:schemeClr val="tx2">
              <a:lumMod val="60000"/>
              <a:lumOff val="40000"/>
            </a:schemeClr>
          </a:solidFill>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91429" tIns="45715" rIns="91429" bIns="45715" anchor="ctr"/>
          <a:lstStyle/>
          <a:p>
            <a:pPr algn="ctr" eaLnBrk="1" hangingPunct="1">
              <a:defRPr/>
            </a:pPr>
            <a:endParaRPr lang="fr-FR"/>
          </a:p>
        </p:txBody>
      </p:sp>
      <p:sp>
        <p:nvSpPr>
          <p:cNvPr id="8" name="Rectangle 1"/>
          <p:cNvSpPr>
            <a:spLocks noChangeArrowheads="1"/>
          </p:cNvSpPr>
          <p:nvPr/>
        </p:nvSpPr>
        <p:spPr bwMode="auto">
          <a:xfrm>
            <a:off x="684213" y="177800"/>
            <a:ext cx="8459787"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fr-FR" altLang="fr-FR" sz="2400" b="1" dirty="0">
                <a:solidFill>
                  <a:schemeClr val="accent6">
                    <a:lumMod val="60000"/>
                    <a:lumOff val="40000"/>
                  </a:schemeClr>
                </a:solidFill>
                <a:cs typeface="Calibri" pitchFamily="34" charset="0"/>
              </a:rPr>
              <a:t>Dysfonctionnement du dispositif fiscal local actuel</a:t>
            </a:r>
            <a:endParaRPr lang="fr-FR" altLang="fr-FR" sz="3200" dirty="0">
              <a:solidFill>
                <a:schemeClr val="accent6">
                  <a:lumMod val="60000"/>
                  <a:lumOff val="40000"/>
                </a:schemeClr>
              </a:solidFill>
              <a:cs typeface="Calibri" pitchFamily="34" charset="0"/>
            </a:endParaRPr>
          </a:p>
        </p:txBody>
      </p:sp>
    </p:spTree>
    <p:extLst>
      <p:ext uri="{BB962C8B-B14F-4D97-AF65-F5344CB8AC3E}">
        <p14:creationId xmlns:p14="http://schemas.microsoft.com/office/powerpoint/2010/main" val="901985972"/>
      </p:ext>
    </p:extLst>
  </p:cSld>
  <p:clrMapOvr>
    <a:masterClrMapping/>
  </p:clrMapOvr>
  <p:transition>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ChangeArrowheads="1"/>
          </p:cNvSpPr>
          <p:nvPr/>
        </p:nvSpPr>
        <p:spPr bwMode="auto">
          <a:xfrm>
            <a:off x="428596" y="241962"/>
            <a:ext cx="8422904" cy="604820"/>
          </a:xfrm>
          <a:prstGeom prst="rect">
            <a:avLst/>
          </a:prstGeo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a:r>
              <a:rPr lang="fr-FR" sz="2400" b="1" dirty="0">
                <a:solidFill>
                  <a:schemeClr val="accent6">
                    <a:lumMod val="60000"/>
                    <a:lumOff val="40000"/>
                  </a:schemeClr>
                </a:solidFill>
                <a:latin typeface="Calibri" pitchFamily="34" charset="0"/>
                <a:ea typeface="SimSun" pitchFamily="2" charset="-122"/>
                <a:cs typeface="Calibri" pitchFamily="34" charset="0"/>
              </a:rPr>
              <a:t>6-Actions DGCT en matière de Finances Locales</a:t>
            </a:r>
            <a:endParaRPr lang="fr-FR" altLang="zh-CN" sz="24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2" name="Rectangle 1"/>
          <p:cNvSpPr/>
          <p:nvPr/>
        </p:nvSpPr>
        <p:spPr>
          <a:xfrm>
            <a:off x="642910" y="855350"/>
            <a:ext cx="7704856"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285750" algn="just">
              <a:lnSpc>
                <a:spcPts val="2800"/>
              </a:lnSpc>
              <a:buFont typeface="Wingdings" pitchFamily="2" charset="2"/>
              <a:buChar char="§"/>
              <a:defRPr/>
            </a:pPr>
            <a:r>
              <a:rPr lang="fr-FR" sz="2400" dirty="0">
                <a:latin typeface="Calibri" pitchFamily="34" charset="0"/>
                <a:cs typeface="Calibri" pitchFamily="34" charset="0"/>
              </a:rPr>
              <a:t>Nouvelle nomenclature budgétaire avec pour but une meilleure réflexion des compétences propres à chaque type de CT</a:t>
            </a:r>
          </a:p>
          <a:p>
            <a:pPr algn="just">
              <a:lnSpc>
                <a:spcPts val="2800"/>
              </a:lnSpc>
              <a:defRPr/>
            </a:pPr>
            <a:endParaRPr lang="fr-FR" sz="2400" dirty="0">
              <a:latin typeface="Calibri" pitchFamily="34" charset="0"/>
              <a:cs typeface="Calibri" pitchFamily="34" charset="0"/>
            </a:endParaRPr>
          </a:p>
          <a:p>
            <a:pPr indent="-285750" algn="just">
              <a:lnSpc>
                <a:spcPts val="2800"/>
              </a:lnSpc>
              <a:buFont typeface="Wingdings" pitchFamily="2" charset="2"/>
              <a:buChar char="§"/>
              <a:defRPr/>
            </a:pPr>
            <a:r>
              <a:rPr lang="fr-FR" sz="2400" dirty="0">
                <a:latin typeface="Calibri" pitchFamily="34" charset="0"/>
                <a:cs typeface="Calibri" pitchFamily="34" charset="0"/>
              </a:rPr>
              <a:t>Plan comptable des </a:t>
            </a:r>
            <a:r>
              <a:rPr lang="fr-FR" sz="2400" dirty="0" err="1">
                <a:latin typeface="Calibri" pitchFamily="34" charset="0"/>
                <a:cs typeface="Calibri" pitchFamily="34" charset="0"/>
              </a:rPr>
              <a:t>CTs</a:t>
            </a:r>
            <a:r>
              <a:rPr lang="fr-FR" sz="2400" dirty="0">
                <a:latin typeface="Calibri" pitchFamily="34" charset="0"/>
                <a:cs typeface="Calibri" pitchFamily="34" charset="0"/>
              </a:rPr>
              <a:t>, qui permettrait une meilleure lisibilité des comptes et une meilleure cohérence avec le plan comptable de l’état</a:t>
            </a:r>
          </a:p>
          <a:p>
            <a:pPr algn="just">
              <a:lnSpc>
                <a:spcPts val="2800"/>
              </a:lnSpc>
              <a:defRPr/>
            </a:pPr>
            <a:endParaRPr lang="fr-FR" sz="2400" dirty="0">
              <a:latin typeface="Calibri" pitchFamily="34" charset="0"/>
              <a:cs typeface="Calibri" pitchFamily="34" charset="0"/>
            </a:endParaRPr>
          </a:p>
          <a:p>
            <a:pPr indent="-285750" algn="just">
              <a:lnSpc>
                <a:spcPts val="2800"/>
              </a:lnSpc>
              <a:buFont typeface="Wingdings" pitchFamily="2" charset="2"/>
              <a:buChar char="§"/>
              <a:defRPr/>
            </a:pPr>
            <a:r>
              <a:rPr lang="fr-FR" sz="2400" dirty="0">
                <a:latin typeface="Calibri" pitchFamily="34" charset="0"/>
                <a:cs typeface="Calibri" pitchFamily="34" charset="0"/>
              </a:rPr>
              <a:t>Le développement et la mise à disposition de deux systèmes de l’information, en partenariat avec la TGR :</a:t>
            </a:r>
          </a:p>
          <a:p>
            <a:pPr indent="-285750" algn="just">
              <a:lnSpc>
                <a:spcPts val="2800"/>
              </a:lnSpc>
              <a:defRPr/>
            </a:pPr>
            <a:r>
              <a:rPr lang="fr-FR" sz="2400" dirty="0">
                <a:latin typeface="Calibri" pitchFamily="34" charset="0"/>
                <a:cs typeface="Calibri" pitchFamily="34" charset="0"/>
              </a:rPr>
              <a:t>- Gestion intégrée des projets : suivi des projets et faire le lien avec les flux financiers qui y correspondent</a:t>
            </a:r>
          </a:p>
          <a:p>
            <a:pPr indent="-285750" algn="just">
              <a:lnSpc>
                <a:spcPts val="2800"/>
              </a:lnSpc>
              <a:defRPr/>
            </a:pPr>
            <a:r>
              <a:rPr lang="fr-FR" sz="2400" dirty="0">
                <a:latin typeface="Calibri" pitchFamily="34" charset="0"/>
                <a:cs typeface="Calibri" pitchFamily="34" charset="0"/>
              </a:rPr>
              <a:t>-  Gestion intégrée budgétaire, financière et comptable, articulé autour du système GID, et auquel viendra se greffer le plan comptable des </a:t>
            </a:r>
            <a:r>
              <a:rPr lang="fr-FR" sz="2400" dirty="0" err="1">
                <a:latin typeface="Calibri" pitchFamily="34" charset="0"/>
                <a:cs typeface="Calibri" pitchFamily="34" charset="0"/>
              </a:rPr>
              <a:t>CTs</a:t>
            </a:r>
            <a:endParaRPr lang="fr-FR" sz="2400" dirty="0">
              <a:latin typeface="Calibri" pitchFamily="34" charset="0"/>
              <a:cs typeface="Calibri" pitchFamily="34" charset="0"/>
            </a:endParaRPr>
          </a:p>
        </p:txBody>
      </p:sp>
      <p:sp>
        <p:nvSpPr>
          <p:cNvPr id="3" name="Espace réservé du numéro de diapositive 2"/>
          <p:cNvSpPr>
            <a:spLocks noGrp="1"/>
          </p:cNvSpPr>
          <p:nvPr>
            <p:ph type="sldNum" sz="quarter" idx="12"/>
          </p:nvPr>
        </p:nvSpPr>
        <p:spPr/>
        <p:txBody>
          <a:bodyPr/>
          <a:lstStyle/>
          <a:p>
            <a:fld id="{64875994-FE9D-44D0-89CD-0519989AAB65}" type="slidenum">
              <a:rPr lang="fr-FR" smtClean="0"/>
              <a:pPr/>
              <a:t>35</a:t>
            </a:fld>
            <a:endParaRPr lang="fr-FR" dirty="0"/>
          </a:p>
        </p:txBody>
      </p:sp>
    </p:spTree>
    <p:extLst>
      <p:ext uri="{BB962C8B-B14F-4D97-AF65-F5344CB8AC3E}">
        <p14:creationId xmlns:p14="http://schemas.microsoft.com/office/powerpoint/2010/main" val="37767993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ChangeArrowheads="1"/>
          </p:cNvSpPr>
          <p:nvPr/>
        </p:nvSpPr>
        <p:spPr bwMode="auto">
          <a:xfrm>
            <a:off x="500034" y="323850"/>
            <a:ext cx="8501122" cy="676258"/>
          </a:xfrm>
          <a:prstGeom prst="rect">
            <a:avLst/>
          </a:prstGeo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a:r>
              <a:rPr lang="fr-FR" sz="2400" b="1" dirty="0">
                <a:solidFill>
                  <a:schemeClr val="accent6">
                    <a:lumMod val="60000"/>
                    <a:lumOff val="40000"/>
                  </a:schemeClr>
                </a:solidFill>
                <a:latin typeface="Calibri" pitchFamily="34" charset="0"/>
                <a:ea typeface="SimSun" pitchFamily="2" charset="-122"/>
                <a:cs typeface="Calibri" pitchFamily="34" charset="0"/>
              </a:rPr>
              <a:t>6-Actions DGCT en matière de Finances Locales</a:t>
            </a:r>
            <a:endParaRPr lang="fr-FR" altLang="zh-CN" sz="24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2" name="Rectangle 1"/>
          <p:cNvSpPr/>
          <p:nvPr/>
        </p:nvSpPr>
        <p:spPr>
          <a:xfrm>
            <a:off x="785786" y="1038510"/>
            <a:ext cx="8001056"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
              <a:lnSpc>
                <a:spcPct val="150000"/>
              </a:lnSpc>
              <a:spcBef>
                <a:spcPct val="0"/>
              </a:spcBef>
            </a:pPr>
            <a:r>
              <a:rPr lang="fr-FR" sz="2000" dirty="0">
                <a:latin typeface="Calibri" pitchFamily="34" charset="0"/>
              </a:rPr>
              <a:t>Mise en place, en partenariat avec l’AFD et la Banque Mondiale d’un système de suivi de la performance des communes, ceci impliquera :</a:t>
            </a:r>
          </a:p>
          <a:p>
            <a:pPr algn="just">
              <a:lnSpc>
                <a:spcPct val="150000"/>
              </a:lnSpc>
              <a:spcBef>
                <a:spcPct val="0"/>
              </a:spcBef>
            </a:pPr>
            <a:endParaRPr lang="fr-FR" sz="2000" dirty="0">
              <a:latin typeface="Calibri" pitchFamily="34" charset="0"/>
            </a:endParaRPr>
          </a:p>
          <a:p>
            <a:pPr marL="342900" indent="-342900" algn="just">
              <a:lnSpc>
                <a:spcPct val="150000"/>
              </a:lnSpc>
              <a:spcBef>
                <a:spcPct val="0"/>
              </a:spcBef>
              <a:buFontTx/>
              <a:buChar char="-"/>
            </a:pPr>
            <a:r>
              <a:rPr lang="fr-FR" sz="2000" dirty="0">
                <a:latin typeface="Calibri" pitchFamily="34" charset="0"/>
              </a:rPr>
              <a:t>Une évaluation annuelle de la performance basée sur une grille d’indicateurs (services rendus aux citoyens,  gouvernance,  budget, ressources propres, aspects sociaux et environnementaux…);</a:t>
            </a:r>
          </a:p>
          <a:p>
            <a:pPr algn="just">
              <a:lnSpc>
                <a:spcPct val="150000"/>
              </a:lnSpc>
              <a:spcBef>
                <a:spcPct val="0"/>
              </a:spcBef>
            </a:pPr>
            <a:endParaRPr lang="fr-FR" sz="2000" dirty="0">
              <a:latin typeface="Calibri" pitchFamily="34" charset="0"/>
            </a:endParaRPr>
          </a:p>
          <a:p>
            <a:pPr indent="-342900" algn="just">
              <a:lnSpc>
                <a:spcPct val="150000"/>
              </a:lnSpc>
              <a:spcBef>
                <a:spcPct val="0"/>
              </a:spcBef>
            </a:pPr>
            <a:r>
              <a:rPr lang="fr-FR" sz="2000" dirty="0">
                <a:latin typeface="Calibri" pitchFamily="34" charset="0"/>
              </a:rPr>
              <a:t>- Cette grille d’indicateurs a vocation naturellement à évoluer progressivement .</a:t>
            </a:r>
          </a:p>
        </p:txBody>
      </p:sp>
      <p:sp>
        <p:nvSpPr>
          <p:cNvPr id="3" name="Espace réservé du numéro de diapositive 2"/>
          <p:cNvSpPr>
            <a:spLocks noGrp="1"/>
          </p:cNvSpPr>
          <p:nvPr>
            <p:ph type="sldNum" sz="quarter" idx="12"/>
          </p:nvPr>
        </p:nvSpPr>
        <p:spPr/>
        <p:txBody>
          <a:bodyPr/>
          <a:lstStyle/>
          <a:p>
            <a:fld id="{64875994-FE9D-44D0-89CD-0519989AAB65}" type="slidenum">
              <a:rPr lang="fr-FR" smtClean="0"/>
              <a:pPr/>
              <a:t>36</a:t>
            </a:fld>
            <a:endParaRPr lang="fr-FR" dirty="0"/>
          </a:p>
        </p:txBody>
      </p:sp>
    </p:spTree>
    <p:extLst>
      <p:ext uri="{BB962C8B-B14F-4D97-AF65-F5344CB8AC3E}">
        <p14:creationId xmlns:p14="http://schemas.microsoft.com/office/powerpoint/2010/main" val="1704729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ChangeArrowheads="1"/>
          </p:cNvSpPr>
          <p:nvPr/>
        </p:nvSpPr>
        <p:spPr bwMode="auto">
          <a:xfrm>
            <a:off x="428596" y="500042"/>
            <a:ext cx="8429654" cy="857256"/>
          </a:xfrm>
          <a:prstGeom prst="rect">
            <a:avLst/>
          </a:prstGeo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a:r>
              <a:rPr lang="fr-FR" sz="2400" b="1" dirty="0">
                <a:solidFill>
                  <a:schemeClr val="accent6">
                    <a:lumMod val="60000"/>
                    <a:lumOff val="40000"/>
                  </a:schemeClr>
                </a:solidFill>
                <a:latin typeface="Calibri" pitchFamily="34" charset="0"/>
                <a:ea typeface="SimSun" pitchFamily="2" charset="-122"/>
                <a:cs typeface="Calibri" pitchFamily="34" charset="0"/>
              </a:rPr>
              <a:t>6-Actions DGCT en matière de Finances Locales pour 2019</a:t>
            </a:r>
          </a:p>
          <a:p>
            <a:pPr lvl="2" algn="ctr"/>
            <a:r>
              <a:rPr lang="fr-FR" altLang="zh-CN" sz="2400" b="1" dirty="0">
                <a:solidFill>
                  <a:schemeClr val="accent6">
                    <a:lumMod val="60000"/>
                    <a:lumOff val="40000"/>
                  </a:schemeClr>
                </a:solidFill>
                <a:latin typeface="Calibri" pitchFamily="34" charset="0"/>
                <a:ea typeface="SimSun" pitchFamily="2" charset="-122"/>
                <a:cs typeface="Calibri" pitchFamily="34" charset="0"/>
              </a:rPr>
              <a:t>Déconcentration de certains actes</a:t>
            </a:r>
          </a:p>
        </p:txBody>
      </p:sp>
      <p:sp>
        <p:nvSpPr>
          <p:cNvPr id="7" name="Rectangle 6"/>
          <p:cNvSpPr/>
          <p:nvPr/>
        </p:nvSpPr>
        <p:spPr>
          <a:xfrm>
            <a:off x="642910" y="1571612"/>
            <a:ext cx="8174682"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ts val="1200"/>
              </a:spcBef>
              <a:spcAft>
                <a:spcPts val="1200"/>
              </a:spcAft>
            </a:pPr>
            <a:endParaRPr lang="fr-FR" sz="2000" dirty="0">
              <a:latin typeface="Calibri" pitchFamily="34" charset="0"/>
              <a:cs typeface="Calibri" pitchFamily="34" charset="0"/>
            </a:endParaRPr>
          </a:p>
          <a:p>
            <a:pPr marL="342900" indent="-342900" algn="just">
              <a:lnSpc>
                <a:spcPct val="150000"/>
              </a:lnSpc>
              <a:spcBef>
                <a:spcPct val="0"/>
              </a:spcBef>
            </a:pPr>
            <a:endParaRPr lang="fr-FR" sz="2000" b="1" u="sng" dirty="0">
              <a:latin typeface="Calibri" pitchFamily="34" charset="0"/>
              <a:cs typeface="Calibri" pitchFamily="34" charset="0"/>
            </a:endParaRPr>
          </a:p>
          <a:p>
            <a:pPr marL="342900" indent="-342900" algn="just">
              <a:lnSpc>
                <a:spcPct val="150000"/>
              </a:lnSpc>
              <a:spcBef>
                <a:spcPct val="0"/>
              </a:spcBef>
            </a:pPr>
            <a:endParaRPr lang="fr-FR" dirty="0">
              <a:latin typeface="Times New Roman" pitchFamily="18" charset="0"/>
              <a:cs typeface="Times New Roman" pitchFamily="18" charset="0"/>
            </a:endParaRPr>
          </a:p>
        </p:txBody>
      </p:sp>
      <p:sp>
        <p:nvSpPr>
          <p:cNvPr id="4" name="Rectangle 3"/>
          <p:cNvSpPr/>
          <p:nvPr/>
        </p:nvSpPr>
        <p:spPr>
          <a:xfrm>
            <a:off x="357158" y="1571612"/>
            <a:ext cx="8286808" cy="4062651"/>
          </a:xfrm>
          <a:prstGeom prst="rect">
            <a:avLst/>
          </a:prstGeom>
        </p:spPr>
        <p:txBody>
          <a:bodyPr wrap="square">
            <a:spAutoFit/>
          </a:bodyPr>
          <a:lstStyle/>
          <a:p>
            <a:pPr algn="just"/>
            <a:r>
              <a:rPr lang="fr-FR" sz="2400" dirty="0">
                <a:latin typeface="Calibri" pitchFamily="34" charset="0"/>
                <a:cs typeface="Calibri" pitchFamily="34" charset="0"/>
              </a:rPr>
              <a:t>Déconcentration de certains actes relevant des attributions de M. le Ministre de l’Intérieur en matière de gestion des CT’s, aux Walis de Régions et Gouverneurs de Préfectures et Provinces.</a:t>
            </a:r>
          </a:p>
          <a:p>
            <a:pPr algn="just"/>
            <a:endParaRPr lang="fr-FR" sz="2400" dirty="0">
              <a:latin typeface="Calibri" pitchFamily="34" charset="0"/>
              <a:cs typeface="Calibri" pitchFamily="34" charset="0"/>
            </a:endParaRPr>
          </a:p>
          <a:p>
            <a:pPr algn="just"/>
            <a:r>
              <a:rPr lang="fr-FR" sz="2400" dirty="0">
                <a:latin typeface="Calibri" pitchFamily="34" charset="0"/>
                <a:cs typeface="Calibri" pitchFamily="34" charset="0"/>
              </a:rPr>
              <a:t>Compte tenu des </a:t>
            </a:r>
            <a:r>
              <a:rPr lang="fr-FR" sz="2400" b="1" dirty="0">
                <a:latin typeface="Calibri" pitchFamily="34" charset="0"/>
                <a:cs typeface="Calibri" pitchFamily="34" charset="0"/>
              </a:rPr>
              <a:t>Hautes Orientations Royales</a:t>
            </a:r>
            <a:r>
              <a:rPr lang="fr-FR" sz="2400" dirty="0">
                <a:latin typeface="Calibri" pitchFamily="34" charset="0"/>
                <a:cs typeface="Calibri" pitchFamily="34" charset="0"/>
              </a:rPr>
              <a:t>, des dispositions constitutionnelles préconisant le renforcement de la décentralisation et de la déconcentration  administrative, des lois organiques relatives à la régionalisation avancées et du décret n° </a:t>
            </a:r>
            <a:r>
              <a:rPr lang="fr-FR" sz="2000" dirty="0">
                <a:latin typeface="Calibri" pitchFamily="34" charset="0"/>
                <a:cs typeface="Calibri" pitchFamily="34" charset="0"/>
              </a:rPr>
              <a:t>2.17.618</a:t>
            </a:r>
            <a:r>
              <a:rPr lang="fr-FR" sz="2400" dirty="0">
                <a:latin typeface="Calibri" pitchFamily="34" charset="0"/>
                <a:cs typeface="Calibri" pitchFamily="34" charset="0"/>
              </a:rPr>
              <a:t> relatif à la Charte nationale de déconcentration, le Ministère de l’Intérieur envisage :</a:t>
            </a:r>
          </a:p>
          <a:p>
            <a:endParaRPr lang="fr-FR" dirty="0">
              <a:latin typeface="Calibri" pitchFamily="34" charset="0"/>
              <a:cs typeface="Calibri" pitchFamily="34" charset="0"/>
            </a:endParaRPr>
          </a:p>
        </p:txBody>
      </p:sp>
      <p:sp>
        <p:nvSpPr>
          <p:cNvPr id="2" name="Espace réservé du numéro de diapositive 1"/>
          <p:cNvSpPr>
            <a:spLocks noGrp="1"/>
          </p:cNvSpPr>
          <p:nvPr>
            <p:ph type="sldNum" sz="quarter" idx="12"/>
          </p:nvPr>
        </p:nvSpPr>
        <p:spPr/>
        <p:txBody>
          <a:bodyPr/>
          <a:lstStyle/>
          <a:p>
            <a:fld id="{64875994-FE9D-44D0-89CD-0519989AAB65}" type="slidenum">
              <a:rPr lang="fr-FR" smtClean="0"/>
              <a:pPr/>
              <a:t>37</a:t>
            </a:fld>
            <a:endParaRPr lang="fr-FR" dirty="0"/>
          </a:p>
        </p:txBody>
      </p:sp>
    </p:spTree>
    <p:extLst>
      <p:ext uri="{BB962C8B-B14F-4D97-AF65-F5344CB8AC3E}">
        <p14:creationId xmlns:p14="http://schemas.microsoft.com/office/powerpoint/2010/main" val="30281846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ChangeArrowheads="1"/>
          </p:cNvSpPr>
          <p:nvPr/>
        </p:nvSpPr>
        <p:spPr bwMode="auto">
          <a:xfrm>
            <a:off x="428596" y="281674"/>
            <a:ext cx="8429654" cy="857256"/>
          </a:xfrm>
          <a:prstGeom prst="rect">
            <a:avLst/>
          </a:prstGeo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a:r>
              <a:rPr lang="fr-FR" sz="2400" b="1" dirty="0">
                <a:solidFill>
                  <a:schemeClr val="accent6">
                    <a:lumMod val="60000"/>
                    <a:lumOff val="40000"/>
                  </a:schemeClr>
                </a:solidFill>
                <a:latin typeface="Calibri" pitchFamily="34" charset="0"/>
                <a:ea typeface="SimSun" pitchFamily="2" charset="-122"/>
                <a:cs typeface="Calibri" pitchFamily="34" charset="0"/>
              </a:rPr>
              <a:t>6-Actions DGCT en matière de Finances Locales pour 2019</a:t>
            </a:r>
          </a:p>
          <a:p>
            <a:pPr lvl="2" algn="ctr"/>
            <a:r>
              <a:rPr lang="fr-FR" altLang="zh-CN" sz="2400" b="1" dirty="0">
                <a:solidFill>
                  <a:schemeClr val="accent6">
                    <a:lumMod val="60000"/>
                    <a:lumOff val="40000"/>
                  </a:schemeClr>
                </a:solidFill>
                <a:latin typeface="Calibri" pitchFamily="34" charset="0"/>
                <a:ea typeface="SimSun" pitchFamily="2" charset="-122"/>
                <a:cs typeface="Calibri" pitchFamily="34" charset="0"/>
              </a:rPr>
              <a:t>Déconcentration de certains actes</a:t>
            </a:r>
          </a:p>
          <a:p>
            <a:pPr lvl="2" algn="ctr"/>
            <a:endParaRPr lang="fr-FR" altLang="zh-CN" sz="24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7" name="Rectangle 6"/>
          <p:cNvSpPr/>
          <p:nvPr/>
        </p:nvSpPr>
        <p:spPr>
          <a:xfrm>
            <a:off x="642910" y="1571612"/>
            <a:ext cx="8174682"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ts val="1200"/>
              </a:spcBef>
              <a:spcAft>
                <a:spcPts val="1200"/>
              </a:spcAft>
            </a:pPr>
            <a:endParaRPr lang="fr-FR" sz="2000" dirty="0">
              <a:latin typeface="Calibri" pitchFamily="34" charset="0"/>
              <a:cs typeface="Calibri" pitchFamily="34" charset="0"/>
            </a:endParaRPr>
          </a:p>
          <a:p>
            <a:pPr marL="342900" indent="-342900" algn="just">
              <a:lnSpc>
                <a:spcPct val="150000"/>
              </a:lnSpc>
              <a:spcBef>
                <a:spcPct val="0"/>
              </a:spcBef>
            </a:pPr>
            <a:endParaRPr lang="fr-FR" sz="2000" b="1" u="sng" dirty="0">
              <a:latin typeface="Calibri" pitchFamily="34" charset="0"/>
              <a:cs typeface="Calibri" pitchFamily="34" charset="0"/>
            </a:endParaRPr>
          </a:p>
          <a:p>
            <a:pPr marL="342900" indent="-342900" algn="just">
              <a:lnSpc>
                <a:spcPct val="150000"/>
              </a:lnSpc>
              <a:spcBef>
                <a:spcPct val="0"/>
              </a:spcBef>
            </a:pPr>
            <a:endParaRPr lang="fr-FR" dirty="0">
              <a:latin typeface="Times New Roman" pitchFamily="18" charset="0"/>
              <a:cs typeface="Times New Roman" pitchFamily="18" charset="0"/>
            </a:endParaRPr>
          </a:p>
        </p:txBody>
      </p:sp>
      <p:sp>
        <p:nvSpPr>
          <p:cNvPr id="4" name="Rectangle 3"/>
          <p:cNvSpPr/>
          <p:nvPr/>
        </p:nvSpPr>
        <p:spPr>
          <a:xfrm>
            <a:off x="357158" y="1058624"/>
            <a:ext cx="8501122" cy="5870838"/>
          </a:xfrm>
          <a:prstGeom prst="rect">
            <a:avLst/>
          </a:prstGeom>
        </p:spPr>
        <p:txBody>
          <a:bodyPr wrap="square">
            <a:spAutoFit/>
          </a:bodyPr>
          <a:lstStyle/>
          <a:p>
            <a:pPr algn="justLow">
              <a:buFontTx/>
              <a:buChar char="•"/>
            </a:pPr>
            <a:r>
              <a:rPr lang="fr-FR" sz="2400" dirty="0">
                <a:latin typeface="Calibri" pitchFamily="34" charset="0"/>
                <a:cs typeface="Calibri" pitchFamily="34" charset="0"/>
              </a:rPr>
              <a:t>de renforcer ce processus en consacrant le rôle constitutionnel des Walis et des Gouverneurs en tant que représentants du pouvoir central et coordinateurs des activités des services déconcentrés de l’administration centrale, </a:t>
            </a:r>
          </a:p>
          <a:p>
            <a:pPr algn="justLow">
              <a:buFontTx/>
              <a:buChar char="•"/>
            </a:pPr>
            <a:endParaRPr lang="fr-FR" sz="1050" dirty="0">
              <a:latin typeface="Calibri" pitchFamily="34" charset="0"/>
              <a:cs typeface="Calibri" pitchFamily="34" charset="0"/>
            </a:endParaRPr>
          </a:p>
          <a:p>
            <a:pPr algn="justLow">
              <a:buFontTx/>
              <a:buChar char="•"/>
            </a:pPr>
            <a:r>
              <a:rPr lang="fr-FR" sz="2400" dirty="0">
                <a:latin typeface="Calibri" pitchFamily="34" charset="0"/>
                <a:cs typeface="Calibri" pitchFamily="34" charset="0"/>
              </a:rPr>
              <a:t>d’instaurer un environnement propice pour la consécration du principe de subsidiarité et de permettre aux administrations centrales et territoriales de travailler ensemble autour d’objectifs communs. </a:t>
            </a:r>
          </a:p>
          <a:p>
            <a:pPr algn="justLow">
              <a:buFontTx/>
              <a:buChar char="•"/>
            </a:pPr>
            <a:endParaRPr lang="fr-FR" sz="2400" dirty="0">
              <a:latin typeface="Calibri" pitchFamily="34" charset="0"/>
              <a:cs typeface="Calibri" pitchFamily="34" charset="0"/>
            </a:endParaRPr>
          </a:p>
          <a:p>
            <a:pPr algn="just"/>
            <a:r>
              <a:rPr lang="fr-FR" sz="2400" dirty="0">
                <a:latin typeface="Calibri" pitchFamily="34" charset="0"/>
                <a:cs typeface="Calibri" pitchFamily="34" charset="0"/>
              </a:rPr>
              <a:t>Nouvelles compétences déléguées aux Walis de régions et aux Gouverneurs de Préfectures et Provinces. Ces délégations concernent les domaines suivants :</a:t>
            </a:r>
          </a:p>
          <a:p>
            <a:pPr algn="just"/>
            <a:endParaRPr lang="fr-FR" sz="1100" dirty="0">
              <a:latin typeface="Calibri" pitchFamily="34" charset="0"/>
              <a:cs typeface="Calibri" pitchFamily="34" charset="0"/>
            </a:endParaRPr>
          </a:p>
          <a:p>
            <a:pPr algn="justLow">
              <a:buFontTx/>
              <a:buChar char="•"/>
            </a:pPr>
            <a:r>
              <a:rPr lang="fr-FR" sz="2400" dirty="0">
                <a:latin typeface="Calibri" pitchFamily="34" charset="0"/>
                <a:cs typeface="Calibri" pitchFamily="34" charset="0"/>
              </a:rPr>
              <a:t>Les dotations budgétaires;</a:t>
            </a:r>
          </a:p>
          <a:p>
            <a:pPr algn="justLow">
              <a:buFontTx/>
              <a:buChar char="•"/>
            </a:pPr>
            <a:r>
              <a:rPr lang="fr-FR" sz="2400" dirty="0">
                <a:latin typeface="Calibri" pitchFamily="34" charset="0"/>
                <a:cs typeface="Calibri" pitchFamily="34" charset="0"/>
              </a:rPr>
              <a:t>La fiscalité locale.</a:t>
            </a:r>
          </a:p>
          <a:p>
            <a:endParaRPr lang="fr-FR" dirty="0">
              <a:latin typeface="Calibri" pitchFamily="34" charset="0"/>
              <a:cs typeface="Calibri" pitchFamily="34" charset="0"/>
            </a:endParaRPr>
          </a:p>
        </p:txBody>
      </p:sp>
      <p:sp>
        <p:nvSpPr>
          <p:cNvPr id="2" name="Espace réservé du numéro de diapositive 1"/>
          <p:cNvSpPr>
            <a:spLocks noGrp="1"/>
          </p:cNvSpPr>
          <p:nvPr>
            <p:ph type="sldNum" sz="quarter" idx="12"/>
          </p:nvPr>
        </p:nvSpPr>
        <p:spPr/>
        <p:txBody>
          <a:bodyPr/>
          <a:lstStyle/>
          <a:p>
            <a:fld id="{64875994-FE9D-44D0-89CD-0519989AAB65}" type="slidenum">
              <a:rPr lang="fr-FR" smtClean="0"/>
              <a:pPr/>
              <a:t>38</a:t>
            </a:fld>
            <a:endParaRPr lang="fr-FR" dirty="0"/>
          </a:p>
        </p:txBody>
      </p:sp>
    </p:spTree>
    <p:extLst>
      <p:ext uri="{BB962C8B-B14F-4D97-AF65-F5344CB8AC3E}">
        <p14:creationId xmlns:p14="http://schemas.microsoft.com/office/powerpoint/2010/main" val="30281846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ChangeArrowheads="1"/>
          </p:cNvSpPr>
          <p:nvPr/>
        </p:nvSpPr>
        <p:spPr bwMode="auto">
          <a:xfrm>
            <a:off x="428596" y="281674"/>
            <a:ext cx="8429654" cy="857256"/>
          </a:xfrm>
          <a:prstGeom prst="rect">
            <a:avLst/>
          </a:prstGeom>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2" algn="ctr"/>
            <a:r>
              <a:rPr lang="fr-FR" sz="2400" b="1" dirty="0">
                <a:solidFill>
                  <a:schemeClr val="accent6">
                    <a:lumMod val="60000"/>
                    <a:lumOff val="40000"/>
                  </a:schemeClr>
                </a:solidFill>
                <a:latin typeface="Calibri" pitchFamily="34" charset="0"/>
                <a:ea typeface="SimSun" pitchFamily="2" charset="-122"/>
                <a:cs typeface="Calibri" pitchFamily="34" charset="0"/>
              </a:rPr>
              <a:t>6-Actions DGCT en matière de Finances Locales pour 2019</a:t>
            </a:r>
          </a:p>
          <a:p>
            <a:pPr lvl="2" algn="ctr"/>
            <a:r>
              <a:rPr lang="fr-FR" altLang="zh-CN" sz="2400" b="1" dirty="0">
                <a:solidFill>
                  <a:schemeClr val="accent6">
                    <a:lumMod val="60000"/>
                    <a:lumOff val="40000"/>
                  </a:schemeClr>
                </a:solidFill>
                <a:latin typeface="Calibri" pitchFamily="34" charset="0"/>
                <a:ea typeface="SimSun" pitchFamily="2" charset="-122"/>
                <a:cs typeface="Calibri" pitchFamily="34" charset="0"/>
              </a:rPr>
              <a:t>Déconcentration de certains actes</a:t>
            </a:r>
          </a:p>
          <a:p>
            <a:pPr lvl="2" algn="ctr"/>
            <a:endParaRPr lang="fr-FR" altLang="zh-CN" sz="24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7" name="Rectangle 6"/>
          <p:cNvSpPr/>
          <p:nvPr/>
        </p:nvSpPr>
        <p:spPr>
          <a:xfrm>
            <a:off x="642910" y="1571612"/>
            <a:ext cx="8174682"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ts val="1200"/>
              </a:spcBef>
              <a:spcAft>
                <a:spcPts val="1200"/>
              </a:spcAft>
            </a:pPr>
            <a:endParaRPr lang="fr-FR" sz="2000" dirty="0">
              <a:latin typeface="Calibri" pitchFamily="34" charset="0"/>
              <a:cs typeface="Calibri" pitchFamily="34" charset="0"/>
            </a:endParaRPr>
          </a:p>
          <a:p>
            <a:pPr marL="342900" indent="-342900" algn="just">
              <a:lnSpc>
                <a:spcPct val="150000"/>
              </a:lnSpc>
              <a:spcBef>
                <a:spcPct val="0"/>
              </a:spcBef>
            </a:pPr>
            <a:endParaRPr lang="fr-FR" sz="2000" b="1" u="sng" dirty="0">
              <a:latin typeface="Calibri" pitchFamily="34" charset="0"/>
              <a:cs typeface="Calibri" pitchFamily="34" charset="0"/>
            </a:endParaRPr>
          </a:p>
          <a:p>
            <a:pPr marL="342900" indent="-342900" algn="just">
              <a:lnSpc>
                <a:spcPct val="150000"/>
              </a:lnSpc>
              <a:spcBef>
                <a:spcPct val="0"/>
              </a:spcBef>
            </a:pPr>
            <a:endParaRPr lang="fr-FR" dirty="0">
              <a:latin typeface="Times New Roman" pitchFamily="18" charset="0"/>
              <a:cs typeface="Times New Roman" pitchFamily="18" charset="0"/>
            </a:endParaRPr>
          </a:p>
        </p:txBody>
      </p:sp>
      <p:sp>
        <p:nvSpPr>
          <p:cNvPr id="4" name="Rectangle 3"/>
          <p:cNvSpPr/>
          <p:nvPr/>
        </p:nvSpPr>
        <p:spPr>
          <a:xfrm>
            <a:off x="357158" y="1214422"/>
            <a:ext cx="8501122" cy="5324535"/>
          </a:xfrm>
          <a:prstGeom prst="rect">
            <a:avLst/>
          </a:prstGeom>
        </p:spPr>
        <p:txBody>
          <a:bodyPr wrap="square">
            <a:spAutoFit/>
          </a:bodyPr>
          <a:lstStyle/>
          <a:p>
            <a:pPr marL="180975" algn="justLow">
              <a:defRPr/>
            </a:pPr>
            <a:r>
              <a:rPr lang="fr-FR" altLang="zh-CN" b="1" dirty="0">
                <a:latin typeface="Calibri" pitchFamily="34" charset="0"/>
                <a:ea typeface="Times New Roman" pitchFamily="18" charset="0"/>
                <a:cs typeface="Calibri" pitchFamily="34" charset="0"/>
              </a:rPr>
              <a:t>Les dotations budgétaires :</a:t>
            </a:r>
          </a:p>
          <a:p>
            <a:pPr marL="180975" algn="justLow">
              <a:buFontTx/>
              <a:buChar char="•"/>
              <a:defRPr/>
            </a:pPr>
            <a:endParaRPr lang="fr-FR" altLang="zh-CN" sz="1600" b="1" dirty="0">
              <a:latin typeface="Calibri" pitchFamily="34" charset="0"/>
              <a:cs typeface="Calibri" pitchFamily="34" charset="0"/>
            </a:endParaRPr>
          </a:p>
          <a:p>
            <a:pPr marL="450850" indent="-180975" algn="justLow">
              <a:buFontTx/>
              <a:buChar char="•"/>
              <a:defRPr/>
            </a:pPr>
            <a:r>
              <a:rPr lang="fr-FR" altLang="zh-CN" dirty="0">
                <a:latin typeface="Calibri" pitchFamily="34" charset="0"/>
                <a:ea typeface="Times New Roman" pitchFamily="18" charset="0"/>
                <a:cs typeface="Calibri" pitchFamily="34" charset="0"/>
              </a:rPr>
              <a:t>Les dotations d’équilibre des budgets déficitaires ;</a:t>
            </a:r>
          </a:p>
          <a:p>
            <a:pPr marL="450850" indent="-180975" algn="justLow">
              <a:buFontTx/>
              <a:buChar char="•"/>
              <a:defRPr/>
            </a:pPr>
            <a:r>
              <a:rPr lang="fr-FR" altLang="zh-CN" dirty="0">
                <a:latin typeface="Calibri" pitchFamily="34" charset="0"/>
                <a:ea typeface="Times New Roman" pitchFamily="18" charset="0"/>
                <a:cs typeface="Calibri" pitchFamily="34" charset="0"/>
              </a:rPr>
              <a:t>L’acquisition d’engins (camions citernes, camions bennes, ambulances, fourgons mortuaires, engins de travaux, camions nacelles, </a:t>
            </a:r>
            <a:r>
              <a:rPr lang="fr-FR" altLang="zh-CN" dirty="0" err="1">
                <a:latin typeface="Calibri" pitchFamily="34" charset="0"/>
                <a:ea typeface="Times New Roman" pitchFamily="18" charset="0"/>
                <a:cs typeface="Calibri" pitchFamily="34" charset="0"/>
              </a:rPr>
              <a:t>pick-ups</a:t>
            </a:r>
            <a:r>
              <a:rPr lang="fr-FR" altLang="zh-CN" dirty="0">
                <a:latin typeface="Calibri" pitchFamily="34" charset="0"/>
                <a:ea typeface="Times New Roman" pitchFamily="18" charset="0"/>
                <a:cs typeface="Calibri" pitchFamily="34" charset="0"/>
              </a:rPr>
              <a:t>, camions de transport de viande … etc.) ;</a:t>
            </a:r>
          </a:p>
          <a:p>
            <a:pPr marL="450850" indent="-180975" algn="justLow">
              <a:buFontTx/>
              <a:buChar char="•"/>
              <a:defRPr/>
            </a:pPr>
            <a:r>
              <a:rPr lang="fr-FR" altLang="zh-CN" dirty="0">
                <a:latin typeface="Calibri" pitchFamily="34" charset="0"/>
                <a:ea typeface="Times New Roman" pitchFamily="18" charset="0"/>
                <a:cs typeface="Calibri" pitchFamily="34" charset="0"/>
              </a:rPr>
              <a:t>L’acquisition de moyens de lutte anti vectorielle et de vaccination (insecticides, raticides, pulvérisateurs … etc.). ;</a:t>
            </a:r>
          </a:p>
          <a:p>
            <a:pPr marL="450850" indent="-180975" algn="justLow">
              <a:buFontTx/>
              <a:buChar char="•"/>
              <a:defRPr/>
            </a:pPr>
            <a:r>
              <a:rPr lang="fr-FR" altLang="zh-CN" dirty="0">
                <a:latin typeface="Calibri" pitchFamily="34" charset="0"/>
                <a:ea typeface="Times New Roman" pitchFamily="18" charset="0"/>
                <a:cs typeface="Calibri" pitchFamily="34" charset="0"/>
              </a:rPr>
              <a:t>L’organisation de festivals ; </a:t>
            </a:r>
          </a:p>
          <a:p>
            <a:pPr marL="450850" indent="-180975" algn="justLow">
              <a:buFontTx/>
              <a:buChar char="•"/>
              <a:defRPr/>
            </a:pPr>
            <a:r>
              <a:rPr lang="fr-FR" altLang="zh-CN" dirty="0">
                <a:latin typeface="Calibri" pitchFamily="34" charset="0"/>
                <a:ea typeface="Times New Roman" pitchFamily="18" charset="0"/>
                <a:cs typeface="Calibri" pitchFamily="34" charset="0"/>
              </a:rPr>
              <a:t>Les programmes de développement intégré (Mise à niveau, pistes, eau potable, assainissement liquide … etc.). </a:t>
            </a:r>
          </a:p>
          <a:p>
            <a:pPr marL="450850" indent="-180975" algn="justLow">
              <a:buFontTx/>
              <a:buChar char="•"/>
              <a:defRPr/>
            </a:pPr>
            <a:endParaRPr lang="fr-FR" altLang="zh-CN" dirty="0">
              <a:latin typeface="Calibri" pitchFamily="34" charset="0"/>
              <a:cs typeface="Calibri" pitchFamily="34" charset="0"/>
            </a:endParaRPr>
          </a:p>
          <a:p>
            <a:pPr marL="180975" algn="justLow">
              <a:defRPr/>
            </a:pPr>
            <a:r>
              <a:rPr lang="fr-FR" altLang="zh-CN" b="1" dirty="0">
                <a:latin typeface="Calibri" pitchFamily="34" charset="0"/>
                <a:ea typeface="Times New Roman" pitchFamily="18" charset="0"/>
                <a:cs typeface="Calibri" pitchFamily="34" charset="0"/>
              </a:rPr>
              <a:t>La Fiscalité Locale :</a:t>
            </a:r>
          </a:p>
          <a:p>
            <a:pPr indent="180975" algn="justLow">
              <a:buFontTx/>
              <a:buChar char="•"/>
              <a:defRPr/>
            </a:pPr>
            <a:endParaRPr lang="fr-FR" altLang="zh-CN" dirty="0" bmk="_Toc498935903">
              <a:latin typeface="Calibri" pitchFamily="34" charset="0"/>
              <a:ea typeface="Times New Roman" pitchFamily="18" charset="0"/>
              <a:cs typeface="Calibri" pitchFamily="34" charset="0"/>
            </a:endParaRPr>
          </a:p>
          <a:p>
            <a:pPr marL="450850" indent="-180975" algn="justLow">
              <a:buFontTx/>
              <a:buChar char="•"/>
              <a:defRPr/>
            </a:pPr>
            <a:r>
              <a:rPr lang="fr-FR" altLang="zh-CN" dirty="0">
                <a:latin typeface="Calibri" pitchFamily="34" charset="0"/>
                <a:ea typeface="Times New Roman" pitchFamily="18" charset="0"/>
                <a:cs typeface="Calibri" pitchFamily="34" charset="0"/>
              </a:rPr>
              <a:t>Accorder à la demande du redevable et au vu des circonstances invoquées, une remise ou une modération des majorations, amendes, pénalités, et autres sanctions en matière fiscale concernant les taxes gérées par le service fiscal de la collectivité territoriale concernée.</a:t>
            </a:r>
          </a:p>
          <a:p>
            <a:endParaRPr lang="fr-FR" dirty="0">
              <a:latin typeface="Calibri" pitchFamily="34" charset="0"/>
              <a:cs typeface="Calibri" pitchFamily="34" charset="0"/>
            </a:endParaRPr>
          </a:p>
        </p:txBody>
      </p:sp>
      <p:sp>
        <p:nvSpPr>
          <p:cNvPr id="2" name="Espace réservé du numéro de diapositive 1"/>
          <p:cNvSpPr>
            <a:spLocks noGrp="1"/>
          </p:cNvSpPr>
          <p:nvPr>
            <p:ph type="sldNum" sz="quarter" idx="12"/>
          </p:nvPr>
        </p:nvSpPr>
        <p:spPr/>
        <p:txBody>
          <a:bodyPr/>
          <a:lstStyle/>
          <a:p>
            <a:fld id="{64875994-FE9D-44D0-89CD-0519989AAB65}" type="slidenum">
              <a:rPr lang="fr-FR" smtClean="0"/>
              <a:pPr/>
              <a:t>39</a:t>
            </a:fld>
            <a:endParaRPr lang="fr-FR" dirty="0"/>
          </a:p>
        </p:txBody>
      </p:sp>
    </p:spTree>
    <p:extLst>
      <p:ext uri="{BB962C8B-B14F-4D97-AF65-F5344CB8AC3E}">
        <p14:creationId xmlns:p14="http://schemas.microsoft.com/office/powerpoint/2010/main" val="302818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500034" y="142852"/>
            <a:ext cx="8286808" cy="900000"/>
          </a:xfrm>
          <a:solidFill>
            <a:schemeClr val="tx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lvl="0"/>
            <a:r>
              <a:rPr lang="fr-FR" sz="2400" b="1" dirty="0">
                <a:solidFill>
                  <a:schemeClr val="accent6">
                    <a:lumMod val="60000"/>
                    <a:lumOff val="40000"/>
                  </a:schemeClr>
                </a:solidFill>
                <a:latin typeface="Calibri" pitchFamily="34" charset="0"/>
                <a:ea typeface="SimSun" pitchFamily="2" charset="-122"/>
                <a:cs typeface="Calibri" pitchFamily="34" charset="0"/>
              </a:rPr>
              <a:t>1-L’état actuel chiffré des finances publiques locales</a:t>
            </a:r>
            <a:br>
              <a:rPr lang="fr-FR" sz="2400" b="1" dirty="0">
                <a:solidFill>
                  <a:schemeClr val="accent6">
                    <a:lumMod val="60000"/>
                    <a:lumOff val="40000"/>
                  </a:schemeClr>
                </a:solidFill>
                <a:latin typeface="Calibri" pitchFamily="34" charset="0"/>
                <a:ea typeface="SimSun" pitchFamily="2" charset="-122"/>
                <a:cs typeface="Calibri" pitchFamily="34" charset="0"/>
              </a:rPr>
            </a:br>
            <a:r>
              <a:rPr lang="fr-FR" sz="2400" b="1" dirty="0">
                <a:solidFill>
                  <a:schemeClr val="accent6">
                    <a:lumMod val="60000"/>
                    <a:lumOff val="40000"/>
                  </a:schemeClr>
                </a:solidFill>
                <a:latin typeface="Calibri" panose="020F0502020204030204" pitchFamily="34" charset="0"/>
              </a:rPr>
              <a:t>Evolution des ressources des </a:t>
            </a:r>
            <a:r>
              <a:rPr lang="fr-FR" sz="2400" b="1" dirty="0" err="1">
                <a:solidFill>
                  <a:schemeClr val="accent6">
                    <a:lumMod val="60000"/>
                    <a:lumOff val="40000"/>
                  </a:schemeClr>
                </a:solidFill>
                <a:latin typeface="Calibri" panose="020F0502020204030204" pitchFamily="34" charset="0"/>
              </a:rPr>
              <a:t>CT’s</a:t>
            </a:r>
            <a:r>
              <a:rPr lang="fr-FR" sz="2400" b="1" dirty="0">
                <a:solidFill>
                  <a:schemeClr val="accent6">
                    <a:lumMod val="60000"/>
                    <a:lumOff val="40000"/>
                  </a:schemeClr>
                </a:solidFill>
                <a:latin typeface="Calibri" panose="020F0502020204030204" pitchFamily="34" charset="0"/>
              </a:rPr>
              <a:t> (2015-2022)</a:t>
            </a:r>
            <a:br>
              <a:rPr lang="fr-FR" sz="2800" b="1" dirty="0">
                <a:solidFill>
                  <a:schemeClr val="accent6">
                    <a:lumMod val="60000"/>
                    <a:lumOff val="40000"/>
                  </a:schemeClr>
                </a:solidFill>
                <a:latin typeface="Calibri" panose="020F0502020204030204" pitchFamily="34" charset="0"/>
              </a:rPr>
            </a:b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4" name="Espace réservé du numéro de diapositive 3"/>
          <p:cNvSpPr>
            <a:spLocks noGrp="1"/>
          </p:cNvSpPr>
          <p:nvPr>
            <p:ph type="sldNum" sz="quarter" idx="12"/>
          </p:nvPr>
        </p:nvSpPr>
        <p:spPr/>
        <p:txBody>
          <a:bodyPr/>
          <a:lstStyle/>
          <a:p>
            <a:fld id="{64875994-FE9D-44D0-89CD-0519989AAB65}" type="slidenum">
              <a:rPr lang="fr-FR" smtClean="0"/>
              <a:pPr/>
              <a:t>4</a:t>
            </a:fld>
            <a:endParaRPr lang="fr-FR" dirty="0"/>
          </a:p>
        </p:txBody>
      </p:sp>
      <p:graphicFrame>
        <p:nvGraphicFramePr>
          <p:cNvPr id="11" name="Espace réservé du contenu 7">
            <a:extLst>
              <a:ext uri="{FF2B5EF4-FFF2-40B4-BE49-F238E27FC236}">
                <a16:creationId xmlns:a16="http://schemas.microsoft.com/office/drawing/2014/main" id="{BCA4A699-4083-471B-903F-5D02E0B9A6FC}"/>
              </a:ext>
            </a:extLst>
          </p:cNvPr>
          <p:cNvGraphicFramePr>
            <a:graphicFrameLocks/>
          </p:cNvGraphicFramePr>
          <p:nvPr>
            <p:extLst>
              <p:ext uri="{D42A27DB-BD31-4B8C-83A1-F6EECF244321}">
                <p14:modId xmlns:p14="http://schemas.microsoft.com/office/powerpoint/2010/main" val="73404910"/>
              </p:ext>
            </p:extLst>
          </p:nvPr>
        </p:nvGraphicFramePr>
        <p:xfrm>
          <a:off x="550606" y="1484784"/>
          <a:ext cx="8236237" cy="3618158"/>
        </p:xfrm>
        <a:graphic>
          <a:graphicData uri="http://schemas.openxmlformats.org/drawingml/2006/table">
            <a:tbl>
              <a:tblPr/>
              <a:tblGrid>
                <a:gridCol w="2160881">
                  <a:extLst>
                    <a:ext uri="{9D8B030D-6E8A-4147-A177-3AD203B41FA5}">
                      <a16:colId xmlns:a16="http://schemas.microsoft.com/office/drawing/2014/main" val="20000"/>
                    </a:ext>
                  </a:extLst>
                </a:gridCol>
                <a:gridCol w="861298">
                  <a:extLst>
                    <a:ext uri="{9D8B030D-6E8A-4147-A177-3AD203B41FA5}">
                      <a16:colId xmlns:a16="http://schemas.microsoft.com/office/drawing/2014/main" val="20001"/>
                    </a:ext>
                  </a:extLst>
                </a:gridCol>
                <a:gridCol w="831076">
                  <a:extLst>
                    <a:ext uri="{9D8B030D-6E8A-4147-A177-3AD203B41FA5}">
                      <a16:colId xmlns:a16="http://schemas.microsoft.com/office/drawing/2014/main" val="20003"/>
                    </a:ext>
                  </a:extLst>
                </a:gridCol>
                <a:gridCol w="815967">
                  <a:extLst>
                    <a:ext uri="{9D8B030D-6E8A-4147-A177-3AD203B41FA5}">
                      <a16:colId xmlns:a16="http://schemas.microsoft.com/office/drawing/2014/main" val="20004"/>
                    </a:ext>
                  </a:extLst>
                </a:gridCol>
                <a:gridCol w="763080">
                  <a:extLst>
                    <a:ext uri="{9D8B030D-6E8A-4147-A177-3AD203B41FA5}">
                      <a16:colId xmlns:a16="http://schemas.microsoft.com/office/drawing/2014/main" val="20005"/>
                    </a:ext>
                  </a:extLst>
                </a:gridCol>
                <a:gridCol w="793300">
                  <a:extLst>
                    <a:ext uri="{9D8B030D-6E8A-4147-A177-3AD203B41FA5}">
                      <a16:colId xmlns:a16="http://schemas.microsoft.com/office/drawing/2014/main" val="20006"/>
                    </a:ext>
                  </a:extLst>
                </a:gridCol>
                <a:gridCol w="642196">
                  <a:extLst>
                    <a:ext uri="{9D8B030D-6E8A-4147-A177-3AD203B41FA5}">
                      <a16:colId xmlns:a16="http://schemas.microsoft.com/office/drawing/2014/main" val="20007"/>
                    </a:ext>
                  </a:extLst>
                </a:gridCol>
                <a:gridCol w="604419">
                  <a:extLst>
                    <a:ext uri="{9D8B030D-6E8A-4147-A177-3AD203B41FA5}">
                      <a16:colId xmlns:a16="http://schemas.microsoft.com/office/drawing/2014/main" val="20008"/>
                    </a:ext>
                  </a:extLst>
                </a:gridCol>
                <a:gridCol w="764020">
                  <a:extLst>
                    <a:ext uri="{9D8B030D-6E8A-4147-A177-3AD203B41FA5}">
                      <a16:colId xmlns:a16="http://schemas.microsoft.com/office/drawing/2014/main" val="2303895891"/>
                    </a:ext>
                  </a:extLst>
                </a:gridCol>
              </a:tblGrid>
              <a:tr h="284821">
                <a:tc>
                  <a:txBody>
                    <a:bodyPr/>
                    <a:lstStyle/>
                    <a:p>
                      <a:pPr algn="l" rtl="0" fontAlgn="b"/>
                      <a:r>
                        <a:rPr lang="fr-FR" sz="1400" b="1" i="0" u="none" strike="noStrike" dirty="0">
                          <a:solidFill>
                            <a:srgbClr val="000000"/>
                          </a:solidFill>
                          <a:effectLst/>
                          <a:latin typeface="Candara"/>
                        </a:rPr>
                        <a:t>      Ressources</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rtl="0" fontAlgn="b"/>
                      <a:r>
                        <a:rPr lang="fr-FR" sz="1400" b="1" i="0" u="none" strike="noStrike" dirty="0">
                          <a:solidFill>
                            <a:srgbClr val="FFFFFF"/>
                          </a:solidFill>
                          <a:effectLst/>
                          <a:latin typeface="Candara"/>
                        </a:rPr>
                        <a:t>2015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dirty="0">
                          <a:solidFill>
                            <a:srgbClr val="FFFFFF"/>
                          </a:solidFill>
                          <a:effectLst/>
                          <a:latin typeface="Candara"/>
                          <a:ea typeface="+mn-ea"/>
                          <a:cs typeface="+mn-cs"/>
                        </a:rPr>
                        <a:t>2016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a:solidFill>
                            <a:srgbClr val="FFFFFF"/>
                          </a:solidFill>
                          <a:effectLst/>
                          <a:latin typeface="Candara"/>
                          <a:ea typeface="+mn-ea"/>
                          <a:cs typeface="+mn-cs"/>
                        </a:rPr>
                        <a:t>2020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dirty="0">
                          <a:solidFill>
                            <a:srgbClr val="FFFFFF"/>
                          </a:solidFill>
                          <a:effectLst/>
                          <a:latin typeface="Candara"/>
                          <a:ea typeface="+mn-ea"/>
                          <a:cs typeface="+mn-cs"/>
                        </a:rPr>
                        <a:t>2021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400" b="1" i="0" u="none" strike="noStrike" kern="1200" dirty="0" err="1">
                          <a:solidFill>
                            <a:srgbClr val="FFFFFF"/>
                          </a:solidFill>
                          <a:effectLst/>
                          <a:latin typeface="Candara"/>
                          <a:ea typeface="+mn-ea"/>
                          <a:cs typeface="+mn-cs"/>
                        </a:rPr>
                        <a:t>Nov</a:t>
                      </a:r>
                      <a:r>
                        <a:rPr lang="fr-FR" sz="1400" b="1" i="0" u="none" strike="noStrike" kern="1200" dirty="0">
                          <a:solidFill>
                            <a:srgbClr val="FFFFFF"/>
                          </a:solidFill>
                          <a:effectLst/>
                          <a:latin typeface="Candara"/>
                          <a:ea typeface="+mn-ea"/>
                          <a:cs typeface="+mn-cs"/>
                        </a:rPr>
                        <a:t> 2022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561729">
                <a:tc>
                  <a:txBody>
                    <a:bodyPr/>
                    <a:lstStyle/>
                    <a:p>
                      <a:pPr algn="l" rtl="0" fontAlgn="b"/>
                      <a:r>
                        <a:rPr lang="fr-FR" sz="1500" b="1" i="0" u="none" strike="noStrike">
                          <a:solidFill>
                            <a:srgbClr val="000000"/>
                          </a:solidFill>
                          <a:effectLst/>
                          <a:latin typeface="Candara"/>
                        </a:rPr>
                        <a:t>Ressources propres (fiscalité + patrimoine)</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dirty="0">
                          <a:solidFill>
                            <a:srgbClr val="000000"/>
                          </a:solidFill>
                          <a:effectLst/>
                          <a:latin typeface="Candara"/>
                        </a:rPr>
                        <a:t>11 253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13 409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13 669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14 584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14 358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12 509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15 554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a:solidFill>
                            <a:srgbClr val="000000"/>
                          </a:solidFill>
                          <a:effectLst/>
                          <a:latin typeface="Candara" panose="020E0502030303020204" pitchFamily="34" charset="0"/>
                        </a:rPr>
                        <a:t>14 901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1"/>
                  </a:ext>
                </a:extLst>
              </a:tr>
              <a:tr h="348115">
                <a:tc>
                  <a:txBody>
                    <a:bodyPr/>
                    <a:lstStyle/>
                    <a:p>
                      <a:pPr algn="l" rtl="0" fontAlgn="b"/>
                      <a:r>
                        <a:rPr lang="fr-FR" sz="1500" b="1" i="0" u="none" strike="noStrike">
                          <a:solidFill>
                            <a:srgbClr val="000000"/>
                          </a:solidFill>
                          <a:effectLst/>
                          <a:latin typeface="Candara"/>
                        </a:rPr>
                        <a:t>Transferts de l'Etat</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dirty="0">
                          <a:solidFill>
                            <a:srgbClr val="000000"/>
                          </a:solidFill>
                          <a:effectLst/>
                          <a:latin typeface="Candara"/>
                        </a:rPr>
                        <a:t>20 529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22 499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23 464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24 890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25 867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24 240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25 223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a:solidFill>
                            <a:srgbClr val="000000"/>
                          </a:solidFill>
                          <a:effectLst/>
                          <a:latin typeface="Candara" panose="020E0502030303020204" pitchFamily="34" charset="0"/>
                        </a:rPr>
                        <a:t>24 095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2"/>
                  </a:ext>
                </a:extLst>
              </a:tr>
              <a:tr h="342717">
                <a:tc>
                  <a:txBody>
                    <a:bodyPr/>
                    <a:lstStyle/>
                    <a:p>
                      <a:pPr algn="ctr" rtl="0" fontAlgn="b"/>
                      <a:r>
                        <a:rPr lang="fr-FR" sz="1500" b="0" i="0" u="none" strike="noStrike">
                          <a:solidFill>
                            <a:srgbClr val="000000"/>
                          </a:solidFill>
                          <a:effectLst/>
                          <a:latin typeface="Candara"/>
                        </a:rPr>
                        <a:t>TVA</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dirty="0">
                          <a:solidFill>
                            <a:srgbClr val="000000"/>
                          </a:solidFill>
                          <a:effectLst/>
                          <a:latin typeface="Candara"/>
                        </a:rPr>
                        <a:t>19 300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18 704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18 830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19 144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18 367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16 496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16 002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a:solidFill>
                            <a:srgbClr val="000000"/>
                          </a:solidFill>
                          <a:effectLst/>
                          <a:latin typeface="Candara" panose="020E0502030303020204" pitchFamily="34" charset="0"/>
                        </a:rPr>
                        <a:t>16 148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extLst>
                  <a:ext uri="{0D108BD9-81ED-4DB2-BD59-A6C34878D82A}">
                    <a16:rowId xmlns:a16="http://schemas.microsoft.com/office/drawing/2014/main" val="10003"/>
                  </a:ext>
                </a:extLst>
              </a:tr>
              <a:tr h="284821">
                <a:tc>
                  <a:txBody>
                    <a:bodyPr/>
                    <a:lstStyle/>
                    <a:p>
                      <a:pPr algn="ctr" rtl="0" fontAlgn="b"/>
                      <a:r>
                        <a:rPr lang="fr-FR" sz="1500" b="0" i="0" u="none" strike="noStrike">
                          <a:solidFill>
                            <a:srgbClr val="000000"/>
                          </a:solidFill>
                          <a:effectLst/>
                          <a:latin typeface="Candara"/>
                        </a:rPr>
                        <a:t>IR et IS</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dirty="0">
                          <a:solidFill>
                            <a:srgbClr val="000000"/>
                          </a:solidFill>
                          <a:effectLst/>
                          <a:latin typeface="Candara"/>
                        </a:rPr>
                        <a:t>773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1 425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2 280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2 982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4 490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3 954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3 861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a:solidFill>
                            <a:srgbClr val="000000"/>
                          </a:solidFill>
                          <a:effectLst/>
                          <a:latin typeface="Candara" panose="020E0502030303020204" pitchFamily="34" charset="0"/>
                        </a:rPr>
                        <a:t>3 992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extLst>
                  <a:ext uri="{0D108BD9-81ED-4DB2-BD59-A6C34878D82A}">
                    <a16:rowId xmlns:a16="http://schemas.microsoft.com/office/drawing/2014/main" val="10004"/>
                  </a:ext>
                </a:extLst>
              </a:tr>
              <a:tr h="284821">
                <a:tc>
                  <a:txBody>
                    <a:bodyPr/>
                    <a:lstStyle/>
                    <a:p>
                      <a:pPr algn="ctr" rtl="0" fontAlgn="b"/>
                      <a:r>
                        <a:rPr lang="fr-FR" sz="1500" b="0" i="0" u="none" strike="noStrike">
                          <a:solidFill>
                            <a:srgbClr val="000000"/>
                          </a:solidFill>
                          <a:effectLst/>
                          <a:latin typeface="Candara"/>
                        </a:rPr>
                        <a:t>Contrats d'assurances</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dirty="0">
                          <a:solidFill>
                            <a:srgbClr val="000000"/>
                          </a:solidFill>
                          <a:effectLst/>
                          <a:latin typeface="Candara"/>
                        </a:rPr>
                        <a:t>456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370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354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514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580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488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403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a:solidFill>
                            <a:srgbClr val="000000"/>
                          </a:solidFill>
                          <a:effectLst/>
                          <a:latin typeface="Candara" panose="020E0502030303020204" pitchFamily="34" charset="0"/>
                        </a:rPr>
                        <a:t>642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extLst>
                  <a:ext uri="{0D108BD9-81ED-4DB2-BD59-A6C34878D82A}">
                    <a16:rowId xmlns:a16="http://schemas.microsoft.com/office/drawing/2014/main" val="10005"/>
                  </a:ext>
                </a:extLst>
              </a:tr>
              <a:tr h="284821">
                <a:tc>
                  <a:txBody>
                    <a:bodyPr/>
                    <a:lstStyle/>
                    <a:p>
                      <a:pPr algn="ctr" rtl="0" fontAlgn="b"/>
                      <a:r>
                        <a:rPr lang="fr-FR" sz="1500" b="0" i="0" u="none" strike="noStrike">
                          <a:solidFill>
                            <a:srgbClr val="000000"/>
                          </a:solidFill>
                          <a:effectLst/>
                          <a:latin typeface="Candara"/>
                        </a:rPr>
                        <a:t>Rallonge de l’Etat</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dirty="0">
                          <a:solidFill>
                            <a:srgbClr val="000000"/>
                          </a:solidFill>
                          <a:effectLst/>
                          <a:latin typeface="Candara"/>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2 000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2 000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2 250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a:solidFill>
                            <a:schemeClr val="tx1"/>
                          </a:solidFill>
                          <a:effectLst/>
                          <a:latin typeface="Candara"/>
                          <a:ea typeface="+mn-ea"/>
                          <a:cs typeface="+mn-cs"/>
                        </a:rPr>
                        <a:t>2 430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3 302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0" i="0" u="none" strike="noStrike" kern="1200" dirty="0">
                          <a:solidFill>
                            <a:schemeClr val="tx1"/>
                          </a:solidFill>
                          <a:effectLst/>
                          <a:latin typeface="Candara"/>
                          <a:ea typeface="+mn-ea"/>
                          <a:cs typeface="+mn-cs"/>
                        </a:rPr>
                        <a:t>4 957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0" i="0" u="none" strike="noStrike">
                          <a:solidFill>
                            <a:srgbClr val="000000"/>
                          </a:solidFill>
                          <a:effectLst/>
                          <a:latin typeface="Candara" panose="020E0502030303020204" pitchFamily="34" charset="0"/>
                        </a:rPr>
                        <a:t>3 313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extLst>
                  <a:ext uri="{0D108BD9-81ED-4DB2-BD59-A6C34878D82A}">
                    <a16:rowId xmlns:a16="http://schemas.microsoft.com/office/drawing/2014/main" val="10006"/>
                  </a:ext>
                </a:extLst>
              </a:tr>
              <a:tr h="348115">
                <a:tc>
                  <a:txBody>
                    <a:bodyPr/>
                    <a:lstStyle/>
                    <a:p>
                      <a:pPr algn="l" rtl="0" fontAlgn="b"/>
                      <a:r>
                        <a:rPr lang="fr-FR" sz="1500" b="1" i="0" u="none" strike="noStrike">
                          <a:solidFill>
                            <a:srgbClr val="000000"/>
                          </a:solidFill>
                          <a:effectLst/>
                          <a:latin typeface="Candara"/>
                        </a:rPr>
                        <a:t>Ressources d'emprunt</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algn="ctr" rtl="0" fontAlgn="ctr"/>
                      <a:r>
                        <a:rPr lang="fr-FR" sz="1400" b="1" i="0" u="none" strike="noStrike" dirty="0">
                          <a:solidFill>
                            <a:srgbClr val="000000"/>
                          </a:solidFill>
                          <a:effectLst/>
                          <a:latin typeface="Candara"/>
                        </a:rPr>
                        <a:t>1 707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1 622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3 867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4 026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4 762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2 955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3 007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a:solidFill>
                            <a:srgbClr val="000000"/>
                          </a:solidFill>
                          <a:effectLst/>
                          <a:latin typeface="Candara" panose="020E0502030303020204" pitchFamily="34" charset="0"/>
                        </a:rPr>
                        <a:t>2 865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7"/>
                  </a:ext>
                </a:extLst>
              </a:tr>
              <a:tr h="530083">
                <a:tc>
                  <a:txBody>
                    <a:bodyPr/>
                    <a:lstStyle/>
                    <a:p>
                      <a:pPr algn="l" rtl="0" fontAlgn="ctr"/>
                      <a:r>
                        <a:rPr lang="fr-FR" sz="1400" b="1" i="0" u="none" strike="noStrike">
                          <a:solidFill>
                            <a:srgbClr val="000000"/>
                          </a:solidFill>
                          <a:effectLst/>
                          <a:latin typeface="Candara"/>
                        </a:rPr>
                        <a:t>Fonds de concours + recettes diverses</a:t>
                      </a:r>
                    </a:p>
                  </a:txBody>
                  <a:tcPr marL="7154" marR="7154" marT="71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algn="ctr" rtl="0" fontAlgn="ctr"/>
                      <a:r>
                        <a:rPr lang="fr-FR" sz="1400" b="1" i="0" u="none" strike="noStrike" dirty="0">
                          <a:solidFill>
                            <a:srgbClr val="000000"/>
                          </a:solidFill>
                          <a:effectLst/>
                          <a:latin typeface="Candara"/>
                        </a:rPr>
                        <a:t>3 802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1 416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1 879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2 506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2 578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976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874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algn="ctr" rtl="0" fontAlgn="ctr"/>
                      <a:r>
                        <a:rPr lang="fr-FR" sz="1400" b="1" i="0" u="none" strike="noStrike">
                          <a:solidFill>
                            <a:srgbClr val="000000"/>
                          </a:solidFill>
                          <a:effectLst/>
                          <a:latin typeface="Candara" panose="020E0502030303020204" pitchFamily="34" charset="0"/>
                        </a:rPr>
                        <a:t>635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extLst>
                  <a:ext uri="{0D108BD9-81ED-4DB2-BD59-A6C34878D82A}">
                    <a16:rowId xmlns:a16="http://schemas.microsoft.com/office/drawing/2014/main" val="10008"/>
                  </a:ext>
                </a:extLst>
              </a:tr>
              <a:tr h="348115">
                <a:tc>
                  <a:txBody>
                    <a:bodyPr/>
                    <a:lstStyle/>
                    <a:p>
                      <a:pPr algn="ctr" rtl="0" fontAlgn="b"/>
                      <a:r>
                        <a:rPr lang="fr-FR" sz="1900" b="1" i="0" u="none" strike="noStrike" dirty="0">
                          <a:solidFill>
                            <a:srgbClr val="000000"/>
                          </a:solidFill>
                          <a:effectLst/>
                          <a:latin typeface="Candara"/>
                        </a:rPr>
                        <a:t> Total </a:t>
                      </a:r>
                    </a:p>
                  </a:txBody>
                  <a:tcPr marL="7154" marR="7154" marT="715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1" i="0" u="none" strike="noStrike" dirty="0">
                          <a:solidFill>
                            <a:srgbClr val="000000"/>
                          </a:solidFill>
                          <a:effectLst/>
                          <a:latin typeface="Candara"/>
                        </a:rPr>
                        <a:t>37 291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38 946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42 879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46 006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1" i="0" u="none" strike="noStrike" kern="1200">
                          <a:solidFill>
                            <a:schemeClr val="tx1"/>
                          </a:solidFill>
                          <a:effectLst/>
                          <a:latin typeface="Candara"/>
                          <a:ea typeface="+mn-ea"/>
                          <a:cs typeface="+mn-cs"/>
                        </a:rPr>
                        <a:t>47 565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40 680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marL="0" algn="ctr" defTabSz="914400" rtl="0" eaLnBrk="1" fontAlgn="b" latinLnBrk="0" hangingPunct="1"/>
                      <a:r>
                        <a:rPr lang="fr-FR" sz="1400" b="1" i="0" u="none" strike="noStrike" kern="1200" dirty="0">
                          <a:solidFill>
                            <a:schemeClr val="tx1"/>
                          </a:solidFill>
                          <a:effectLst/>
                          <a:latin typeface="Candara"/>
                          <a:ea typeface="+mn-ea"/>
                          <a:cs typeface="+mn-cs"/>
                        </a:rPr>
                        <a:t>44 658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1" i="0" u="none" strike="noStrike" dirty="0">
                          <a:solidFill>
                            <a:srgbClr val="000000"/>
                          </a:solidFill>
                          <a:effectLst/>
                          <a:latin typeface="Candara" panose="020E0502030303020204" pitchFamily="34" charset="0"/>
                        </a:rPr>
                        <a:t>42 496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75796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a:xfrm>
            <a:off x="1285852" y="2214554"/>
            <a:ext cx="6786610" cy="2571768"/>
          </a:xfrm>
          <a:ln/>
        </p:spPr>
        <p:style>
          <a:lnRef idx="1">
            <a:schemeClr val="accent1"/>
          </a:lnRef>
          <a:fillRef idx="2">
            <a:schemeClr val="accent1"/>
          </a:fillRef>
          <a:effectRef idx="1">
            <a:schemeClr val="accent1"/>
          </a:effectRef>
          <a:fontRef idx="minor">
            <a:schemeClr val="dk1"/>
          </a:fontRef>
        </p:style>
        <p:txBody>
          <a:bodyPr>
            <a:normAutofit/>
          </a:bodyPr>
          <a:lstStyle/>
          <a:p>
            <a:pPr algn="ctr">
              <a:buNone/>
            </a:pPr>
            <a:endParaRPr lang="fr-FR" dirty="0"/>
          </a:p>
          <a:p>
            <a:pPr algn="ctr">
              <a:buNone/>
            </a:pPr>
            <a:r>
              <a:rPr lang="fr-F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MERCI POUR VOTRE ATTENTION</a:t>
            </a:r>
          </a:p>
        </p:txBody>
      </p:sp>
      <p:sp>
        <p:nvSpPr>
          <p:cNvPr id="4" name="Espace réservé du contenu 2"/>
          <p:cNvSpPr txBox="1">
            <a:spLocks/>
          </p:cNvSpPr>
          <p:nvPr/>
        </p:nvSpPr>
        <p:spPr>
          <a:xfrm>
            <a:off x="857224" y="2500306"/>
            <a:ext cx="7572428" cy="307183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zh-CN" sz="2400" b="1" i="0" u="none" strike="noStrike" kern="1200" cap="none" spc="0" normalizeH="0" baseline="0" noProof="0" dirty="0">
              <a:ln>
                <a:noFill/>
              </a:ln>
              <a:solidFill>
                <a:schemeClr val="tx1"/>
              </a:solidFill>
              <a:effectLst/>
              <a:uLnTx/>
              <a:uFillTx/>
              <a:latin typeface="Times New Roman" pitchFamily="18" charset="0"/>
              <a:ea typeface="SimSun" pitchFamily="2" charset="-122"/>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zh-CN" sz="2400" b="1" i="0" u="none" strike="noStrike" kern="1200" cap="none" spc="0" normalizeH="0" baseline="0" noProof="0" dirty="0">
              <a:ln>
                <a:noFill/>
              </a:ln>
              <a:solidFill>
                <a:schemeClr val="tx1"/>
              </a:solidFill>
              <a:effectLst/>
              <a:uLnTx/>
              <a:uFillTx/>
              <a:latin typeface="Times New Roman" pitchFamily="18" charset="0"/>
              <a:ea typeface="SimSun" pitchFamily="2" charset="-122"/>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zh-CN" sz="2400" b="1" i="0" u="none" strike="noStrike" kern="1200" cap="none" spc="0" normalizeH="0" baseline="0" noProof="0" dirty="0">
              <a:ln>
                <a:noFill/>
              </a:ln>
              <a:solidFill>
                <a:schemeClr val="tx1"/>
              </a:solidFill>
              <a:effectLst/>
              <a:uLnTx/>
              <a:uFillTx/>
              <a:latin typeface="Times New Roman" pitchFamily="18" charset="0"/>
              <a:ea typeface="SimSun" pitchFamily="2" charset="-122"/>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zh-CN" sz="2400" b="1" i="0" u="none" strike="noStrike" kern="1200" cap="none" spc="0" normalizeH="0" baseline="0" noProof="0" dirty="0">
              <a:ln>
                <a:noFill/>
              </a:ln>
              <a:solidFill>
                <a:schemeClr val="tx1"/>
              </a:solidFill>
              <a:effectLst/>
              <a:uLnTx/>
              <a:uFillTx/>
              <a:latin typeface="Times New Roman" pitchFamily="18" charset="0"/>
              <a:ea typeface="SimSun" pitchFamily="2" charset="-122"/>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zh-CN" sz="2400" b="1" i="0" u="none" strike="noStrike" kern="1200" cap="none" spc="0" normalizeH="0" baseline="0" noProof="0" dirty="0">
              <a:ln>
                <a:noFill/>
              </a:ln>
              <a:solidFill>
                <a:schemeClr val="tx1"/>
              </a:solidFill>
              <a:effectLst/>
              <a:uLnTx/>
              <a:uFillTx/>
              <a:latin typeface="Times New Roman" pitchFamily="18" charset="0"/>
              <a:ea typeface="SimSun" pitchFamily="2" charset="-122"/>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zh-CN" sz="1050" b="1" i="0" u="none" strike="noStrike" kern="1200" cap="none" spc="0" normalizeH="0" baseline="0" noProof="0" dirty="0">
              <a:ln>
                <a:noFill/>
              </a:ln>
              <a:solidFill>
                <a:schemeClr val="tx1"/>
              </a:solidFill>
              <a:effectLst/>
              <a:uLnTx/>
              <a:uFillTx/>
              <a:latin typeface="Times New Roman" pitchFamily="18" charset="0"/>
              <a:ea typeface="SimSun"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70682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80000" cy="900000"/>
          </a:xfrm>
          <a:solidFill>
            <a:schemeClr val="tx2">
              <a:lumMod val="60000"/>
              <a:lumOff val="40000"/>
            </a:schemeClr>
          </a:solidFill>
          <a:ln>
            <a:solidFill>
              <a:schemeClr val="accent1"/>
            </a:solidFill>
          </a:ln>
        </p:spPr>
        <p:txBody>
          <a:bodyPr vert="horz" lIns="91440" tIns="45720" rIns="91440" bIns="45720" rtlCol="0" anchor="ctr">
            <a:noAutofit/>
          </a:bodyPr>
          <a:lstStyle/>
          <a:p>
            <a:r>
              <a:rPr lang="fr-FR" sz="2400" b="1" dirty="0">
                <a:solidFill>
                  <a:schemeClr val="accent6">
                    <a:lumMod val="60000"/>
                    <a:lumOff val="40000"/>
                  </a:schemeClr>
                </a:solidFill>
                <a:latin typeface="Calibri" pitchFamily="34" charset="0"/>
                <a:ea typeface="SimSun" pitchFamily="2" charset="-122"/>
                <a:cs typeface="Calibri" pitchFamily="34" charset="0"/>
              </a:rPr>
              <a:t>1-L’état actuel chiffré des finances publiques locales</a:t>
            </a:r>
            <a:br>
              <a:rPr lang="fr-FR" sz="2400" b="1" dirty="0">
                <a:solidFill>
                  <a:schemeClr val="accent6">
                    <a:lumMod val="60000"/>
                    <a:lumOff val="40000"/>
                  </a:schemeClr>
                </a:solidFill>
                <a:latin typeface="Calibri" pitchFamily="34" charset="0"/>
                <a:ea typeface="SimSun" pitchFamily="2" charset="-122"/>
                <a:cs typeface="Calibri" pitchFamily="34" charset="0"/>
              </a:rPr>
            </a:br>
            <a:r>
              <a:rPr lang="fr-FR" sz="2400" b="1" dirty="0">
                <a:solidFill>
                  <a:schemeClr val="accent6">
                    <a:lumMod val="60000"/>
                    <a:lumOff val="40000"/>
                  </a:schemeClr>
                </a:solidFill>
                <a:latin typeface="Calibri" panose="020F0502020204030204" pitchFamily="34" charset="0"/>
              </a:rPr>
              <a:t>Evolution des dépenses des </a:t>
            </a:r>
            <a:r>
              <a:rPr lang="fr-FR" sz="2400" b="1" dirty="0" err="1">
                <a:solidFill>
                  <a:schemeClr val="accent6">
                    <a:lumMod val="60000"/>
                    <a:lumOff val="40000"/>
                  </a:schemeClr>
                </a:solidFill>
                <a:latin typeface="Calibri" panose="020F0502020204030204" pitchFamily="34" charset="0"/>
              </a:rPr>
              <a:t>CTs</a:t>
            </a:r>
            <a:r>
              <a:rPr lang="fr-FR" sz="2400" b="1" dirty="0">
                <a:solidFill>
                  <a:schemeClr val="accent6">
                    <a:lumMod val="60000"/>
                    <a:lumOff val="40000"/>
                  </a:schemeClr>
                </a:solidFill>
                <a:latin typeface="Calibri" panose="020F0502020204030204" pitchFamily="34" charset="0"/>
              </a:rPr>
              <a:t> (2016-2022</a:t>
            </a:r>
            <a:r>
              <a:rPr lang="fr-FR" sz="2800" b="1" dirty="0">
                <a:solidFill>
                  <a:schemeClr val="accent6">
                    <a:lumMod val="60000"/>
                    <a:lumOff val="40000"/>
                  </a:schemeClr>
                </a:solidFill>
                <a:latin typeface="Calibri" panose="020F0502020204030204" pitchFamily="34" charset="0"/>
              </a:rPr>
              <a:t>)</a:t>
            </a:r>
          </a:p>
        </p:txBody>
      </p:sp>
      <p:sp>
        <p:nvSpPr>
          <p:cNvPr id="5" name="Espace réservé du numéro de diapositive 4"/>
          <p:cNvSpPr>
            <a:spLocks noGrp="1"/>
          </p:cNvSpPr>
          <p:nvPr>
            <p:ph type="sldNum" sz="quarter" idx="12"/>
          </p:nvPr>
        </p:nvSpPr>
        <p:spPr/>
        <p:txBody>
          <a:bodyPr/>
          <a:lstStyle/>
          <a:p>
            <a:fld id="{64875994-FE9D-44D0-89CD-0519989AAB65}" type="slidenum">
              <a:rPr lang="fr-FR" smtClean="0"/>
              <a:pPr/>
              <a:t>5</a:t>
            </a:fld>
            <a:endParaRPr lang="fr-FR" dirty="0"/>
          </a:p>
        </p:txBody>
      </p:sp>
      <p:graphicFrame>
        <p:nvGraphicFramePr>
          <p:cNvPr id="7" name="Espace réservé du contenu 5">
            <a:extLst>
              <a:ext uri="{FF2B5EF4-FFF2-40B4-BE49-F238E27FC236}">
                <a16:creationId xmlns:a16="http://schemas.microsoft.com/office/drawing/2014/main" id="{0C5677FE-3BF5-444A-9A43-435351392D39}"/>
              </a:ext>
            </a:extLst>
          </p:cNvPr>
          <p:cNvGraphicFramePr>
            <a:graphicFrameLocks/>
          </p:cNvGraphicFramePr>
          <p:nvPr>
            <p:extLst>
              <p:ext uri="{D42A27DB-BD31-4B8C-83A1-F6EECF244321}">
                <p14:modId xmlns:p14="http://schemas.microsoft.com/office/powerpoint/2010/main" val="2098237028"/>
              </p:ext>
            </p:extLst>
          </p:nvPr>
        </p:nvGraphicFramePr>
        <p:xfrm>
          <a:off x="454925" y="1563330"/>
          <a:ext cx="8231875" cy="3305831"/>
        </p:xfrm>
        <a:graphic>
          <a:graphicData uri="http://schemas.openxmlformats.org/drawingml/2006/table">
            <a:tbl>
              <a:tblPr/>
              <a:tblGrid>
                <a:gridCol w="2408664">
                  <a:extLst>
                    <a:ext uri="{9D8B030D-6E8A-4147-A177-3AD203B41FA5}">
                      <a16:colId xmlns:a16="http://schemas.microsoft.com/office/drawing/2014/main" val="20000"/>
                    </a:ext>
                  </a:extLst>
                </a:gridCol>
                <a:gridCol w="926929">
                  <a:extLst>
                    <a:ext uri="{9D8B030D-6E8A-4147-A177-3AD203B41FA5}">
                      <a16:colId xmlns:a16="http://schemas.microsoft.com/office/drawing/2014/main" val="20003"/>
                    </a:ext>
                  </a:extLst>
                </a:gridCol>
                <a:gridCol w="829752">
                  <a:extLst>
                    <a:ext uri="{9D8B030D-6E8A-4147-A177-3AD203B41FA5}">
                      <a16:colId xmlns:a16="http://schemas.microsoft.com/office/drawing/2014/main" val="20004"/>
                    </a:ext>
                  </a:extLst>
                </a:gridCol>
                <a:gridCol w="867128">
                  <a:extLst>
                    <a:ext uri="{9D8B030D-6E8A-4147-A177-3AD203B41FA5}">
                      <a16:colId xmlns:a16="http://schemas.microsoft.com/office/drawing/2014/main" val="20005"/>
                    </a:ext>
                  </a:extLst>
                </a:gridCol>
                <a:gridCol w="829752">
                  <a:extLst>
                    <a:ext uri="{9D8B030D-6E8A-4147-A177-3AD203B41FA5}">
                      <a16:colId xmlns:a16="http://schemas.microsoft.com/office/drawing/2014/main" val="20006"/>
                    </a:ext>
                  </a:extLst>
                </a:gridCol>
                <a:gridCol w="904504">
                  <a:extLst>
                    <a:ext uri="{9D8B030D-6E8A-4147-A177-3AD203B41FA5}">
                      <a16:colId xmlns:a16="http://schemas.microsoft.com/office/drawing/2014/main" val="20007"/>
                    </a:ext>
                  </a:extLst>
                </a:gridCol>
                <a:gridCol w="807031">
                  <a:extLst>
                    <a:ext uri="{9D8B030D-6E8A-4147-A177-3AD203B41FA5}">
                      <a16:colId xmlns:a16="http://schemas.microsoft.com/office/drawing/2014/main" val="20008"/>
                    </a:ext>
                  </a:extLst>
                </a:gridCol>
                <a:gridCol w="658115">
                  <a:extLst>
                    <a:ext uri="{9D8B030D-6E8A-4147-A177-3AD203B41FA5}">
                      <a16:colId xmlns:a16="http://schemas.microsoft.com/office/drawing/2014/main" val="1459868978"/>
                    </a:ext>
                  </a:extLst>
                </a:gridCol>
              </a:tblGrid>
              <a:tr h="553527">
                <a:tc>
                  <a:txBody>
                    <a:bodyPr/>
                    <a:lstStyle/>
                    <a:p>
                      <a:pPr algn="l" rtl="0" fontAlgn="b"/>
                      <a:r>
                        <a:rPr lang="fr-FR" sz="1400" b="1" i="0" u="none" strike="noStrike" dirty="0">
                          <a:solidFill>
                            <a:srgbClr val="000000"/>
                          </a:solidFill>
                          <a:effectLst/>
                          <a:latin typeface="Candara"/>
                        </a:rPr>
                        <a:t>      </a:t>
                      </a:r>
                      <a:r>
                        <a:rPr lang="fr-FR" sz="1400" b="1" i="0" u="none" strike="noStrike" dirty="0">
                          <a:solidFill>
                            <a:schemeClr val="bg1"/>
                          </a:solidFill>
                          <a:effectLst/>
                          <a:latin typeface="Candara"/>
                        </a:rPr>
                        <a:t>Emplois</a:t>
                      </a:r>
                    </a:p>
                  </a:txBody>
                  <a:tcPr marL="7120" marR="7120" marT="71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a:solidFill>
                            <a:srgbClr val="FFFFFF"/>
                          </a:solidFill>
                          <a:effectLst/>
                          <a:latin typeface="Candara"/>
                          <a:ea typeface="+mn-ea"/>
                          <a:cs typeface="+mn-cs"/>
                        </a:rPr>
                        <a:t>2016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a:solidFill>
                            <a:srgbClr val="FFFFFF"/>
                          </a:solidFill>
                          <a:effectLst/>
                          <a:latin typeface="Candara"/>
                          <a:ea typeface="+mn-ea"/>
                          <a:cs typeface="+mn-cs"/>
                        </a:rPr>
                        <a:t>2017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a:solidFill>
                            <a:srgbClr val="FFFFFF"/>
                          </a:solidFill>
                          <a:effectLst/>
                          <a:latin typeface="Candara"/>
                          <a:ea typeface="+mn-ea"/>
                          <a:cs typeface="+mn-cs"/>
                        </a:rPr>
                        <a:t>2018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a:solidFill>
                            <a:srgbClr val="FFFFFF"/>
                          </a:solidFill>
                          <a:effectLst/>
                          <a:latin typeface="Candara"/>
                          <a:ea typeface="+mn-ea"/>
                          <a:cs typeface="+mn-cs"/>
                        </a:rPr>
                        <a:t>2019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a:solidFill>
                            <a:srgbClr val="FFFFFF"/>
                          </a:solidFill>
                          <a:effectLst/>
                          <a:latin typeface="Candara"/>
                          <a:ea typeface="+mn-ea"/>
                          <a:cs typeface="+mn-cs"/>
                        </a:rPr>
                        <a:t>2020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a:solidFill>
                            <a:srgbClr val="FFFFFF"/>
                          </a:solidFill>
                          <a:effectLst/>
                          <a:latin typeface="Candara"/>
                          <a:ea typeface="+mn-ea"/>
                          <a:cs typeface="+mn-cs"/>
                        </a:rPr>
                        <a:t>2021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marL="0" algn="ctr" defTabSz="914400" rtl="0" eaLnBrk="1" fontAlgn="b" latinLnBrk="0" hangingPunct="1"/>
                      <a:r>
                        <a:rPr lang="fr-FR" sz="1500" b="1" i="0" u="none" strike="noStrike" kern="1200" dirty="0" err="1">
                          <a:solidFill>
                            <a:srgbClr val="FFFFFF"/>
                          </a:solidFill>
                          <a:effectLst/>
                          <a:latin typeface="Candara"/>
                          <a:ea typeface="+mn-ea"/>
                          <a:cs typeface="+mn-cs"/>
                        </a:rPr>
                        <a:t>Nov</a:t>
                      </a:r>
                      <a:r>
                        <a:rPr lang="fr-FR" sz="1500" b="1" i="0" u="none" strike="noStrike" kern="1200" dirty="0">
                          <a:solidFill>
                            <a:srgbClr val="FFFFFF"/>
                          </a:solidFill>
                          <a:effectLst/>
                          <a:latin typeface="Candara"/>
                          <a:ea typeface="+mn-ea"/>
                          <a:cs typeface="+mn-cs"/>
                        </a:rPr>
                        <a:t> 2022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477414">
                <a:tc>
                  <a:txBody>
                    <a:bodyPr/>
                    <a:lstStyle/>
                    <a:p>
                      <a:pPr algn="l" rtl="0" fontAlgn="b"/>
                      <a:r>
                        <a:rPr lang="fr-FR" sz="1500" b="1" i="0" u="none" strike="noStrike" dirty="0">
                          <a:solidFill>
                            <a:srgbClr val="000000"/>
                          </a:solidFill>
                          <a:effectLst/>
                          <a:latin typeface="Candara"/>
                        </a:rPr>
                        <a:t>Dépenses du personnel</a:t>
                      </a:r>
                    </a:p>
                  </a:txBody>
                  <a:tcPr marL="7120" marR="7120" marT="71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11 160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11 803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11 727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12 044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12 041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chemeClr val="tx1"/>
                          </a:solidFill>
                          <a:effectLst/>
                          <a:latin typeface="Candara" panose="020E0502030303020204" pitchFamily="34" charset="0"/>
                        </a:rPr>
                        <a:t>12 145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10 805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1"/>
                  </a:ext>
                </a:extLst>
              </a:tr>
              <a:tr h="825159">
                <a:tc>
                  <a:txBody>
                    <a:bodyPr/>
                    <a:lstStyle/>
                    <a:p>
                      <a:pPr algn="l" rtl="0" fontAlgn="b"/>
                      <a:r>
                        <a:rPr lang="fr-FR" sz="1500" b="1" i="0" u="none" strike="noStrike" dirty="0">
                          <a:solidFill>
                            <a:srgbClr val="000000"/>
                          </a:solidFill>
                          <a:effectLst/>
                          <a:latin typeface="Candara"/>
                        </a:rPr>
                        <a:t>Autres biens et services (eau, éclairage, gestion déléguée…)</a:t>
                      </a:r>
                    </a:p>
                  </a:txBody>
                  <a:tcPr marL="7120" marR="7120" marT="71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10 093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10 842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11 392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11 840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10 942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chemeClr val="tx1"/>
                          </a:solidFill>
                          <a:effectLst/>
                          <a:latin typeface="Candara" panose="020E0502030303020204" pitchFamily="34" charset="0"/>
                        </a:rPr>
                        <a:t>11 300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10 806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2"/>
                  </a:ext>
                </a:extLst>
              </a:tr>
              <a:tr h="469897">
                <a:tc>
                  <a:txBody>
                    <a:bodyPr/>
                    <a:lstStyle/>
                    <a:p>
                      <a:pPr algn="l" rtl="0" fontAlgn="b"/>
                      <a:r>
                        <a:rPr lang="fr-FR" sz="1500" b="1" i="0" u="none" strike="noStrike" dirty="0">
                          <a:solidFill>
                            <a:srgbClr val="000000"/>
                          </a:solidFill>
                          <a:effectLst/>
                          <a:latin typeface="Candara"/>
                        </a:rPr>
                        <a:t>Remboursement de la dette</a:t>
                      </a:r>
                    </a:p>
                  </a:txBody>
                  <a:tcPr marL="7120" marR="7120" marT="71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algn="ctr" rtl="0" fontAlgn="ctr"/>
                      <a:r>
                        <a:rPr lang="fr-FR" sz="1400" b="0" i="0" u="none" strike="noStrike">
                          <a:solidFill>
                            <a:srgbClr val="000000"/>
                          </a:solidFill>
                          <a:effectLst/>
                          <a:latin typeface="Candara" panose="020E0502030303020204" pitchFamily="34" charset="0"/>
                        </a:rPr>
                        <a:t>2 159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2 197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2 373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2 369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2 557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chemeClr val="tx1"/>
                          </a:solidFill>
                          <a:effectLst/>
                          <a:latin typeface="Candara" panose="020E0502030303020204" pitchFamily="34" charset="0"/>
                        </a:rPr>
                        <a:t>2 689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3 800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3"/>
                  </a:ext>
                </a:extLst>
              </a:tr>
              <a:tr h="477414">
                <a:tc>
                  <a:txBody>
                    <a:bodyPr/>
                    <a:lstStyle/>
                    <a:p>
                      <a:pPr algn="l" rtl="0" fontAlgn="ctr"/>
                      <a:r>
                        <a:rPr lang="fr-FR" sz="1400" b="1" i="0" u="none" strike="noStrike" dirty="0">
                          <a:solidFill>
                            <a:srgbClr val="000000"/>
                          </a:solidFill>
                          <a:effectLst/>
                          <a:latin typeface="Candara"/>
                        </a:rPr>
                        <a:t>Investissement</a:t>
                      </a:r>
                    </a:p>
                  </a:txBody>
                  <a:tcPr marL="7120" marR="7120" marT="71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3D3"/>
                    </a:solidFill>
                  </a:tcPr>
                </a:tc>
                <a:tc>
                  <a:txBody>
                    <a:bodyPr/>
                    <a:lstStyle/>
                    <a:p>
                      <a:pPr algn="ctr" rtl="0" fontAlgn="ctr"/>
                      <a:r>
                        <a:rPr lang="fr-FR" sz="1400" b="0" i="0" u="none" strike="noStrike">
                          <a:solidFill>
                            <a:srgbClr val="000000"/>
                          </a:solidFill>
                          <a:effectLst/>
                          <a:latin typeface="Candara" panose="020E0502030303020204" pitchFamily="34" charset="0"/>
                        </a:rPr>
                        <a:t>11 698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15 545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16 415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a:solidFill>
                            <a:srgbClr val="000000"/>
                          </a:solidFill>
                          <a:effectLst/>
                          <a:latin typeface="Candara" panose="020E0502030303020204" pitchFamily="34" charset="0"/>
                        </a:rPr>
                        <a:t>17 103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14 922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chemeClr val="tx1"/>
                          </a:solidFill>
                          <a:effectLst/>
                          <a:latin typeface="Candara" panose="020E0502030303020204" pitchFamily="34" charset="0"/>
                        </a:rPr>
                        <a:t>15 153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0" i="0" u="none" strike="noStrike" dirty="0">
                          <a:solidFill>
                            <a:srgbClr val="000000"/>
                          </a:solidFill>
                          <a:effectLst/>
                          <a:latin typeface="Candara" panose="020E0502030303020204" pitchFamily="34" charset="0"/>
                        </a:rPr>
                        <a:t>10 894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4"/>
                  </a:ext>
                </a:extLst>
              </a:tr>
              <a:tr h="502420">
                <a:tc>
                  <a:txBody>
                    <a:bodyPr/>
                    <a:lstStyle/>
                    <a:p>
                      <a:pPr algn="ctr" rtl="0" fontAlgn="b"/>
                      <a:r>
                        <a:rPr lang="fr-FR" sz="1900" b="1" i="0" u="none" strike="noStrike">
                          <a:solidFill>
                            <a:srgbClr val="000000"/>
                          </a:solidFill>
                          <a:effectLst/>
                          <a:latin typeface="Candara"/>
                        </a:rPr>
                        <a:t> Total </a:t>
                      </a:r>
                    </a:p>
                  </a:txBody>
                  <a:tcPr marL="7120" marR="7120" marT="71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fr-FR" sz="1400" b="1" i="0" u="none" strike="noStrike" dirty="0">
                          <a:solidFill>
                            <a:srgbClr val="000000"/>
                          </a:solidFill>
                          <a:effectLst/>
                          <a:latin typeface="Candara" panose="020E0502030303020204" pitchFamily="34" charset="0"/>
                        </a:rPr>
                        <a:t>35 110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dirty="0">
                          <a:solidFill>
                            <a:srgbClr val="000000"/>
                          </a:solidFill>
                          <a:effectLst/>
                          <a:latin typeface="Candara" panose="020E0502030303020204" pitchFamily="34" charset="0"/>
                        </a:rPr>
                        <a:t>40 387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a:solidFill>
                            <a:srgbClr val="000000"/>
                          </a:solidFill>
                          <a:effectLst/>
                          <a:latin typeface="Candara" panose="020E0502030303020204" pitchFamily="34" charset="0"/>
                        </a:rPr>
                        <a:t>41 907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a:solidFill>
                            <a:srgbClr val="000000"/>
                          </a:solidFill>
                          <a:effectLst/>
                          <a:latin typeface="Candara" panose="020E0502030303020204" pitchFamily="34" charset="0"/>
                        </a:rPr>
                        <a:t>43 356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a:solidFill>
                            <a:srgbClr val="000000"/>
                          </a:solidFill>
                          <a:effectLst/>
                          <a:latin typeface="Candara" panose="020E0502030303020204" pitchFamily="34" charset="0"/>
                        </a:rPr>
                        <a:t>40 462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dirty="0">
                          <a:solidFill>
                            <a:schemeClr val="tx1"/>
                          </a:solidFill>
                          <a:effectLst/>
                          <a:latin typeface="Candara" panose="020E0502030303020204" pitchFamily="34" charset="0"/>
                        </a:rPr>
                        <a:t>41 287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tc>
                  <a:txBody>
                    <a:bodyPr/>
                    <a:lstStyle/>
                    <a:p>
                      <a:pPr algn="ctr" rtl="0" fontAlgn="ctr"/>
                      <a:r>
                        <a:rPr lang="fr-FR" sz="1400" b="1" i="0" u="none" strike="noStrike" dirty="0">
                          <a:solidFill>
                            <a:srgbClr val="000000"/>
                          </a:solidFill>
                          <a:effectLst/>
                          <a:latin typeface="Candara" panose="020E0502030303020204" pitchFamily="34" charset="0"/>
                        </a:rPr>
                        <a:t>36 305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D0D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3115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latin typeface="Calibri" pitchFamily="34" charset="0"/>
                <a:cs typeface="Calibri" pitchFamily="34" charset="0"/>
              </a:rPr>
              <a:t>Indicateurs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54417946"/>
              </p:ext>
            </p:extLst>
          </p:nvPr>
        </p:nvGraphicFramePr>
        <p:xfrm>
          <a:off x="714348" y="1428736"/>
          <a:ext cx="7747000" cy="1854200"/>
        </p:xfrm>
        <a:graphic>
          <a:graphicData uri="http://schemas.openxmlformats.org/drawingml/2006/table">
            <a:tbl>
              <a:tblPr firstRow="1" bandRow="1">
                <a:tableStyleId>{B301B821-A1FF-4177-AEE7-76D212191A09}</a:tableStyleId>
              </a:tblPr>
              <a:tblGrid>
                <a:gridCol w="4649740">
                  <a:extLst>
                    <a:ext uri="{9D8B030D-6E8A-4147-A177-3AD203B41FA5}">
                      <a16:colId xmlns:a16="http://schemas.microsoft.com/office/drawing/2014/main" val="20000"/>
                    </a:ext>
                  </a:extLst>
                </a:gridCol>
                <a:gridCol w="3097260">
                  <a:extLst>
                    <a:ext uri="{9D8B030D-6E8A-4147-A177-3AD203B41FA5}">
                      <a16:colId xmlns:a16="http://schemas.microsoft.com/office/drawing/2014/main" val="20001"/>
                    </a:ext>
                  </a:extLst>
                </a:gridCol>
              </a:tblGrid>
              <a:tr h="370840">
                <a:tc>
                  <a:txBody>
                    <a:bodyPr/>
                    <a:lstStyle/>
                    <a:p>
                      <a:endParaRPr lang="fr-FR" dirty="0">
                        <a:solidFill>
                          <a:srgbClr val="0070C0"/>
                        </a:solidFill>
                      </a:endParaRPr>
                    </a:p>
                  </a:txBody>
                  <a:tcPr/>
                </a:tc>
                <a:tc>
                  <a:txBody>
                    <a:bodyPr/>
                    <a:lstStyle/>
                    <a:p>
                      <a:pPr algn="ctr"/>
                      <a:r>
                        <a:rPr lang="fr-FR" dirty="0"/>
                        <a:t>En %</a:t>
                      </a:r>
                    </a:p>
                  </a:txBody>
                  <a:tcPr/>
                </a:tc>
                <a:extLst>
                  <a:ext uri="{0D108BD9-81ED-4DB2-BD59-A6C34878D82A}">
                    <a16:rowId xmlns:a16="http://schemas.microsoft.com/office/drawing/2014/main" val="10000"/>
                  </a:ext>
                </a:extLst>
              </a:tr>
              <a:tr h="370840">
                <a:tc>
                  <a:txBody>
                    <a:bodyPr/>
                    <a:lstStyle/>
                    <a:p>
                      <a:r>
                        <a:rPr lang="fr-FR" dirty="0">
                          <a:latin typeface="Calibri" pitchFamily="34" charset="0"/>
                          <a:cs typeface="Calibri" pitchFamily="34" charset="0"/>
                        </a:rPr>
                        <a:t>Ratio fiscalité des CT/ PIB</a:t>
                      </a:r>
                    </a:p>
                  </a:txBody>
                  <a:tcPr/>
                </a:tc>
                <a:tc>
                  <a:txBody>
                    <a:bodyPr/>
                    <a:lstStyle/>
                    <a:p>
                      <a:pPr algn="ctr"/>
                      <a:r>
                        <a:rPr lang="fr-FR" dirty="0">
                          <a:latin typeface="Calibri" pitchFamily="34" charset="0"/>
                          <a:cs typeface="Calibri" pitchFamily="34" charset="0"/>
                        </a:rPr>
                        <a:t>1,28 % (5,3% moyenne OCDE)</a:t>
                      </a:r>
                    </a:p>
                  </a:txBody>
                  <a:tcPr/>
                </a:tc>
                <a:extLst>
                  <a:ext uri="{0D108BD9-81ED-4DB2-BD59-A6C34878D82A}">
                    <a16:rowId xmlns:a16="http://schemas.microsoft.com/office/drawing/2014/main" val="10001"/>
                  </a:ext>
                </a:extLst>
              </a:tr>
              <a:tr h="370840">
                <a:tc>
                  <a:txBody>
                    <a:bodyPr/>
                    <a:lstStyle/>
                    <a:p>
                      <a:r>
                        <a:rPr lang="fr-FR" dirty="0">
                          <a:latin typeface="Calibri" pitchFamily="34" charset="0"/>
                          <a:cs typeface="Calibri" pitchFamily="34" charset="0"/>
                        </a:rPr>
                        <a:t>Ratio dépenses CT/ Dépenses Etat</a:t>
                      </a:r>
                    </a:p>
                  </a:txBody>
                  <a:tcPr/>
                </a:tc>
                <a:tc>
                  <a:txBody>
                    <a:bodyPr/>
                    <a:lstStyle/>
                    <a:p>
                      <a:pPr algn="ctr"/>
                      <a:r>
                        <a:rPr lang="fr-FR" dirty="0">
                          <a:latin typeface="Calibri" pitchFamily="34" charset="0"/>
                          <a:cs typeface="Calibri" pitchFamily="34" charset="0"/>
                        </a:rPr>
                        <a:t>13 % (28% moyenne OCDE)</a:t>
                      </a:r>
                    </a:p>
                  </a:txBody>
                  <a:tcPr/>
                </a:tc>
                <a:extLst>
                  <a:ext uri="{0D108BD9-81ED-4DB2-BD59-A6C34878D82A}">
                    <a16:rowId xmlns:a16="http://schemas.microsoft.com/office/drawing/2014/main" val="10002"/>
                  </a:ext>
                </a:extLst>
              </a:tr>
              <a:tr h="370840">
                <a:tc>
                  <a:txBody>
                    <a:bodyPr/>
                    <a:lstStyle/>
                    <a:p>
                      <a:r>
                        <a:rPr lang="fr-FR" dirty="0">
                          <a:latin typeface="Calibri" pitchFamily="34" charset="0"/>
                          <a:cs typeface="Calibri" pitchFamily="34" charset="0"/>
                        </a:rPr>
                        <a:t>Ratio investissement CT/investissement</a:t>
                      </a:r>
                      <a:r>
                        <a:rPr lang="fr-FR" baseline="0" dirty="0">
                          <a:latin typeface="Calibri" pitchFamily="34" charset="0"/>
                          <a:cs typeface="Calibri" pitchFamily="34" charset="0"/>
                        </a:rPr>
                        <a:t> </a:t>
                      </a:r>
                      <a:r>
                        <a:rPr lang="fr-FR" dirty="0">
                          <a:latin typeface="Calibri" pitchFamily="34" charset="0"/>
                          <a:cs typeface="Calibri" pitchFamily="34" charset="0"/>
                        </a:rPr>
                        <a:t>État</a:t>
                      </a:r>
                    </a:p>
                  </a:txBody>
                  <a:tcPr/>
                </a:tc>
                <a:tc>
                  <a:txBody>
                    <a:bodyPr/>
                    <a:lstStyle/>
                    <a:p>
                      <a:pPr algn="ctr"/>
                      <a:r>
                        <a:rPr lang="fr-FR" dirty="0">
                          <a:latin typeface="Calibri" pitchFamily="34" charset="0"/>
                          <a:cs typeface="Calibri" pitchFamily="34" charset="0"/>
                        </a:rPr>
                        <a:t>18 %</a:t>
                      </a:r>
                    </a:p>
                  </a:txBody>
                  <a:tcPr/>
                </a:tc>
                <a:extLst>
                  <a:ext uri="{0D108BD9-81ED-4DB2-BD59-A6C34878D82A}">
                    <a16:rowId xmlns:a16="http://schemas.microsoft.com/office/drawing/2014/main" val="10003"/>
                  </a:ext>
                </a:extLst>
              </a:tr>
              <a:tr h="370840">
                <a:tc>
                  <a:txBody>
                    <a:bodyPr/>
                    <a:lstStyle/>
                    <a:p>
                      <a:r>
                        <a:rPr lang="fr-FR" dirty="0">
                          <a:latin typeface="Calibri" pitchFamily="34" charset="0"/>
                          <a:cs typeface="Calibri" pitchFamily="34" charset="0"/>
                        </a:rPr>
                        <a:t>Ratio salaires</a:t>
                      </a:r>
                      <a:r>
                        <a:rPr lang="fr-FR" baseline="0" dirty="0">
                          <a:latin typeface="Calibri" pitchFamily="34" charset="0"/>
                          <a:cs typeface="Calibri" pitchFamily="34" charset="0"/>
                        </a:rPr>
                        <a:t> CT/Budgets CT</a:t>
                      </a:r>
                      <a:endParaRPr lang="fr-FR" dirty="0">
                        <a:latin typeface="Calibri" pitchFamily="34" charset="0"/>
                        <a:cs typeface="Calibri" pitchFamily="34" charset="0"/>
                      </a:endParaRPr>
                    </a:p>
                  </a:txBody>
                  <a:tcPr/>
                </a:tc>
                <a:tc>
                  <a:txBody>
                    <a:bodyPr/>
                    <a:lstStyle/>
                    <a:p>
                      <a:pPr algn="ctr"/>
                      <a:r>
                        <a:rPr lang="fr-FR" dirty="0">
                          <a:latin typeface="Calibri" pitchFamily="34" charset="0"/>
                          <a:cs typeface="Calibri" pitchFamily="34" charset="0"/>
                        </a:rPr>
                        <a:t>35 %</a:t>
                      </a:r>
                    </a:p>
                  </a:txBody>
                  <a:tcPr/>
                </a:tc>
                <a:extLst>
                  <a:ext uri="{0D108BD9-81ED-4DB2-BD59-A6C34878D82A}">
                    <a16:rowId xmlns:a16="http://schemas.microsoft.com/office/drawing/2014/main" val="10004"/>
                  </a:ext>
                </a:extLst>
              </a:tr>
            </a:tbl>
          </a:graphicData>
        </a:graphic>
      </p:graphicFrame>
      <p:sp>
        <p:nvSpPr>
          <p:cNvPr id="6" name="Espace réservé du numéro de diapositive 5"/>
          <p:cNvSpPr>
            <a:spLocks noGrp="1"/>
          </p:cNvSpPr>
          <p:nvPr>
            <p:ph type="sldNum" sz="quarter" idx="12"/>
          </p:nvPr>
        </p:nvSpPr>
        <p:spPr/>
        <p:txBody>
          <a:bodyPr/>
          <a:lstStyle/>
          <a:p>
            <a:fld id="{64875994-FE9D-44D0-89CD-0519989AAB65}" type="slidenum">
              <a:rPr lang="fr-FR" smtClean="0"/>
              <a:pPr/>
              <a:t>6</a:t>
            </a:fld>
            <a:endParaRPr lang="fr-FR" dirty="0"/>
          </a:p>
        </p:txBody>
      </p:sp>
    </p:spTree>
    <p:extLst>
      <p:ext uri="{BB962C8B-B14F-4D97-AF65-F5344CB8AC3E}">
        <p14:creationId xmlns:p14="http://schemas.microsoft.com/office/powerpoint/2010/main" val="961517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80000" cy="911594"/>
          </a:xfrm>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2-Missions de la Direction des Finances des Collectivités Territoriales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
        <p:nvSpPr>
          <p:cNvPr id="3" name="Espace réservé du contenu 2"/>
          <p:cNvSpPr>
            <a:spLocks noGrp="1"/>
          </p:cNvSpPr>
          <p:nvPr>
            <p:ph idx="1"/>
          </p:nvPr>
        </p:nvSpPr>
        <p:spPr>
          <a:xfrm>
            <a:off x="889539" y="1427128"/>
            <a:ext cx="7500990" cy="4929222"/>
          </a:xfrm>
        </p:spPr>
        <p:txBody>
          <a:bodyPr>
            <a:normAutofit fontScale="55000" lnSpcReduction="20000"/>
          </a:bodyPr>
          <a:lstStyle/>
          <a:p>
            <a:pPr lvl="0" algn="just">
              <a:lnSpc>
                <a:spcPct val="120000"/>
              </a:lnSpc>
              <a:buNone/>
              <a:defRPr/>
            </a:pPr>
            <a:endParaRPr lang="fr-FR" altLang="zh-CN" sz="4400" dirty="0">
              <a:latin typeface="Calibri" pitchFamily="34" charset="0"/>
              <a:cs typeface="Calibri" pitchFamily="34" charset="0"/>
            </a:endParaRPr>
          </a:p>
          <a:p>
            <a:pPr lvl="0" algn="just">
              <a:lnSpc>
                <a:spcPct val="120000"/>
              </a:lnSpc>
              <a:buNone/>
              <a:defRPr/>
            </a:pPr>
            <a:r>
              <a:rPr lang="fr-FR" altLang="zh-CN" sz="4400" dirty="0">
                <a:latin typeface="Calibri" pitchFamily="34" charset="0"/>
                <a:cs typeface="Calibri" pitchFamily="34" charset="0"/>
              </a:rPr>
              <a:t>La Direction des Finances Locales (DFCT) exerce ses activités dans le cadre de trois domaines d’intervention distincts :</a:t>
            </a:r>
          </a:p>
          <a:p>
            <a:pPr lvl="0" algn="just">
              <a:lnSpc>
                <a:spcPct val="120000"/>
              </a:lnSpc>
              <a:buNone/>
              <a:defRPr/>
            </a:pPr>
            <a:endParaRPr lang="fr-FR" altLang="zh-CN" sz="4400" dirty="0">
              <a:latin typeface="Calibri" pitchFamily="34" charset="0"/>
              <a:ea typeface="SimSun" pitchFamily="2" charset="-122"/>
              <a:cs typeface="Calibri" pitchFamily="34" charset="0"/>
            </a:endParaRPr>
          </a:p>
          <a:p>
            <a:pPr lvl="0" algn="just">
              <a:lnSpc>
                <a:spcPct val="120000"/>
              </a:lnSpc>
              <a:spcAft>
                <a:spcPts val="600"/>
              </a:spcAft>
              <a:buNone/>
              <a:defRPr/>
            </a:pPr>
            <a:r>
              <a:rPr lang="fr-FR" altLang="zh-CN" sz="4400" dirty="0">
                <a:latin typeface="Calibri" pitchFamily="34" charset="0"/>
                <a:ea typeface="SimSun" pitchFamily="2" charset="-122"/>
                <a:cs typeface="Calibri" pitchFamily="34" charset="0"/>
              </a:rPr>
              <a:t>1-  Normalisation et production de textes ;</a:t>
            </a:r>
          </a:p>
          <a:p>
            <a:pPr lvl="0" algn="just">
              <a:lnSpc>
                <a:spcPct val="120000"/>
              </a:lnSpc>
              <a:spcAft>
                <a:spcPts val="600"/>
              </a:spcAft>
              <a:buNone/>
              <a:defRPr/>
            </a:pPr>
            <a:r>
              <a:rPr lang="fr-FR" altLang="zh-CN" sz="4400" dirty="0">
                <a:latin typeface="Calibri" pitchFamily="34" charset="0"/>
                <a:ea typeface="SimSun" pitchFamily="2" charset="-122"/>
                <a:cs typeface="Calibri" pitchFamily="34" charset="0"/>
              </a:rPr>
              <a:t>2- Répartition et affectation des ressources financières provenant des parts d’impôts de l’Etat  ;</a:t>
            </a:r>
          </a:p>
          <a:p>
            <a:pPr lvl="0" algn="just">
              <a:lnSpc>
                <a:spcPct val="120000"/>
              </a:lnSpc>
              <a:spcAft>
                <a:spcPts val="600"/>
              </a:spcAft>
              <a:buNone/>
              <a:defRPr/>
            </a:pPr>
            <a:r>
              <a:rPr lang="fr-FR" altLang="zh-CN" sz="4400" dirty="0">
                <a:latin typeface="Calibri" pitchFamily="34" charset="0"/>
                <a:ea typeface="SimSun" pitchFamily="2" charset="-122"/>
                <a:cs typeface="Calibri" pitchFamily="34" charset="0"/>
              </a:rPr>
              <a:t>3- Contrôle administratifs des actes financiers des régions et suivi de la gestion financière de l’ensemble des CT.</a:t>
            </a:r>
          </a:p>
          <a:p>
            <a:pPr lvl="0" algn="just">
              <a:defRPr/>
            </a:pPr>
            <a:endParaRPr lang="fr-FR" altLang="zh-CN" sz="9600"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2400" b="1" dirty="0">
              <a:latin typeface="Times New Roman" pitchFamily="18" charset="0"/>
              <a:ea typeface="SimSun" pitchFamily="2" charset="-122"/>
              <a:cs typeface="Times New Roman" pitchFamily="18" charset="0"/>
            </a:endParaRPr>
          </a:p>
          <a:p>
            <a:pPr algn="just"/>
            <a:endParaRPr lang="fr-FR" altLang="zh-CN" sz="1050" b="1" dirty="0">
              <a:latin typeface="Times New Roman" pitchFamily="18" charset="0"/>
              <a:ea typeface="SimSun" pitchFamily="2" charset="-122"/>
              <a:cs typeface="Times New Roman" pitchFamily="18" charset="0"/>
            </a:endParaRPr>
          </a:p>
          <a:p>
            <a:endParaRPr lang="fr-FR" dirty="0"/>
          </a:p>
        </p:txBody>
      </p:sp>
      <p:sp>
        <p:nvSpPr>
          <p:cNvPr id="6" name="Espace réservé du numéro de diapositive 5"/>
          <p:cNvSpPr>
            <a:spLocks noGrp="1"/>
          </p:cNvSpPr>
          <p:nvPr>
            <p:ph type="sldNum" sz="quarter" idx="12"/>
          </p:nvPr>
        </p:nvSpPr>
        <p:spPr/>
        <p:txBody>
          <a:bodyPr/>
          <a:lstStyle/>
          <a:p>
            <a:fld id="{64875994-FE9D-44D0-89CD-0519989AAB65}" type="slidenum">
              <a:rPr lang="fr-FR" smtClean="0"/>
              <a:pPr/>
              <a:t>7</a:t>
            </a:fld>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494872173"/>
              </p:ext>
            </p:extLst>
          </p:nvPr>
        </p:nvGraphicFramePr>
        <p:xfrm>
          <a:off x="457200" y="1124744"/>
          <a:ext cx="822960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1"/>
          <p:cNvSpPr>
            <a:spLocks noGrp="1"/>
          </p:cNvSpPr>
          <p:nvPr>
            <p:ph type="title"/>
          </p:nvPr>
        </p:nvSpPr>
        <p:spPr>
          <a:xfrm>
            <a:off x="179512" y="99100"/>
            <a:ext cx="8557688" cy="902984"/>
          </a:xfr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2-Missions de la Direction des Finances </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r>
              <a:rPr lang="fr-FR" altLang="zh-CN" sz="2800" b="1" dirty="0">
                <a:solidFill>
                  <a:schemeClr val="accent6">
                    <a:lumMod val="60000"/>
                    <a:lumOff val="40000"/>
                  </a:schemeClr>
                </a:solidFill>
                <a:latin typeface="Calibri" pitchFamily="34" charset="0"/>
                <a:ea typeface="SimSun" pitchFamily="2" charset="-122"/>
                <a:cs typeface="Calibri" pitchFamily="34" charset="0"/>
              </a:rPr>
              <a:t>des Collectivités Territoriales</a:t>
            </a:r>
            <a:br>
              <a:rPr lang="fr-FR" altLang="zh-CN" sz="2800" b="1" dirty="0">
                <a:solidFill>
                  <a:schemeClr val="accent6">
                    <a:lumMod val="60000"/>
                    <a:lumOff val="40000"/>
                  </a:schemeClr>
                </a:solidFill>
                <a:latin typeface="Calibri" pitchFamily="34" charset="0"/>
                <a:ea typeface="SimSun" pitchFamily="2" charset="-122"/>
                <a:cs typeface="Calibri" pitchFamily="34" charset="0"/>
              </a:rPr>
            </a:br>
            <a:endParaRPr lang="fr-FR" altLang="zh-CN" sz="2800" b="1" dirty="0">
              <a:solidFill>
                <a:schemeClr val="accent6">
                  <a:lumMod val="60000"/>
                  <a:lumOff val="40000"/>
                </a:schemeClr>
              </a:solidFill>
              <a:latin typeface="Calibri" pitchFamily="34" charset="0"/>
              <a:ea typeface="SimSun" pitchFamily="2" charset="-122"/>
              <a:cs typeface="Calibri" pitchFamily="34" charset="0"/>
            </a:endParaRPr>
          </a:p>
        </p:txBody>
      </p:sp>
    </p:spTree>
    <p:extLst>
      <p:ext uri="{BB962C8B-B14F-4D97-AF65-F5344CB8AC3E}">
        <p14:creationId xmlns:p14="http://schemas.microsoft.com/office/powerpoint/2010/main" val="162706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1093135115"/>
              </p:ext>
            </p:extLst>
          </p:nvPr>
        </p:nvGraphicFramePr>
        <p:xfrm>
          <a:off x="534380" y="550830"/>
          <a:ext cx="8229600" cy="5805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64875994-FE9D-44D0-89CD-0519989AAB65}" type="slidenum">
              <a:rPr lang="fr-FR" smtClean="0"/>
              <a:pPr/>
              <a:t>9</a:t>
            </a:fld>
            <a:endParaRPr lang="fr-FR" dirty="0"/>
          </a:p>
        </p:txBody>
      </p:sp>
      <p:sp>
        <p:nvSpPr>
          <p:cNvPr id="6" name="Titre 1"/>
          <p:cNvSpPr>
            <a:spLocks noGrp="1"/>
          </p:cNvSpPr>
          <p:nvPr>
            <p:ph type="title"/>
          </p:nvPr>
        </p:nvSpPr>
        <p:spPr>
          <a:xfrm>
            <a:off x="534380" y="404664"/>
            <a:ext cx="8075240" cy="634082"/>
          </a:xfr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r>
              <a:rPr lang="fr-FR" altLang="zh-CN" sz="2800" b="1" dirty="0">
                <a:solidFill>
                  <a:schemeClr val="accent6">
                    <a:lumMod val="60000"/>
                    <a:lumOff val="40000"/>
                  </a:schemeClr>
                </a:solidFill>
                <a:latin typeface="Calibri" pitchFamily="34" charset="0"/>
                <a:ea typeface="SimSun" pitchFamily="2" charset="-122"/>
                <a:cs typeface="Calibri" pitchFamily="34" charset="0"/>
              </a:rPr>
              <a:t>3- Les Sources de Financement des CTs</a:t>
            </a:r>
          </a:p>
        </p:txBody>
      </p:sp>
    </p:spTree>
    <p:extLst>
      <p:ext uri="{BB962C8B-B14F-4D97-AF65-F5344CB8AC3E}">
        <p14:creationId xmlns:p14="http://schemas.microsoft.com/office/powerpoint/2010/main" val="7448088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lumMod val="60000"/>
            <a:lumOff val="40000"/>
          </a:schemeClr>
        </a:solidFill>
        <a:ln/>
      </a:spPr>
      <a:bodyPr vert="horz" lIns="91440" tIns="45720" rIns="91440" bIns="45720" rtlCol="0" anchor="t">
        <a:noAutofit/>
      </a:bodyPr>
      <a:lstStyle>
        <a:defPPr algn="ctr">
          <a:defRPr sz="2400" b="1" dirty="0">
            <a:solidFill>
              <a:schemeClr val="accent6">
                <a:lumMod val="60000"/>
                <a:lumOff val="40000"/>
              </a:schemeClr>
            </a:solidFill>
            <a:latin typeface="Calibri" pitchFamily="34" charset="0"/>
            <a:ea typeface="SimSun" pitchFamily="2" charset="-122"/>
            <a:cs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4292</TotalTime>
  <Words>4658</Words>
  <Application>Microsoft Office PowerPoint</Application>
  <PresentationFormat>Affichage à l'écran (4:3)</PresentationFormat>
  <Paragraphs>661</Paragraphs>
  <Slides>40</Slides>
  <Notes>20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40</vt:i4>
      </vt:variant>
    </vt:vector>
  </HeadingPairs>
  <TitlesOfParts>
    <vt:vector size="51" baseType="lpstr">
      <vt:lpstr>Andalus</vt:lpstr>
      <vt:lpstr>Arial</vt:lpstr>
      <vt:lpstr>Book Antiqua</vt:lpstr>
      <vt:lpstr>Calibri</vt:lpstr>
      <vt:lpstr>Candara</vt:lpstr>
      <vt:lpstr>Lucida Sans Unicode</vt:lpstr>
      <vt:lpstr>Symbol</vt:lpstr>
      <vt:lpstr>Times New Roman</vt:lpstr>
      <vt:lpstr>Trebuchet MS</vt:lpstr>
      <vt:lpstr>Wingdings</vt:lpstr>
      <vt:lpstr>Thème Office</vt:lpstr>
      <vt:lpstr>Gestion des Finances  des Collectivités Territoriales -DGCT-</vt:lpstr>
      <vt:lpstr>Plan de l’intervention</vt:lpstr>
      <vt:lpstr>1-Les Finances Publiques Locales en chiffres </vt:lpstr>
      <vt:lpstr>1-L’état actuel chiffré des finances publiques locales Evolution des ressources des CT’s (2015-2022)  </vt:lpstr>
      <vt:lpstr>1-L’état actuel chiffré des finances publiques locales Evolution des dépenses des CTs (2016-2022)</vt:lpstr>
      <vt:lpstr>Indicateurs :</vt:lpstr>
      <vt:lpstr>2-Missions de la Direction des Finances des Collectivités Territoriales </vt:lpstr>
      <vt:lpstr>2-Missions de la Direction des Finances  des Collectivités Territoriales </vt:lpstr>
      <vt:lpstr>3- Les Sources de Financement des CTs</vt:lpstr>
      <vt:lpstr>3- Les Sources de Financement des CTs</vt:lpstr>
      <vt:lpstr>3- Les Sources de Financement des CTs</vt:lpstr>
      <vt:lpstr>4- les aspects budgétaires et comptables des CT’s Gestion financière des CT’s </vt:lpstr>
      <vt:lpstr>4- les aspects budgétaires et comptables des CTs Gestion financière des CTs </vt:lpstr>
      <vt:lpstr>4- les aspects budgétaires et comptables des CTs Gestion financière des CTs </vt:lpstr>
      <vt:lpstr>4- les aspects budgétaires et comptables des CTs Gestion financière des CTs </vt:lpstr>
      <vt:lpstr>4- Aspects budgétaires et comptables des CTs    Gestion financière des CTs  </vt:lpstr>
      <vt:lpstr>4- Aspects budgétaires et comptables des CTs    Gestion financière des CTs </vt:lpstr>
      <vt:lpstr>4- Aspects budgétaires et comptables des CTs    Gestion financière des CTs  </vt:lpstr>
      <vt:lpstr>5-Le dispositif Fiscal des CTs</vt:lpstr>
      <vt:lpstr>Présentation PowerPoint</vt:lpstr>
      <vt:lpstr>5- Dispositif Fiscal des CTs  Fondements juridiques de la fiscalité locale  </vt:lpstr>
      <vt:lpstr>5- Dispositif Fiscal des CTs  Fondements juridiques de la fiscalité locale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la  Direction des Finances Locales</dc:title>
  <dc:creator>asaddoug</dc:creator>
  <cp:lastModifiedBy>Ahmed Khalid Seghrouchni</cp:lastModifiedBy>
  <cp:revision>268</cp:revision>
  <cp:lastPrinted>2020-02-25T11:28:52Z</cp:lastPrinted>
  <dcterms:created xsi:type="dcterms:W3CDTF">2013-12-23T09:32:37Z</dcterms:created>
  <dcterms:modified xsi:type="dcterms:W3CDTF">2023-03-08T15:21:01Z</dcterms:modified>
</cp:coreProperties>
</file>