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1" r:id="rId4"/>
  </p:sldMasterIdLst>
  <p:notesMasterIdLst>
    <p:notesMasterId r:id="rId19"/>
  </p:notesMasterIdLst>
  <p:handoutMasterIdLst>
    <p:handoutMasterId r:id="rId20"/>
  </p:handoutMasterIdLst>
  <p:sldIdLst>
    <p:sldId id="257" r:id="rId5"/>
    <p:sldId id="285" r:id="rId6"/>
    <p:sldId id="258" r:id="rId7"/>
    <p:sldId id="263" r:id="rId8"/>
    <p:sldId id="283" r:id="rId9"/>
    <p:sldId id="282" r:id="rId10"/>
    <p:sldId id="281" r:id="rId11"/>
    <p:sldId id="271" r:id="rId12"/>
    <p:sldId id="284" r:id="rId13"/>
    <p:sldId id="274" r:id="rId14"/>
    <p:sldId id="275" r:id="rId15"/>
    <p:sldId id="276" r:id="rId16"/>
    <p:sldId id="278" r:id="rId17"/>
    <p:sldId id="280" r:id="rId1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ly Fofana" initials="VF" lastIdx="1" clrIdx="0">
    <p:extLst>
      <p:ext uri="{19B8F6BF-5375-455C-9EA6-DF929625EA0E}">
        <p15:presenceInfo xmlns:p15="http://schemas.microsoft.com/office/powerpoint/2012/main" userId="S::VFofana@uclga.org::fffd4901-9dff-44ad-afd0-c67fb5050441" providerId="AD"/>
      </p:ext>
    </p:extLst>
  </p:cmAuthor>
  <p:cmAuthor id="2" name="Fatima RAZOUKI" initials="FR" lastIdx="1" clrIdx="1">
    <p:extLst>
      <p:ext uri="{19B8F6BF-5375-455C-9EA6-DF929625EA0E}">
        <p15:presenceInfo xmlns:p15="http://schemas.microsoft.com/office/powerpoint/2012/main" userId="S-1-5-21-3797854514-4169205777-1305510349-11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32" autoAdjust="0"/>
    <p:restoredTop sz="94660"/>
  </p:normalViewPr>
  <p:slideViewPr>
    <p:cSldViewPr snapToGrid="0">
      <p:cViewPr varScale="1">
        <p:scale>
          <a:sx n="46" d="100"/>
          <a:sy n="46" d="100"/>
        </p:scale>
        <p:origin x="840" y="21"/>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3-03-16T17:17:28.086" idx="1">
    <p:pos x="7680" y="3336"/>
    <p:text/>
    <p:extLst>
      <p:ext uri="{C676402C-5697-4E1C-873F-D02D1690AC5C}">
        <p15:threadingInfo xmlns:p15="http://schemas.microsoft.com/office/powerpoint/2012/main" timeZoneBias="-6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846FD2F2-B2AA-4DDC-A349-D469C15281FC}" type="datetimeFigureOut">
              <a:rPr lang="en-US" smtClean="0"/>
              <a:t>3/16/2023</a:t>
            </a:fld>
            <a:endParaRPr lang="en-US"/>
          </a:p>
        </p:txBody>
      </p:sp>
      <p:sp>
        <p:nvSpPr>
          <p:cNvPr id="4" name="Espace réservé du pied de page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88BCE61A-6570-480C-AB14-9F395400C17E}" type="slidenum">
              <a:rPr lang="en-US" smtClean="0"/>
              <a:t>‹N°›</a:t>
            </a:fld>
            <a:endParaRPr lang="en-US"/>
          </a:p>
        </p:txBody>
      </p:sp>
    </p:spTree>
    <p:extLst>
      <p:ext uri="{BB962C8B-B14F-4D97-AF65-F5344CB8AC3E}">
        <p14:creationId xmlns:p14="http://schemas.microsoft.com/office/powerpoint/2010/main" val="172472008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3043343" cy="46707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978132" y="0"/>
            <a:ext cx="3043343" cy="467072"/>
          </a:xfrm>
          <a:prstGeom prst="rect">
            <a:avLst/>
          </a:prstGeom>
        </p:spPr>
        <p:txBody>
          <a:bodyPr vert="horz" lIns="91440" tIns="45720" rIns="91440" bIns="45720" rtlCol="0"/>
          <a:lstStyle>
            <a:lvl1pPr algn="r">
              <a:defRPr sz="1200"/>
            </a:lvl1pPr>
          </a:lstStyle>
          <a:p>
            <a:fld id="{FCBA724E-6193-4C73-8AA6-DA1F52A07056}" type="datetimeFigureOut">
              <a:rPr lang="fr-FR" smtClean="0"/>
              <a:t>16/03/2023</a:t>
            </a:fld>
            <a:endParaRPr lang="fr-FR"/>
          </a:p>
        </p:txBody>
      </p:sp>
      <p:sp>
        <p:nvSpPr>
          <p:cNvPr id="4" name="Espace réservé de l'image des diapositives 3"/>
          <p:cNvSpPr>
            <a:spLocks noGrp="1" noRot="1" noChangeAspect="1"/>
          </p:cNvSpPr>
          <p:nvPr>
            <p:ph type="sldImg" idx="2"/>
          </p:nvPr>
        </p:nvSpPr>
        <p:spPr>
          <a:xfrm>
            <a:off x="717550" y="1163638"/>
            <a:ext cx="5588000" cy="31432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702311" y="4480005"/>
            <a:ext cx="5618480" cy="3665458"/>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8842031"/>
            <a:ext cx="3043343" cy="46707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78132" y="8842031"/>
            <a:ext cx="3043343" cy="467071"/>
          </a:xfrm>
          <a:prstGeom prst="rect">
            <a:avLst/>
          </a:prstGeom>
        </p:spPr>
        <p:txBody>
          <a:bodyPr vert="horz" lIns="91440" tIns="45720" rIns="91440" bIns="45720" rtlCol="0" anchor="b"/>
          <a:lstStyle>
            <a:lvl1pPr algn="r">
              <a:defRPr sz="1200"/>
            </a:lvl1pPr>
          </a:lstStyle>
          <a:p>
            <a:fld id="{10611131-D32D-4C82-B5CA-DB1048F7438E}" type="slidenum">
              <a:rPr lang="fr-FR" smtClean="0"/>
              <a:t>‹N°›</a:t>
            </a:fld>
            <a:endParaRPr lang="fr-FR"/>
          </a:p>
        </p:txBody>
      </p:sp>
    </p:spTree>
    <p:extLst>
      <p:ext uri="{BB962C8B-B14F-4D97-AF65-F5344CB8AC3E}">
        <p14:creationId xmlns:p14="http://schemas.microsoft.com/office/powerpoint/2010/main" val="3533203097"/>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5603C52C-5E29-41AF-BAA3-8217E886DA08}" type="slidenum">
              <a:rPr lang="fr-FR" smtClean="0"/>
              <a:t>1</a:t>
            </a:fld>
            <a:endParaRPr lang="fr-FR"/>
          </a:p>
        </p:txBody>
      </p:sp>
      <p:sp>
        <p:nvSpPr>
          <p:cNvPr id="5" name="Espace réservé de l'en-tête 4"/>
          <p:cNvSpPr>
            <a:spLocks noGrp="1"/>
          </p:cNvSpPr>
          <p:nvPr>
            <p:ph type="hdr" sz="quarter" idx="11"/>
          </p:nvPr>
        </p:nvSpPr>
        <p:spPr/>
        <p:txBody>
          <a:bodyPr/>
          <a:lstStyle/>
          <a:p>
            <a:endParaRPr lang="fr-FR"/>
          </a:p>
        </p:txBody>
      </p:sp>
    </p:spTree>
    <p:extLst>
      <p:ext uri="{BB962C8B-B14F-4D97-AF65-F5344CB8AC3E}">
        <p14:creationId xmlns:p14="http://schemas.microsoft.com/office/powerpoint/2010/main" val="4239376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5603C52C-5E29-41AF-BAA3-8217E886DA08}" type="slidenum">
              <a:rPr lang="fr-FR" smtClean="0"/>
              <a:t>13</a:t>
            </a:fld>
            <a:endParaRPr lang="fr-FR"/>
          </a:p>
        </p:txBody>
      </p:sp>
      <p:sp>
        <p:nvSpPr>
          <p:cNvPr id="5" name="Espace réservé de l'en-tête 4"/>
          <p:cNvSpPr>
            <a:spLocks noGrp="1"/>
          </p:cNvSpPr>
          <p:nvPr>
            <p:ph type="hdr" sz="quarter" idx="11"/>
          </p:nvPr>
        </p:nvSpPr>
        <p:spPr/>
        <p:txBody>
          <a:bodyPr/>
          <a:lstStyle/>
          <a:p>
            <a:endParaRPr lang="fr-FR"/>
          </a:p>
        </p:txBody>
      </p:sp>
    </p:spTree>
    <p:extLst>
      <p:ext uri="{BB962C8B-B14F-4D97-AF65-F5344CB8AC3E}">
        <p14:creationId xmlns:p14="http://schemas.microsoft.com/office/powerpoint/2010/main" val="4865087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5603C52C-5E29-41AF-BAA3-8217E886DA08}" type="slidenum">
              <a:rPr lang="fr-FR" smtClean="0"/>
              <a:t>14</a:t>
            </a:fld>
            <a:endParaRPr lang="fr-FR"/>
          </a:p>
        </p:txBody>
      </p:sp>
      <p:sp>
        <p:nvSpPr>
          <p:cNvPr id="5" name="Espace réservé de l'en-tête 4"/>
          <p:cNvSpPr>
            <a:spLocks noGrp="1"/>
          </p:cNvSpPr>
          <p:nvPr>
            <p:ph type="hdr" sz="quarter" idx="11"/>
          </p:nvPr>
        </p:nvSpPr>
        <p:spPr/>
        <p:txBody>
          <a:bodyPr/>
          <a:lstStyle/>
          <a:p>
            <a:endParaRPr lang="fr-FR"/>
          </a:p>
        </p:txBody>
      </p:sp>
    </p:spTree>
    <p:extLst>
      <p:ext uri="{BB962C8B-B14F-4D97-AF65-F5344CB8AC3E}">
        <p14:creationId xmlns:p14="http://schemas.microsoft.com/office/powerpoint/2010/main" val="2526591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5603C52C-5E29-41AF-BAA3-8217E886DA08}" type="slidenum">
              <a:rPr lang="fr-FR" smtClean="0"/>
              <a:t>3</a:t>
            </a:fld>
            <a:endParaRPr lang="fr-FR"/>
          </a:p>
        </p:txBody>
      </p:sp>
      <p:sp>
        <p:nvSpPr>
          <p:cNvPr id="5" name="Espace réservé de l'en-tête 4"/>
          <p:cNvSpPr>
            <a:spLocks noGrp="1"/>
          </p:cNvSpPr>
          <p:nvPr>
            <p:ph type="hdr" sz="quarter" idx="11"/>
          </p:nvPr>
        </p:nvSpPr>
        <p:spPr/>
        <p:txBody>
          <a:bodyPr/>
          <a:lstStyle/>
          <a:p>
            <a:endParaRPr lang="fr-FR"/>
          </a:p>
        </p:txBody>
      </p:sp>
    </p:spTree>
    <p:extLst>
      <p:ext uri="{BB962C8B-B14F-4D97-AF65-F5344CB8AC3E}">
        <p14:creationId xmlns:p14="http://schemas.microsoft.com/office/powerpoint/2010/main" val="1607899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5603C52C-5E29-41AF-BAA3-8217E886DA08}" type="slidenum">
              <a:rPr lang="fr-FR" smtClean="0"/>
              <a:t>4</a:t>
            </a:fld>
            <a:endParaRPr lang="fr-FR"/>
          </a:p>
        </p:txBody>
      </p:sp>
      <p:sp>
        <p:nvSpPr>
          <p:cNvPr id="5" name="Espace réservé de l'en-tête 4"/>
          <p:cNvSpPr>
            <a:spLocks noGrp="1"/>
          </p:cNvSpPr>
          <p:nvPr>
            <p:ph type="hdr" sz="quarter" idx="11"/>
          </p:nvPr>
        </p:nvSpPr>
        <p:spPr/>
        <p:txBody>
          <a:bodyPr/>
          <a:lstStyle/>
          <a:p>
            <a:endParaRPr lang="fr-FR"/>
          </a:p>
        </p:txBody>
      </p:sp>
    </p:spTree>
    <p:extLst>
      <p:ext uri="{BB962C8B-B14F-4D97-AF65-F5344CB8AC3E}">
        <p14:creationId xmlns:p14="http://schemas.microsoft.com/office/powerpoint/2010/main" val="1982494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5603C52C-5E29-41AF-BAA3-8217E886DA08}" type="slidenum">
              <a:rPr lang="fr-FR" smtClean="0"/>
              <a:t>6</a:t>
            </a:fld>
            <a:endParaRPr lang="fr-FR"/>
          </a:p>
        </p:txBody>
      </p:sp>
      <p:sp>
        <p:nvSpPr>
          <p:cNvPr id="5" name="Espace réservé de l'en-tête 4"/>
          <p:cNvSpPr>
            <a:spLocks noGrp="1"/>
          </p:cNvSpPr>
          <p:nvPr>
            <p:ph type="hdr" sz="quarter" idx="11"/>
          </p:nvPr>
        </p:nvSpPr>
        <p:spPr/>
        <p:txBody>
          <a:bodyPr/>
          <a:lstStyle/>
          <a:p>
            <a:endParaRPr lang="fr-FR"/>
          </a:p>
        </p:txBody>
      </p:sp>
    </p:spTree>
    <p:extLst>
      <p:ext uri="{BB962C8B-B14F-4D97-AF65-F5344CB8AC3E}">
        <p14:creationId xmlns:p14="http://schemas.microsoft.com/office/powerpoint/2010/main" val="6338826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5603C52C-5E29-41AF-BAA3-8217E886DA08}" type="slidenum">
              <a:rPr lang="fr-FR" smtClean="0"/>
              <a:t>7</a:t>
            </a:fld>
            <a:endParaRPr lang="fr-FR"/>
          </a:p>
        </p:txBody>
      </p:sp>
      <p:sp>
        <p:nvSpPr>
          <p:cNvPr id="5" name="Espace réservé de l'en-tête 4"/>
          <p:cNvSpPr>
            <a:spLocks noGrp="1"/>
          </p:cNvSpPr>
          <p:nvPr>
            <p:ph type="hdr" sz="quarter" idx="11"/>
          </p:nvPr>
        </p:nvSpPr>
        <p:spPr/>
        <p:txBody>
          <a:bodyPr/>
          <a:lstStyle/>
          <a:p>
            <a:endParaRPr lang="fr-FR"/>
          </a:p>
        </p:txBody>
      </p:sp>
    </p:spTree>
    <p:extLst>
      <p:ext uri="{BB962C8B-B14F-4D97-AF65-F5344CB8AC3E}">
        <p14:creationId xmlns:p14="http://schemas.microsoft.com/office/powerpoint/2010/main" val="381974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5603C52C-5E29-41AF-BAA3-8217E886DA08}" type="slidenum">
              <a:rPr lang="fr-FR" smtClean="0"/>
              <a:t>8</a:t>
            </a:fld>
            <a:endParaRPr lang="fr-FR"/>
          </a:p>
        </p:txBody>
      </p:sp>
      <p:sp>
        <p:nvSpPr>
          <p:cNvPr id="5" name="Espace réservé de l'en-tête 4"/>
          <p:cNvSpPr>
            <a:spLocks noGrp="1"/>
          </p:cNvSpPr>
          <p:nvPr>
            <p:ph type="hdr" sz="quarter" idx="11"/>
          </p:nvPr>
        </p:nvSpPr>
        <p:spPr/>
        <p:txBody>
          <a:bodyPr/>
          <a:lstStyle/>
          <a:p>
            <a:endParaRPr lang="fr-FR"/>
          </a:p>
        </p:txBody>
      </p:sp>
    </p:spTree>
    <p:extLst>
      <p:ext uri="{BB962C8B-B14F-4D97-AF65-F5344CB8AC3E}">
        <p14:creationId xmlns:p14="http://schemas.microsoft.com/office/powerpoint/2010/main" val="2168575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5603C52C-5E29-41AF-BAA3-8217E886DA08}" type="slidenum">
              <a:rPr lang="fr-FR" smtClean="0"/>
              <a:t>10</a:t>
            </a:fld>
            <a:endParaRPr lang="fr-FR"/>
          </a:p>
        </p:txBody>
      </p:sp>
      <p:sp>
        <p:nvSpPr>
          <p:cNvPr id="5" name="Espace réservé de l'en-tête 4"/>
          <p:cNvSpPr>
            <a:spLocks noGrp="1"/>
          </p:cNvSpPr>
          <p:nvPr>
            <p:ph type="hdr" sz="quarter" idx="11"/>
          </p:nvPr>
        </p:nvSpPr>
        <p:spPr/>
        <p:txBody>
          <a:bodyPr/>
          <a:lstStyle/>
          <a:p>
            <a:endParaRPr lang="fr-FR"/>
          </a:p>
        </p:txBody>
      </p:sp>
    </p:spTree>
    <p:extLst>
      <p:ext uri="{BB962C8B-B14F-4D97-AF65-F5344CB8AC3E}">
        <p14:creationId xmlns:p14="http://schemas.microsoft.com/office/powerpoint/2010/main" val="2805442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5603C52C-5E29-41AF-BAA3-8217E886DA08}" type="slidenum">
              <a:rPr lang="fr-FR" smtClean="0"/>
              <a:t>11</a:t>
            </a:fld>
            <a:endParaRPr lang="fr-FR"/>
          </a:p>
        </p:txBody>
      </p:sp>
      <p:sp>
        <p:nvSpPr>
          <p:cNvPr id="5" name="Espace réservé de l'en-tête 4"/>
          <p:cNvSpPr>
            <a:spLocks noGrp="1"/>
          </p:cNvSpPr>
          <p:nvPr>
            <p:ph type="hdr" sz="quarter" idx="11"/>
          </p:nvPr>
        </p:nvSpPr>
        <p:spPr/>
        <p:txBody>
          <a:bodyPr/>
          <a:lstStyle/>
          <a:p>
            <a:endParaRPr lang="fr-FR"/>
          </a:p>
        </p:txBody>
      </p:sp>
    </p:spTree>
    <p:extLst>
      <p:ext uri="{BB962C8B-B14F-4D97-AF65-F5344CB8AC3E}">
        <p14:creationId xmlns:p14="http://schemas.microsoft.com/office/powerpoint/2010/main" val="1696056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rtlCol="0"/>
          <a:lstStyle/>
          <a:p>
            <a:pPr rtl="0"/>
            <a:endParaRPr lang="fr-FR"/>
          </a:p>
        </p:txBody>
      </p:sp>
      <p:sp>
        <p:nvSpPr>
          <p:cNvPr id="4" name="Espace réservé du numéro de diapositive 3"/>
          <p:cNvSpPr>
            <a:spLocks noGrp="1"/>
          </p:cNvSpPr>
          <p:nvPr>
            <p:ph type="sldNum" sz="quarter" idx="10"/>
          </p:nvPr>
        </p:nvSpPr>
        <p:spPr/>
        <p:txBody>
          <a:bodyPr rtlCol="0"/>
          <a:lstStyle/>
          <a:p>
            <a:pPr rtl="0"/>
            <a:fld id="{5603C52C-5E29-41AF-BAA3-8217E886DA08}" type="slidenum">
              <a:rPr lang="fr-FR" smtClean="0"/>
              <a:t>12</a:t>
            </a:fld>
            <a:endParaRPr lang="fr-FR"/>
          </a:p>
        </p:txBody>
      </p:sp>
      <p:sp>
        <p:nvSpPr>
          <p:cNvPr id="5" name="Espace réservé de l'en-tête 4"/>
          <p:cNvSpPr>
            <a:spLocks noGrp="1"/>
          </p:cNvSpPr>
          <p:nvPr>
            <p:ph type="hdr" sz="quarter" idx="11"/>
          </p:nvPr>
        </p:nvSpPr>
        <p:spPr/>
        <p:txBody>
          <a:bodyPr/>
          <a:lstStyle/>
          <a:p>
            <a:endParaRPr lang="fr-FR"/>
          </a:p>
        </p:txBody>
      </p:sp>
    </p:spTree>
    <p:extLst>
      <p:ext uri="{BB962C8B-B14F-4D97-AF65-F5344CB8AC3E}">
        <p14:creationId xmlns:p14="http://schemas.microsoft.com/office/powerpoint/2010/main" val="195919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7B4ADB5-F271-45F1-8299-4CCA27BE3C63}" type="datetime1">
              <a:rPr lang="fr-FR" smtClean="0"/>
              <a:t>16/03/2023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2681839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1D05C394-85B7-495A-A338-FCEAA46E85EE}" type="datetime1">
              <a:rPr lang="fr-FR" smtClean="0"/>
              <a:t>16/03/2023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857014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D348CD4-15A4-4B80-934B-2EBFA67EFEBC}" type="datetime1">
              <a:rPr lang="fr-FR" smtClean="0"/>
              <a:t>16/03/2023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A849C3-2572-4959-A4A7-9CEBF1E5D52A}"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2989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0E6CD0B-48F6-4AC5-A330-3365A6617357}" type="datetime1">
              <a:rPr lang="fr-FR" smtClean="0"/>
              <a:t>16/03/2023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3498764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3E44431A-90DA-4B68-AAAC-C3912B6171BD}" type="datetime1">
              <a:rPr lang="fr-FR" smtClean="0"/>
              <a:t>16/03/2023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A849C3-2572-4959-A4A7-9CEBF1E5D52A}"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496051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08C6B29-442D-460C-A208-88227551EFB7}" type="datetime1">
              <a:rPr lang="fr-FR" smtClean="0"/>
              <a:t>16/03/2023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2460109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5EB2868-5617-4E56-AAE7-1E5D105DAEDA}" type="datetime1">
              <a:rPr lang="fr-FR" smtClean="0"/>
              <a:t>16/03/2023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4064329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83BB922-434F-4EED-85D5-BCC8D7F19FE5}" type="datetime1">
              <a:rPr lang="fr-FR" smtClean="0"/>
              <a:t>16/03/2023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3054672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1_Citation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024467" y="753533"/>
            <a:ext cx="10151533" cy="2604495"/>
          </a:xfrm>
        </p:spPr>
        <p:txBody>
          <a:bodyPr rtlCol="0" anchor="ctr"/>
          <a:lstStyle>
            <a:lvl1pPr algn="l">
              <a:defRPr sz="3200"/>
            </a:lvl1pPr>
          </a:lstStyle>
          <a:p>
            <a:pPr rtl="0"/>
            <a:r>
              <a:rPr lang="fr-FR" noProof="0"/>
              <a:t>Cliquez sur modifier le style du titre du masque</a:t>
            </a:r>
          </a:p>
        </p:txBody>
      </p:sp>
      <p:sp>
        <p:nvSpPr>
          <p:cNvPr id="12" name="Espace réservé du texte 3"/>
          <p:cNvSpPr>
            <a:spLocks noGrp="1"/>
          </p:cNvSpPr>
          <p:nvPr>
            <p:ph type="body" sz="half" idx="13" hasCustomPrompt="1"/>
          </p:nvPr>
        </p:nvSpPr>
        <p:spPr>
          <a:xfrm>
            <a:off x="1303865" y="3365556"/>
            <a:ext cx="9592736" cy="444443"/>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Modifiez les styles du texte du masque</a:t>
            </a:r>
          </a:p>
        </p:txBody>
      </p:sp>
      <p:sp>
        <p:nvSpPr>
          <p:cNvPr id="4" name="Espace réservé du texte 3"/>
          <p:cNvSpPr>
            <a:spLocks noGrp="1"/>
          </p:cNvSpPr>
          <p:nvPr>
            <p:ph type="body" sz="half" idx="2" hasCustomPrompt="1"/>
          </p:nvPr>
        </p:nvSpPr>
        <p:spPr>
          <a:xfrm>
            <a:off x="1024467" y="3959862"/>
            <a:ext cx="10151533" cy="679871"/>
          </a:xfrm>
        </p:spPr>
        <p:txBody>
          <a:bodyPr rtlCol="0"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fr-FR" noProof="0"/>
              <a:t>Modifiez les styles du texte du masque</a:t>
            </a:r>
          </a:p>
        </p:txBody>
      </p:sp>
      <p:sp>
        <p:nvSpPr>
          <p:cNvPr id="5" name="Espace réservé de la date 4"/>
          <p:cNvSpPr>
            <a:spLocks noGrp="1"/>
          </p:cNvSpPr>
          <p:nvPr>
            <p:ph type="dt" sz="half" idx="10"/>
          </p:nvPr>
        </p:nvSpPr>
        <p:spPr>
          <a:xfrm>
            <a:off x="7814452" y="381000"/>
            <a:ext cx="2910840" cy="365125"/>
          </a:xfrm>
        </p:spPr>
        <p:txBody>
          <a:bodyPr rtlCol="0"/>
          <a:lstStyle>
            <a:lvl1pPr algn="r">
              <a:defRPr/>
            </a:lvl1pPr>
          </a:lstStyle>
          <a:p>
            <a:pPr rtl="0"/>
            <a:fld id="{DC9EA580-A65F-45F5-AC48-8C8820E6787E}" type="datetime1">
              <a:rPr lang="fr-FR" noProof="0" smtClean="0"/>
              <a:t>16/03/2023</a:t>
            </a:fld>
            <a:endParaRPr lang="fr-FR" noProof="0"/>
          </a:p>
        </p:txBody>
      </p:sp>
      <p:sp>
        <p:nvSpPr>
          <p:cNvPr id="6" name="Espace réservé au pied de page 5"/>
          <p:cNvSpPr>
            <a:spLocks noGrp="1"/>
          </p:cNvSpPr>
          <p:nvPr>
            <p:ph type="ftr" sz="quarter" idx="11"/>
          </p:nvPr>
        </p:nvSpPr>
        <p:spPr>
          <a:xfrm>
            <a:off x="685800" y="379941"/>
            <a:ext cx="6991492" cy="365125"/>
          </a:xfrm>
        </p:spPr>
        <p:txBody>
          <a:bodyPr rtlCol="0"/>
          <a:lstStyle/>
          <a:p>
            <a:pPr rtl="0"/>
            <a:endParaRPr lang="fr-FR" noProof="0"/>
          </a:p>
        </p:txBody>
      </p:sp>
      <p:sp>
        <p:nvSpPr>
          <p:cNvPr id="7" name="Espace réservé du numéro de diapositive 6"/>
          <p:cNvSpPr>
            <a:spLocks noGrp="1"/>
          </p:cNvSpPr>
          <p:nvPr>
            <p:ph type="sldNum" sz="quarter" idx="12"/>
          </p:nvPr>
        </p:nvSpPr>
        <p:spPr>
          <a:xfrm>
            <a:off x="10862452" y="381000"/>
            <a:ext cx="643748" cy="365125"/>
          </a:xfrm>
        </p:spPr>
        <p:txBody>
          <a:bodyPr rtlCol="0"/>
          <a:lstStyle/>
          <a:p>
            <a:pPr rtl="0"/>
            <a:fld id="{6D22F896-40B5-4ADD-8801-0D06FADFA095}" type="slidenum">
              <a:rPr lang="fr-FR" noProof="0" smtClean="0"/>
              <a:t>‹N°›</a:t>
            </a:fld>
            <a:endParaRPr lang="fr-FR" noProof="0"/>
          </a:p>
        </p:txBody>
      </p:sp>
    </p:spTree>
    <p:extLst>
      <p:ext uri="{BB962C8B-B14F-4D97-AF65-F5344CB8AC3E}">
        <p14:creationId xmlns:p14="http://schemas.microsoft.com/office/powerpoint/2010/main" val="341819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39A758-949E-41AD-9530-782A2B52FDE2}" type="datetime1">
              <a:rPr lang="fr-FR" smtClean="0"/>
              <a:t>16/03/2023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97599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B7B5586-04C6-40C3-98E3-F6AFBA1EBA77}" type="datetime1">
              <a:rPr lang="fr-FR" smtClean="0"/>
              <a:t>16/03/2023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4128261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4AED020-D595-444C-B529-3D0C72B47BCE}" type="datetime1">
              <a:rPr lang="fr-FR" smtClean="0"/>
              <a:t>16/03/2023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1249219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CC918CB-5505-4C6E-859D-A91791E14886}" type="datetime1">
              <a:rPr lang="fr-FR" smtClean="0"/>
              <a:t>16/03/2023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1040550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C7D5EE5-DDA3-4C7B-8A08-C0D8CEACCB35}" type="datetime1">
              <a:rPr lang="fr-FR" smtClean="0"/>
              <a:t>16/03/2023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3720195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D3DDD-64FA-4B09-912B-B2598F5E66B2}" type="datetime1">
              <a:rPr lang="fr-FR" smtClean="0"/>
              <a:t>16/03/2023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2525851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1723C96-E16E-40D1-8D11-6DDBD7D3EBAC}" type="datetime1">
              <a:rPr lang="fr-FR" smtClean="0"/>
              <a:t>16/03/2023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4863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639E1F4-39F1-455D-BD08-D34FD6D370C3}" type="datetime1">
              <a:rPr lang="fr-FR" smtClean="0"/>
              <a:t>16/03/2023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1A849C3-2572-4959-A4A7-9CEBF1E5D52A}" type="slidenum">
              <a:rPr lang="fr-FR" smtClean="0"/>
              <a:t>‹N°›</a:t>
            </a:fld>
            <a:endParaRPr lang="fr-FR"/>
          </a:p>
        </p:txBody>
      </p:sp>
    </p:spTree>
    <p:extLst>
      <p:ext uri="{BB962C8B-B14F-4D97-AF65-F5344CB8AC3E}">
        <p14:creationId xmlns:p14="http://schemas.microsoft.com/office/powerpoint/2010/main" val="79339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757082-8458-4C1F-B989-8A14F3B3FCA5}" type="datetime1">
              <a:rPr lang="fr-FR" smtClean="0"/>
              <a:t>16/03/2023</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1A849C3-2572-4959-A4A7-9CEBF1E5D52A}" type="slidenum">
              <a:rPr lang="fr-FR" smtClean="0"/>
              <a:t>‹N°›</a:t>
            </a:fld>
            <a:endParaRPr lang="fr-FR"/>
          </a:p>
        </p:txBody>
      </p:sp>
    </p:spTree>
    <p:extLst>
      <p:ext uri="{BB962C8B-B14F-4D97-AF65-F5344CB8AC3E}">
        <p14:creationId xmlns:p14="http://schemas.microsoft.com/office/powerpoint/2010/main" val="873814821"/>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 id="2147483846" r:id="rId15"/>
    <p:sldLayoutId id="2147483847" r:id="rId16"/>
    <p:sldLayoutId id="2147483848" r:id="rId17"/>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7.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82794" y="0"/>
            <a:ext cx="1409206" cy="1304127"/>
          </a:xfrm>
          <a:prstGeom prst="rect">
            <a:avLst/>
          </a:prstGeom>
        </p:spPr>
      </p:pic>
      <p:pic>
        <p:nvPicPr>
          <p:cNvPr id="8" name="Image 34" descr="C:\Users\PC - 2017\Downloads\téléchargemen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6675" y="179533"/>
            <a:ext cx="2589411" cy="917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 9"/>
          <p:cNvPicPr>
            <a:picLocks noChangeAspect="1"/>
          </p:cNvPicPr>
          <p:nvPr/>
        </p:nvPicPr>
        <p:blipFill>
          <a:blip r:embed="rId5">
            <a:extLst>
              <a:ext uri="{BEBA8EAE-BF5A-486C-A8C5-ECC9F3942E4B}">
                <a14:imgProps xmlns:a14="http://schemas.microsoft.com/office/drawing/2010/main">
                  <a14:imgLayer r:embed="rId6">
                    <a14:imgEffect>
                      <a14:brightnessContrast bright="20000"/>
                    </a14:imgEffect>
                  </a14:imgLayer>
                </a14:imgProps>
              </a:ext>
            </a:extLst>
          </a:blip>
          <a:stretch>
            <a:fillRect/>
          </a:stretch>
        </p:blipFill>
        <p:spPr>
          <a:xfrm>
            <a:off x="0" y="5253951"/>
            <a:ext cx="12192000" cy="1574822"/>
          </a:xfrm>
          <a:prstGeom prst="rect">
            <a:avLst/>
          </a:prstGeom>
          <a:ln>
            <a:noFill/>
          </a:ln>
          <a:effectLst>
            <a:outerShdw blurRad="965200" dist="50800" dir="5400000" algn="ctr" rotWithShape="0">
              <a:srgbClr val="000000">
                <a:alpha val="0"/>
              </a:srgbClr>
            </a:outerShdw>
          </a:effectLst>
        </p:spPr>
      </p:pic>
      <p:sp>
        <p:nvSpPr>
          <p:cNvPr id="12" name="TextBox 11">
            <a:extLst>
              <a:ext uri="{FF2B5EF4-FFF2-40B4-BE49-F238E27FC236}">
                <a16:creationId xmlns:a16="http://schemas.microsoft.com/office/drawing/2014/main" id="{519CA567-5403-47AC-A932-8FE8E2AB1C75}"/>
              </a:ext>
            </a:extLst>
          </p:cNvPr>
          <p:cNvSpPr txBox="1"/>
          <p:nvPr/>
        </p:nvSpPr>
        <p:spPr>
          <a:xfrm>
            <a:off x="625439" y="1579023"/>
            <a:ext cx="9801096" cy="2062103"/>
          </a:xfrm>
          <a:prstGeom prst="rect">
            <a:avLst/>
          </a:prstGeom>
          <a:noFill/>
        </p:spPr>
        <p:txBody>
          <a:bodyPr wrap="square">
            <a:spAutoFit/>
          </a:bodyPr>
          <a:lstStyle/>
          <a:p>
            <a:pPr algn="ctr"/>
            <a:r>
              <a:rPr lang="en-US" sz="3200" b="1" dirty="0">
                <a:solidFill>
                  <a:schemeClr val="accent6">
                    <a:lumMod val="50000"/>
                  </a:schemeClr>
                </a:solidFill>
                <a:latin typeface="Bodoni MT Black" panose="02070A03080606020203" pitchFamily="18" charset="0"/>
                <a:ea typeface="Tahoma" panose="020B0604030504040204" pitchFamily="34" charset="0"/>
                <a:cs typeface="Tahoma" panose="020B0604030504040204" pitchFamily="34" charset="0"/>
              </a:rPr>
              <a:t>RESEAU DES FEMMES ELUES LOCALES </a:t>
            </a:r>
            <a:r>
              <a:rPr lang="en-US" sz="3200" b="1" dirty="0" smtClean="0">
                <a:solidFill>
                  <a:schemeClr val="accent6">
                    <a:lumMod val="50000"/>
                  </a:schemeClr>
                </a:solidFill>
                <a:latin typeface="Bodoni MT Black" panose="02070A03080606020203" pitchFamily="18" charset="0"/>
                <a:ea typeface="Tahoma" panose="020B0604030504040204" pitchFamily="34" charset="0"/>
                <a:cs typeface="Tahoma" panose="020B0604030504040204" pitchFamily="34" charset="0"/>
              </a:rPr>
              <a:t>D’AFRIQUE  - </a:t>
            </a:r>
            <a:r>
              <a:rPr kumimoji="0" lang="en-US" sz="3200" b="1" i="0" u="none" strike="noStrike" kern="1200" cap="none" spc="0" normalizeH="0" baseline="0" noProof="0" dirty="0" smtClean="0">
                <a:ln>
                  <a:noFill/>
                </a:ln>
                <a:solidFill>
                  <a:schemeClr val="accent6">
                    <a:lumMod val="50000"/>
                  </a:schemeClr>
                </a:solidFill>
                <a:effectLst/>
                <a:uLnTx/>
                <a:uFillTx/>
                <a:latin typeface="Lucida Bright" panose="02040602050505020304" pitchFamily="18" charset="0"/>
                <a:ea typeface="Tahoma" panose="020B0604030504040204" pitchFamily="34" charset="0"/>
                <a:cs typeface="Tahoma" panose="020B0604030504040204" pitchFamily="34" charset="0"/>
              </a:rPr>
              <a:t>REFELA </a:t>
            </a:r>
            <a:endParaRPr kumimoji="0" lang="en-US" sz="3200" b="1" i="0" u="none" strike="noStrike" kern="1200" cap="none" spc="0" normalizeH="0" baseline="0" noProof="0" dirty="0">
              <a:ln>
                <a:noFill/>
              </a:ln>
              <a:solidFill>
                <a:schemeClr val="accent6">
                  <a:lumMod val="50000"/>
                </a:schemeClr>
              </a:solidFill>
              <a:effectLst/>
              <a:uLnTx/>
              <a:uFillTx/>
              <a:latin typeface="Bodoni MT Black" panose="02070A03080606020203" pitchFamily="18" charset="0"/>
              <a:ea typeface="Tahoma" panose="020B0604030504040204" pitchFamily="34" charset="0"/>
              <a:cs typeface="Tahoma" panose="020B0604030504040204" pitchFamily="34" charset="0"/>
            </a:endParaRPr>
          </a:p>
          <a:p>
            <a:pPr algn="ctr"/>
            <a:r>
              <a:rPr lang="en-US" sz="3200" b="1" dirty="0">
                <a:solidFill>
                  <a:schemeClr val="accent6">
                    <a:lumMod val="50000"/>
                  </a:schemeClr>
                </a:solidFill>
                <a:latin typeface="Bodoni MT Black" panose="02070A03080606020203" pitchFamily="18" charset="0"/>
                <a:ea typeface="Tahoma" panose="020B0604030504040204" pitchFamily="34" charset="0"/>
                <a:cs typeface="Tahoma" panose="020B0604030504040204" pitchFamily="34" charset="0"/>
              </a:rPr>
              <a:t>Presentation du </a:t>
            </a:r>
            <a:r>
              <a:rPr lang="en-US" sz="3200" b="1" dirty="0" smtClean="0">
                <a:solidFill>
                  <a:schemeClr val="accent6">
                    <a:lumMod val="50000"/>
                  </a:schemeClr>
                </a:solidFill>
                <a:latin typeface="Bodoni MT Black" panose="02070A03080606020203" pitchFamily="18" charset="0"/>
                <a:ea typeface="Tahoma" panose="020B0604030504040204" pitchFamily="34" charset="0"/>
                <a:cs typeface="Tahoma" panose="020B0604030504040204" pitchFamily="34" charset="0"/>
              </a:rPr>
              <a:t>Plan </a:t>
            </a:r>
            <a:r>
              <a:rPr lang="fr-FR" sz="3200" b="1" dirty="0" smtClean="0">
                <a:solidFill>
                  <a:schemeClr val="accent6">
                    <a:lumMod val="50000"/>
                  </a:schemeClr>
                </a:solidFill>
                <a:latin typeface="Bodoni MT Black" panose="02070A03080606020203" pitchFamily="18" charset="0"/>
                <a:ea typeface="Tahoma" panose="020B0604030504040204" pitchFamily="34" charset="0"/>
                <a:cs typeface="Tahoma" panose="020B0604030504040204" pitchFamily="34" charset="0"/>
              </a:rPr>
              <a:t>d’Action</a:t>
            </a:r>
            <a:r>
              <a:rPr lang="en-US" sz="3200" b="1" dirty="0" smtClean="0">
                <a:solidFill>
                  <a:schemeClr val="accent6">
                    <a:lumMod val="50000"/>
                  </a:schemeClr>
                </a:solidFill>
                <a:latin typeface="Bodoni MT Black" panose="02070A03080606020203" pitchFamily="18" charset="0"/>
                <a:ea typeface="Tahoma" panose="020B0604030504040204" pitchFamily="34" charset="0"/>
                <a:cs typeface="Tahoma" panose="020B0604030504040204" pitchFamily="34" charset="0"/>
              </a:rPr>
              <a:t> </a:t>
            </a:r>
            <a:r>
              <a:rPr lang="en-US" sz="3200" b="1" dirty="0">
                <a:solidFill>
                  <a:schemeClr val="accent6">
                    <a:lumMod val="50000"/>
                  </a:schemeClr>
                </a:solidFill>
                <a:latin typeface="Bodoni MT Black" panose="02070A03080606020203" pitchFamily="18" charset="0"/>
                <a:ea typeface="Tahoma" panose="020B0604030504040204" pitchFamily="34" charset="0"/>
                <a:cs typeface="Tahoma" panose="020B0604030504040204" pitchFamily="34" charset="0"/>
              </a:rPr>
              <a:t>Stratégique du REFELA pour le Mandat </a:t>
            </a:r>
            <a:r>
              <a:rPr lang="en-US" sz="3200" b="1" dirty="0" smtClean="0">
                <a:solidFill>
                  <a:schemeClr val="accent6">
                    <a:lumMod val="50000"/>
                  </a:schemeClr>
                </a:solidFill>
                <a:latin typeface="Bodoni MT Black" panose="02070A03080606020203" pitchFamily="18" charset="0"/>
                <a:ea typeface="Tahoma" panose="020B0604030504040204" pitchFamily="34" charset="0"/>
                <a:cs typeface="Tahoma" panose="020B0604030504040204" pitchFamily="34" charset="0"/>
              </a:rPr>
              <a:t>2022-2025</a:t>
            </a:r>
            <a:endParaRPr kumimoji="0" lang="en-US" sz="3200" b="1" i="0" u="none" strike="noStrike" kern="1200" cap="none" spc="0" normalizeH="0" baseline="0" noProof="0" dirty="0">
              <a:ln>
                <a:noFill/>
              </a:ln>
              <a:solidFill>
                <a:schemeClr val="accent6">
                  <a:lumMod val="50000"/>
                </a:schemeClr>
              </a:solidFill>
              <a:effectLst/>
              <a:uLnTx/>
              <a:uFillTx/>
              <a:latin typeface="Bodoni MT Black" panose="02070A03080606020203" pitchFamily="18" charset="0"/>
              <a:ea typeface="Tahoma" panose="020B0604030504040204" pitchFamily="34" charset="0"/>
              <a:cs typeface="Tahoma" panose="020B0604030504040204" pitchFamily="34" charset="0"/>
            </a:endParaRPr>
          </a:p>
        </p:txBody>
      </p:sp>
      <p:sp>
        <p:nvSpPr>
          <p:cNvPr id="6" name="Espace réservé du numéro de diapositive 5"/>
          <p:cNvSpPr>
            <a:spLocks noGrp="1"/>
          </p:cNvSpPr>
          <p:nvPr>
            <p:ph type="sldNum" sz="quarter" idx="12"/>
          </p:nvPr>
        </p:nvSpPr>
        <p:spPr>
          <a:xfrm>
            <a:off x="11487397" y="6284008"/>
            <a:ext cx="498137" cy="365125"/>
          </a:xfrm>
          <a:solidFill>
            <a:schemeClr val="bg1"/>
          </a:solidFill>
        </p:spPr>
        <p:txBody>
          <a:bodyPr/>
          <a:lstStyle/>
          <a:p>
            <a:fld id="{D1A849C3-2572-4959-A4A7-9CEBF1E5D52A}" type="slidenum">
              <a:rPr lang="fr-FR" sz="2800" b="1" smtClean="0"/>
              <a:t>1</a:t>
            </a:fld>
            <a:endParaRPr lang="fr-FR" sz="1000" b="1" dirty="0"/>
          </a:p>
        </p:txBody>
      </p:sp>
    </p:spTree>
    <p:extLst>
      <p:ext uri="{BB962C8B-B14F-4D97-AF65-F5344CB8AC3E}">
        <p14:creationId xmlns:p14="http://schemas.microsoft.com/office/powerpoint/2010/main" val="3900117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44644" y="18446"/>
            <a:ext cx="1341912" cy="1079844"/>
          </a:xfrm>
          <a:prstGeom prst="rect">
            <a:avLst/>
          </a:prstGeom>
        </p:spPr>
      </p:pic>
      <p:pic>
        <p:nvPicPr>
          <p:cNvPr id="8" name="Image 34" descr="C:\Users\PC - 2017\Downloads\téléchargemen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6174" y="149074"/>
            <a:ext cx="2589411" cy="917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re 1">
            <a:extLst>
              <a:ext uri="{FF2B5EF4-FFF2-40B4-BE49-F238E27FC236}">
                <a16:creationId xmlns:a16="http://schemas.microsoft.com/office/drawing/2014/main" id="{2D57D163-F997-4C12-82F7-34F41FE57240}"/>
              </a:ext>
            </a:extLst>
          </p:cNvPr>
          <p:cNvSpPr txBox="1">
            <a:spLocks/>
          </p:cNvSpPr>
          <p:nvPr/>
        </p:nvSpPr>
        <p:spPr>
          <a:xfrm>
            <a:off x="-344989" y="205848"/>
            <a:ext cx="12192000" cy="574800"/>
          </a:xfrm>
          <a:prstGeom prst="rect">
            <a:avLst/>
          </a:prstGeom>
          <a:noFill/>
          <a:ln>
            <a:noFill/>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latin typeface="Calibri Light" panose="020F0302020204030204" pitchFamily="34" charset="0"/>
                <a:ea typeface="Tahoma" panose="020B0604030504040204" pitchFamily="34" charset="0"/>
                <a:cs typeface="Tahoma" panose="020B0604030504040204" pitchFamily="34" charset="0"/>
              </a:rPr>
              <a:t>AGENDA REFELA</a:t>
            </a:r>
            <a:endParaRPr lang="fr-FR" sz="2800" b="1" dirty="0">
              <a:latin typeface="Calibri Light" panose="020F030202020403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id="{273E1BE3-72BE-4938-BE34-51DF5589543F}"/>
              </a:ext>
            </a:extLst>
          </p:cNvPr>
          <p:cNvSpPr txBox="1"/>
          <p:nvPr/>
        </p:nvSpPr>
        <p:spPr>
          <a:xfrm>
            <a:off x="0" y="1055440"/>
            <a:ext cx="12192000" cy="830997"/>
          </a:xfrm>
          <a:prstGeom prst="rect">
            <a:avLst/>
          </a:prstGeom>
          <a:solidFill>
            <a:srgbClr val="92D050"/>
          </a:solidFill>
        </p:spPr>
        <p:txBody>
          <a:bodyPr wrap="square">
            <a:spAutoFit/>
          </a:bodyPr>
          <a:lstStyle/>
          <a:p>
            <a:pPr algn="ctr"/>
            <a:r>
              <a:rPr lang="fr-FR" sz="2400" b="1" dirty="0">
                <a:latin typeface="Calibri Light" panose="020F0302020204030204" pitchFamily="34" charset="0"/>
                <a:ea typeface="Tahoma" panose="020B0604030504040204" pitchFamily="34" charset="0"/>
                <a:cs typeface="Tahoma" panose="020B0604030504040204" pitchFamily="34" charset="0"/>
              </a:rPr>
              <a:t>Axe 2</a:t>
            </a:r>
          </a:p>
          <a:p>
            <a:pPr algn="ctr"/>
            <a:r>
              <a:rPr lang="fr-FR" sz="2400" b="1" dirty="0">
                <a:latin typeface="Calibri Light" panose="020F0302020204030204" pitchFamily="34" charset="0"/>
                <a:ea typeface="Tahoma" panose="020B0604030504040204" pitchFamily="34" charset="0"/>
                <a:cs typeface="Tahoma" panose="020B0604030504040204" pitchFamily="34" charset="0"/>
              </a:rPr>
              <a:t>Relance, accompagnement de la mise en œuvre et suivi-évaluation des trois Campagnes </a:t>
            </a:r>
          </a:p>
        </p:txBody>
      </p:sp>
      <p:sp>
        <p:nvSpPr>
          <p:cNvPr id="5" name="Espace réservé du contenu 4"/>
          <p:cNvSpPr>
            <a:spLocks noGrp="1"/>
          </p:cNvSpPr>
          <p:nvPr>
            <p:ph idx="1"/>
          </p:nvPr>
        </p:nvSpPr>
        <p:spPr>
          <a:xfrm>
            <a:off x="463138" y="1900935"/>
            <a:ext cx="11103428" cy="4868000"/>
          </a:xfrm>
        </p:spPr>
        <p:txBody>
          <a:bodyPr>
            <a:normAutofit fontScale="85000" lnSpcReduction="10000"/>
          </a:bodyPr>
          <a:lstStyle/>
          <a:p>
            <a:pPr algn="just" defTabSz="711200">
              <a:lnSpc>
                <a:spcPct val="90000"/>
              </a:lnSpc>
              <a:spcBef>
                <a:spcPct val="0"/>
              </a:spcBef>
              <a:spcAft>
                <a:spcPct val="35000"/>
              </a:spcAft>
              <a:buClrTx/>
              <a:buFont typeface="Wingdings" panose="05000000000000000000" pitchFamily="2" charset="2"/>
              <a:buChar char="Ø"/>
            </a:pPr>
            <a:r>
              <a:rPr lang="fr-MA" sz="3200" b="1" dirty="0">
                <a:latin typeface="Calibri Light" panose="020F0302020204030204" pitchFamily="34" charset="0"/>
                <a:ea typeface="Tahoma" panose="020B0604030504040204" pitchFamily="34" charset="0"/>
                <a:cs typeface="Tahoma" panose="020B0604030504040204" pitchFamily="34" charset="0"/>
              </a:rPr>
              <a:t>Collecte et analyse des réponses aux questionnaires envoyés pour évaluer </a:t>
            </a:r>
            <a:r>
              <a:rPr lang="fr-MA" sz="3200" b="1" dirty="0" smtClean="0">
                <a:latin typeface="Calibri Light" panose="020F0302020204030204" pitchFamily="34" charset="0"/>
                <a:ea typeface="Tahoma" panose="020B0604030504040204" pitchFamily="34" charset="0"/>
                <a:cs typeface="Tahoma" panose="020B0604030504040204" pitchFamily="34" charset="0"/>
              </a:rPr>
              <a:t>l’état actuel de mise en œuvre pour identifier des stratégies plus adaptées ; </a:t>
            </a:r>
          </a:p>
          <a:p>
            <a:pPr algn="just" defTabSz="711200">
              <a:lnSpc>
                <a:spcPct val="90000"/>
              </a:lnSpc>
              <a:spcBef>
                <a:spcPct val="0"/>
              </a:spcBef>
              <a:spcAft>
                <a:spcPct val="35000"/>
              </a:spcAft>
              <a:buClrTx/>
              <a:buFont typeface="Wingdings" panose="05000000000000000000" pitchFamily="2" charset="2"/>
              <a:buChar char="Ø"/>
            </a:pPr>
            <a:r>
              <a:rPr lang="fr-MA" sz="3200" b="1" dirty="0" smtClean="0">
                <a:latin typeface="Calibri Light" panose="020F0302020204030204" pitchFamily="34" charset="0"/>
                <a:ea typeface="Tahoma" panose="020B0604030504040204" pitchFamily="34" charset="0"/>
                <a:cs typeface="Tahoma" panose="020B0604030504040204" pitchFamily="34" charset="0"/>
              </a:rPr>
              <a:t>Identification </a:t>
            </a:r>
            <a:r>
              <a:rPr lang="fr-MA" sz="3200" b="1" dirty="0">
                <a:latin typeface="Calibri Light" panose="020F0302020204030204" pitchFamily="34" charset="0"/>
                <a:ea typeface="Tahoma" panose="020B0604030504040204" pitchFamily="34" charset="0"/>
                <a:cs typeface="Tahoma" panose="020B0604030504040204" pitchFamily="34" charset="0"/>
              </a:rPr>
              <a:t>des </a:t>
            </a:r>
            <a:r>
              <a:rPr lang="fr-MA" sz="3200" b="1" dirty="0" err="1">
                <a:latin typeface="Calibri Light" panose="020F0302020204030204" pitchFamily="34" charset="0"/>
                <a:ea typeface="Tahoma" panose="020B0604030504040204" pitchFamily="34" charset="0"/>
                <a:cs typeface="Tahoma" panose="020B0604030504040204" pitchFamily="34" charset="0"/>
              </a:rPr>
              <a:t>CLs</a:t>
            </a:r>
            <a:r>
              <a:rPr lang="fr-MA" sz="3200" b="1" dirty="0">
                <a:latin typeface="Calibri Light" panose="020F0302020204030204" pitchFamily="34" charset="0"/>
                <a:ea typeface="Tahoma" panose="020B0604030504040204" pitchFamily="34" charset="0"/>
                <a:cs typeface="Tahoma" panose="020B0604030504040204" pitchFamily="34" charset="0"/>
              </a:rPr>
              <a:t> modèle pour honorer et partager leurs expériences et bonnes </a:t>
            </a:r>
            <a:r>
              <a:rPr lang="fr-MA" sz="3200" b="1" dirty="0" smtClean="0">
                <a:latin typeface="Calibri Light" panose="020F0302020204030204" pitchFamily="34" charset="0"/>
                <a:ea typeface="Tahoma" panose="020B0604030504040204" pitchFamily="34" charset="0"/>
                <a:cs typeface="Tahoma" panose="020B0604030504040204" pitchFamily="34" charset="0"/>
              </a:rPr>
              <a:t>pratiques dans la mise en œuvre des campagnes;   </a:t>
            </a:r>
            <a:endParaRPr lang="fr-MA" sz="3200" b="1" dirty="0">
              <a:latin typeface="Calibri Light" panose="020F0302020204030204" pitchFamily="34" charset="0"/>
              <a:ea typeface="Tahoma" panose="020B0604030504040204" pitchFamily="34" charset="0"/>
              <a:cs typeface="Tahoma" panose="020B0604030504040204" pitchFamily="34" charset="0"/>
            </a:endParaRPr>
          </a:p>
          <a:p>
            <a:pPr algn="just" defTabSz="711200">
              <a:lnSpc>
                <a:spcPct val="90000"/>
              </a:lnSpc>
              <a:spcBef>
                <a:spcPct val="0"/>
              </a:spcBef>
              <a:spcAft>
                <a:spcPct val="35000"/>
              </a:spcAft>
              <a:buClrTx/>
              <a:buFont typeface="Wingdings" panose="05000000000000000000" pitchFamily="2" charset="2"/>
              <a:buChar char="Ø"/>
            </a:pPr>
            <a:r>
              <a:rPr lang="fr-MA" sz="3200" b="1" dirty="0">
                <a:latin typeface="Calibri Light" panose="020F0302020204030204" pitchFamily="34" charset="0"/>
                <a:ea typeface="Tahoma" panose="020B0604030504040204" pitchFamily="34" charset="0"/>
                <a:cs typeface="Tahoma" panose="020B0604030504040204" pitchFamily="34" charset="0"/>
              </a:rPr>
              <a:t>Organisation d’ateliers d’échanges et de renforcement de capacités au profits des </a:t>
            </a:r>
            <a:r>
              <a:rPr lang="fr-MA" sz="3200" b="1" dirty="0" err="1">
                <a:latin typeface="Calibri Light" panose="020F0302020204030204" pitchFamily="34" charset="0"/>
                <a:ea typeface="Tahoma" panose="020B0604030504040204" pitchFamily="34" charset="0"/>
                <a:cs typeface="Tahoma" panose="020B0604030504040204" pitchFamily="34" charset="0"/>
              </a:rPr>
              <a:t>CLs</a:t>
            </a:r>
            <a:r>
              <a:rPr lang="fr-MA" sz="3200" b="1" dirty="0">
                <a:latin typeface="Calibri Light" panose="020F0302020204030204" pitchFamily="34" charset="0"/>
                <a:ea typeface="Tahoma" panose="020B0604030504040204" pitchFamily="34" charset="0"/>
                <a:cs typeface="Tahoma" panose="020B0604030504040204" pitchFamily="34" charset="0"/>
              </a:rPr>
              <a:t> et Villes adhérentes aux </a:t>
            </a:r>
            <a:r>
              <a:rPr lang="fr-MA" sz="3200" b="1" dirty="0" smtClean="0">
                <a:latin typeface="Calibri Light" panose="020F0302020204030204" pitchFamily="34" charset="0"/>
                <a:ea typeface="Tahoma" panose="020B0604030504040204" pitchFamily="34" charset="0"/>
                <a:cs typeface="Tahoma" panose="020B0604030504040204" pitchFamily="34" charset="0"/>
              </a:rPr>
              <a:t>campagnes</a:t>
            </a:r>
          </a:p>
          <a:p>
            <a:pPr algn="just" defTabSz="711200">
              <a:lnSpc>
                <a:spcPct val="90000"/>
              </a:lnSpc>
              <a:spcBef>
                <a:spcPct val="0"/>
              </a:spcBef>
              <a:spcAft>
                <a:spcPct val="35000"/>
              </a:spcAft>
              <a:buClrTx/>
              <a:buFont typeface="Wingdings" panose="05000000000000000000" pitchFamily="2" charset="2"/>
              <a:buChar char="Ø"/>
            </a:pPr>
            <a:r>
              <a:rPr lang="fr-MA" sz="3200" b="1" dirty="0">
                <a:latin typeface="Calibri Light" panose="020F0302020204030204" pitchFamily="34" charset="0"/>
                <a:ea typeface="Tahoma" panose="020B0604030504040204" pitchFamily="34" charset="0"/>
                <a:cs typeface="Tahoma" panose="020B0604030504040204" pitchFamily="34" charset="0"/>
              </a:rPr>
              <a:t>Elaboration des rapports sur la situation des enfants en situation de rues; sur les violences faites aux femmes et aux filles; sur l’autonomisation économique de la femme en Afrique et leur diffusion; </a:t>
            </a:r>
          </a:p>
          <a:p>
            <a:pPr algn="just" defTabSz="711200">
              <a:lnSpc>
                <a:spcPct val="90000"/>
              </a:lnSpc>
              <a:spcBef>
                <a:spcPct val="0"/>
              </a:spcBef>
              <a:spcAft>
                <a:spcPct val="35000"/>
              </a:spcAft>
              <a:buClrTx/>
              <a:buFont typeface="Wingdings" panose="05000000000000000000" pitchFamily="2" charset="2"/>
              <a:buChar char="Ø"/>
            </a:pPr>
            <a:r>
              <a:rPr lang="fr-MA" sz="3200" b="1" dirty="0">
                <a:latin typeface="Calibri Light" panose="020F0302020204030204" pitchFamily="34" charset="0"/>
                <a:ea typeface="Tahoma" panose="020B0604030504040204" pitchFamily="34" charset="0"/>
                <a:cs typeface="Tahoma" panose="020B0604030504040204" pitchFamily="34" charset="0"/>
              </a:rPr>
              <a:t>Conception et partage d’outils méthodologiques et Techniques;  </a:t>
            </a:r>
            <a:endParaRPr lang="fr-FR" sz="3200" dirty="0">
              <a:latin typeface="Calibri Light" panose="020F0302020204030204" pitchFamily="34" charset="0"/>
              <a:ea typeface="Tahoma" panose="020B0604030504040204" pitchFamily="34" charset="0"/>
              <a:cs typeface="Tahoma" panose="020B0604030504040204" pitchFamily="34" charset="0"/>
            </a:endParaRPr>
          </a:p>
          <a:p>
            <a:endParaRPr lang="en-US" dirty="0"/>
          </a:p>
        </p:txBody>
      </p:sp>
      <p:sp>
        <p:nvSpPr>
          <p:cNvPr id="3" name="Espace réservé du numéro de diapositive 2"/>
          <p:cNvSpPr>
            <a:spLocks noGrp="1"/>
          </p:cNvSpPr>
          <p:nvPr>
            <p:ph type="sldNum" sz="quarter" idx="12"/>
          </p:nvPr>
        </p:nvSpPr>
        <p:spPr>
          <a:xfrm>
            <a:off x="11393240" y="6403810"/>
            <a:ext cx="683339" cy="365125"/>
          </a:xfrm>
          <a:solidFill>
            <a:schemeClr val="bg1"/>
          </a:solidFill>
        </p:spPr>
        <p:txBody>
          <a:bodyPr/>
          <a:lstStyle/>
          <a:p>
            <a:fld id="{D1A849C3-2572-4959-A4A7-9CEBF1E5D52A}" type="slidenum">
              <a:rPr lang="fr-FR" sz="1600" b="1" smtClean="0"/>
              <a:t>10</a:t>
            </a:fld>
            <a:endParaRPr lang="fr-FR" sz="1600" b="1" dirty="0"/>
          </a:p>
        </p:txBody>
      </p:sp>
    </p:spTree>
    <p:extLst>
      <p:ext uri="{BB962C8B-B14F-4D97-AF65-F5344CB8AC3E}">
        <p14:creationId xmlns:p14="http://schemas.microsoft.com/office/powerpoint/2010/main" val="1923497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79519" y="-40913"/>
            <a:ext cx="1409206" cy="1330036"/>
          </a:xfrm>
          <a:prstGeom prst="rect">
            <a:avLst/>
          </a:prstGeom>
        </p:spPr>
      </p:pic>
      <p:pic>
        <p:nvPicPr>
          <p:cNvPr id="8" name="Image 34" descr="C:\Users\PC - 2017\Downloads\téléchargemen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753" y="47292"/>
            <a:ext cx="2589411" cy="917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re 1">
            <a:extLst>
              <a:ext uri="{FF2B5EF4-FFF2-40B4-BE49-F238E27FC236}">
                <a16:creationId xmlns:a16="http://schemas.microsoft.com/office/drawing/2014/main" id="{2D57D163-F997-4C12-82F7-34F41FE57240}"/>
              </a:ext>
            </a:extLst>
          </p:cNvPr>
          <p:cNvSpPr txBox="1">
            <a:spLocks/>
          </p:cNvSpPr>
          <p:nvPr/>
        </p:nvSpPr>
        <p:spPr>
          <a:xfrm>
            <a:off x="-177699" y="121092"/>
            <a:ext cx="12192000" cy="574800"/>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latin typeface="Tahoma" panose="020B0604030504040204" pitchFamily="34" charset="0"/>
                <a:ea typeface="Tahoma" panose="020B0604030504040204" pitchFamily="34" charset="0"/>
                <a:cs typeface="Tahoma" panose="020B0604030504040204" pitchFamily="34" charset="0"/>
              </a:rPr>
              <a:t>AGENDA REFELA</a:t>
            </a:r>
            <a:endParaRPr lang="fr-FR" sz="2400" b="1" dirty="0">
              <a:latin typeface="Tahoma" panose="020B060403050404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id="{273E1BE3-72BE-4938-BE34-51DF5589543F}"/>
              </a:ext>
            </a:extLst>
          </p:cNvPr>
          <p:cNvSpPr txBox="1"/>
          <p:nvPr/>
        </p:nvSpPr>
        <p:spPr>
          <a:xfrm>
            <a:off x="0" y="1227273"/>
            <a:ext cx="12192000" cy="1200329"/>
          </a:xfrm>
          <a:prstGeom prst="rect">
            <a:avLst/>
          </a:prstGeom>
          <a:solidFill>
            <a:srgbClr val="92D050"/>
          </a:solidFill>
        </p:spPr>
        <p:txBody>
          <a:bodyPr wrap="square">
            <a:spAutoFit/>
          </a:bodyPr>
          <a:lstStyle/>
          <a:p>
            <a:pPr algn="ctr"/>
            <a:r>
              <a:rPr lang="fr-FR" sz="2400" b="1" dirty="0">
                <a:latin typeface="Calibri Light" panose="020F0302020204030204" pitchFamily="34" charset="0"/>
                <a:ea typeface="Tahoma" panose="020B0604030504040204" pitchFamily="34" charset="0"/>
                <a:cs typeface="Tahoma" panose="020B0604030504040204" pitchFamily="34" charset="0"/>
              </a:rPr>
              <a:t>Axe 3 </a:t>
            </a:r>
          </a:p>
          <a:p>
            <a:pPr algn="ctr"/>
            <a:r>
              <a:rPr lang="fr-FR" sz="2400" b="1" dirty="0">
                <a:latin typeface="Calibri Light" panose="020F0302020204030204" pitchFamily="34" charset="0"/>
                <a:ea typeface="Tahoma" panose="020B0604030504040204" pitchFamily="34" charset="0"/>
                <a:cs typeface="Tahoma" panose="020B0604030504040204" pitchFamily="34" charset="0"/>
              </a:rPr>
              <a:t>Promotion, Appropriation et mise en œuvre des dispositifs de la Charte Africaine des Collectivités Territoriales sur l’Egalité des Genres en Afrique.</a:t>
            </a:r>
          </a:p>
        </p:txBody>
      </p:sp>
      <p:sp>
        <p:nvSpPr>
          <p:cNvPr id="2" name="ZoneTexte 1">
            <a:extLst>
              <a:ext uri="{FF2B5EF4-FFF2-40B4-BE49-F238E27FC236}">
                <a16:creationId xmlns:a16="http://schemas.microsoft.com/office/drawing/2014/main" id="{E29253FA-A46D-2D41-F954-9D501FFDFE19}"/>
              </a:ext>
            </a:extLst>
          </p:cNvPr>
          <p:cNvSpPr txBox="1"/>
          <p:nvPr/>
        </p:nvSpPr>
        <p:spPr>
          <a:xfrm>
            <a:off x="403761" y="2333685"/>
            <a:ext cx="11234058" cy="4524315"/>
          </a:xfrm>
          <a:prstGeom prst="rect">
            <a:avLst/>
          </a:prstGeom>
          <a:noFill/>
        </p:spPr>
        <p:txBody>
          <a:bodyPr wrap="square" rtlCol="0">
            <a:spAutoFit/>
          </a:bodyPr>
          <a:lstStyle/>
          <a:p>
            <a:pPr marL="342900" indent="-342900" algn="just">
              <a:lnSpc>
                <a:spcPct val="150000"/>
              </a:lnSpc>
              <a:buFont typeface="Wingdings" panose="05000000000000000000" pitchFamily="2" charset="2"/>
              <a:buChar char="Ø"/>
            </a:pPr>
            <a:r>
              <a:rPr lang="fr-FR" sz="2400" b="1" dirty="0" smtClean="0">
                <a:latin typeface="Calibri Light" panose="020F0302020204030204" pitchFamily="34" charset="0"/>
              </a:rPr>
              <a:t>Mobilisation de tous les membres de la Commission de REFELA et les membres de </a:t>
            </a:r>
            <a:r>
              <a:rPr lang="fr-FR" sz="2400" b="1" dirty="0">
                <a:latin typeface="Calibri Light" panose="020F0302020204030204" pitchFamily="34" charset="0"/>
              </a:rPr>
              <a:t>CGLU Afrique pour </a:t>
            </a:r>
            <a:r>
              <a:rPr lang="fr-FR" sz="2400" b="1" dirty="0" smtClean="0">
                <a:latin typeface="Calibri Light" panose="020F0302020204030204" pitchFamily="34" charset="0"/>
              </a:rPr>
              <a:t>leur adhésion à </a:t>
            </a:r>
            <a:r>
              <a:rPr lang="fr-FR" sz="2400" b="1" dirty="0">
                <a:latin typeface="Calibri Light" panose="020F0302020204030204" pitchFamily="34" charset="0"/>
              </a:rPr>
              <a:t>la Chartes de l’Egalité des Genres en Afrique ; </a:t>
            </a:r>
          </a:p>
          <a:p>
            <a:pPr marL="342900" indent="-342900" algn="just">
              <a:lnSpc>
                <a:spcPct val="150000"/>
              </a:lnSpc>
              <a:buFont typeface="Wingdings" panose="05000000000000000000" pitchFamily="2" charset="2"/>
              <a:buChar char="Ø"/>
            </a:pPr>
            <a:r>
              <a:rPr lang="fr-FR" sz="2400" b="1" dirty="0" smtClean="0">
                <a:latin typeface="Calibri Light" panose="020F0302020204030204" pitchFamily="34" charset="0"/>
              </a:rPr>
              <a:t>Promotion </a:t>
            </a:r>
            <a:r>
              <a:rPr lang="fr-FR" sz="2400" b="1" dirty="0">
                <a:latin typeface="Calibri Light" panose="020F0302020204030204" pitchFamily="34" charset="0"/>
              </a:rPr>
              <a:t>et </a:t>
            </a:r>
            <a:r>
              <a:rPr lang="fr-FR" sz="2400" b="1" dirty="0" smtClean="0">
                <a:latin typeface="Calibri Light" panose="020F0302020204030204" pitchFamily="34" charset="0"/>
              </a:rPr>
              <a:t>appuis </a:t>
            </a:r>
            <a:r>
              <a:rPr lang="fr-FR" sz="2400" b="1" dirty="0">
                <a:latin typeface="Calibri Light" panose="020F0302020204030204" pitchFamily="34" charset="0"/>
              </a:rPr>
              <a:t>pour la </a:t>
            </a:r>
            <a:r>
              <a:rPr lang="fr-FR" sz="2400" b="1" dirty="0" smtClean="0">
                <a:latin typeface="Calibri Light" panose="020F0302020204030204" pitchFamily="34" charset="0"/>
              </a:rPr>
              <a:t>vulgarisation de la Charte (Campagnes de Communication sur la Charte, Ateliers et séminaires …) ; </a:t>
            </a:r>
            <a:endParaRPr lang="fr-FR" sz="2400" b="1" dirty="0">
              <a:latin typeface="Calibri Light" panose="020F0302020204030204" pitchFamily="34" charset="0"/>
            </a:endParaRPr>
          </a:p>
          <a:p>
            <a:pPr marL="342900" indent="-342900" algn="just">
              <a:lnSpc>
                <a:spcPct val="150000"/>
              </a:lnSpc>
              <a:buFont typeface="Wingdings" panose="05000000000000000000" pitchFamily="2" charset="2"/>
              <a:buChar char="Ø"/>
            </a:pPr>
            <a:r>
              <a:rPr lang="fr-FR" sz="2400" b="1" dirty="0" smtClean="0">
                <a:latin typeface="Calibri Light" panose="020F0302020204030204" pitchFamily="34" charset="0"/>
              </a:rPr>
              <a:t>Mobilisation de l’appui politique, technique </a:t>
            </a:r>
            <a:r>
              <a:rPr lang="fr-FR" sz="2400" b="1" dirty="0">
                <a:latin typeface="Calibri Light" panose="020F0302020204030204" pitchFamily="34" charset="0"/>
              </a:rPr>
              <a:t>et </a:t>
            </a:r>
            <a:r>
              <a:rPr lang="fr-FR" sz="2400" b="1" dirty="0" smtClean="0">
                <a:latin typeface="Calibri Light" panose="020F0302020204030204" pitchFamily="34" charset="0"/>
              </a:rPr>
              <a:t>financier pour la mise en place de synergies de collaboration </a:t>
            </a:r>
            <a:r>
              <a:rPr lang="fr-FR" sz="2400" b="1" dirty="0">
                <a:latin typeface="Calibri Light" panose="020F0302020204030204" pitchFamily="34" charset="0"/>
              </a:rPr>
              <a:t>entre le secrétariat du REFELA et les </a:t>
            </a:r>
            <a:r>
              <a:rPr lang="fr-FR" sz="2400" b="1" dirty="0" smtClean="0">
                <a:latin typeface="Calibri Light" panose="020F0302020204030204" pitchFamily="34" charset="0"/>
              </a:rPr>
              <a:t>REFELA-Pays </a:t>
            </a:r>
            <a:r>
              <a:rPr lang="fr-FR" sz="2400" b="1" dirty="0">
                <a:latin typeface="Calibri Light" panose="020F0302020204030204" pitchFamily="34" charset="0"/>
              </a:rPr>
              <a:t>qui nous permettra de mettre en pratique les </a:t>
            </a:r>
            <a:r>
              <a:rPr lang="fr-FR" sz="2400" b="1" dirty="0" smtClean="0">
                <a:latin typeface="Calibri Light" panose="020F0302020204030204" pitchFamily="34" charset="0"/>
              </a:rPr>
              <a:t>directives </a:t>
            </a:r>
            <a:r>
              <a:rPr lang="fr-FR" sz="2400" b="1" dirty="0">
                <a:latin typeface="Calibri Light" panose="020F0302020204030204" pitchFamily="34" charset="0"/>
              </a:rPr>
              <a:t>de </a:t>
            </a:r>
            <a:r>
              <a:rPr lang="fr-FR" sz="2400" b="1" dirty="0" smtClean="0">
                <a:latin typeface="Calibri Light" panose="020F0302020204030204" pitchFamily="34" charset="0"/>
              </a:rPr>
              <a:t>la </a:t>
            </a:r>
            <a:r>
              <a:rPr lang="fr-FR" sz="2400" b="1" dirty="0">
                <a:latin typeface="Calibri Light" panose="020F0302020204030204" pitchFamily="34" charset="0"/>
              </a:rPr>
              <a:t>charte </a:t>
            </a:r>
            <a:r>
              <a:rPr lang="fr-FR" sz="2400" b="1" dirty="0" smtClean="0">
                <a:latin typeface="Calibri Light" panose="020F0302020204030204" pitchFamily="34" charset="0"/>
              </a:rPr>
              <a:t>pour la mise en place d’une feuille de route de mise en œuvre de la Charte</a:t>
            </a:r>
            <a:endParaRPr lang="fr-FR" b="1" dirty="0">
              <a:latin typeface="Calibri Light" panose="020F0302020204030204" pitchFamily="34" charset="0"/>
            </a:endParaRPr>
          </a:p>
        </p:txBody>
      </p:sp>
      <p:sp>
        <p:nvSpPr>
          <p:cNvPr id="5" name="Espace réservé du numéro de diapositive 4"/>
          <p:cNvSpPr>
            <a:spLocks noGrp="1"/>
          </p:cNvSpPr>
          <p:nvPr>
            <p:ph type="sldNum" sz="quarter" idx="12"/>
          </p:nvPr>
        </p:nvSpPr>
        <p:spPr>
          <a:xfrm>
            <a:off x="11554691" y="6472053"/>
            <a:ext cx="575703" cy="385948"/>
          </a:xfrm>
          <a:solidFill>
            <a:schemeClr val="bg1"/>
          </a:solidFill>
        </p:spPr>
        <p:txBody>
          <a:bodyPr/>
          <a:lstStyle/>
          <a:p>
            <a:fld id="{D1A849C3-2572-4959-A4A7-9CEBF1E5D52A}" type="slidenum">
              <a:rPr lang="fr-FR" sz="1600" b="1" smtClean="0">
                <a:latin typeface="Tahoma" panose="020B0604030504040204" pitchFamily="34" charset="0"/>
                <a:ea typeface="Tahoma" panose="020B0604030504040204" pitchFamily="34" charset="0"/>
                <a:cs typeface="Tahoma" panose="020B0604030504040204" pitchFamily="34" charset="0"/>
              </a:rPr>
              <a:t>11</a:t>
            </a:fld>
            <a:endParaRPr lang="fr-FR" sz="16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5546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39393" y="-109698"/>
            <a:ext cx="1409206" cy="1304127"/>
          </a:xfrm>
          <a:prstGeom prst="rect">
            <a:avLst/>
          </a:prstGeom>
        </p:spPr>
      </p:pic>
      <p:pic>
        <p:nvPicPr>
          <p:cNvPr id="8" name="Image 34" descr="C:\Users\PC - 2017\Downloads\téléchargemen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0280" y="46410"/>
            <a:ext cx="2589411" cy="917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re 1">
            <a:extLst>
              <a:ext uri="{FF2B5EF4-FFF2-40B4-BE49-F238E27FC236}">
                <a16:creationId xmlns:a16="http://schemas.microsoft.com/office/drawing/2014/main" id="{2D57D163-F997-4C12-82F7-34F41FE57240}"/>
              </a:ext>
            </a:extLst>
          </p:cNvPr>
          <p:cNvSpPr txBox="1">
            <a:spLocks/>
          </p:cNvSpPr>
          <p:nvPr/>
        </p:nvSpPr>
        <p:spPr>
          <a:xfrm>
            <a:off x="-200333" y="150649"/>
            <a:ext cx="12192000" cy="574800"/>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latin typeface="Tahoma" panose="020B0604030504040204" pitchFamily="34" charset="0"/>
                <a:ea typeface="Tahoma" panose="020B0604030504040204" pitchFamily="34" charset="0"/>
                <a:cs typeface="Tahoma" panose="020B0604030504040204" pitchFamily="34" charset="0"/>
              </a:rPr>
              <a:t>AGENDA REFELA</a:t>
            </a:r>
            <a:endParaRPr lang="fr-FR" sz="2400" b="1" dirty="0">
              <a:latin typeface="Tahoma" panose="020B060403050404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id="{273E1BE3-72BE-4938-BE34-51DF5589543F}"/>
              </a:ext>
            </a:extLst>
          </p:cNvPr>
          <p:cNvSpPr txBox="1"/>
          <p:nvPr/>
        </p:nvSpPr>
        <p:spPr>
          <a:xfrm>
            <a:off x="53007" y="1087608"/>
            <a:ext cx="12192000" cy="1200329"/>
          </a:xfrm>
          <a:prstGeom prst="rect">
            <a:avLst/>
          </a:prstGeom>
          <a:solidFill>
            <a:srgbClr val="92D050"/>
          </a:solidFill>
        </p:spPr>
        <p:txBody>
          <a:bodyPr wrap="square">
            <a:spAutoFit/>
          </a:bodyPr>
          <a:lstStyle/>
          <a:p>
            <a:pPr algn="ctr"/>
            <a:r>
              <a:rPr lang="fr-FR" sz="2400" b="1" dirty="0">
                <a:latin typeface="Calibri Light" panose="020F0302020204030204" pitchFamily="34" charset="0"/>
                <a:ea typeface="Tahoma" panose="020B0604030504040204" pitchFamily="34" charset="0"/>
                <a:cs typeface="Tahoma" panose="020B0604030504040204" pitchFamily="34" charset="0"/>
              </a:rPr>
              <a:t>Axe 4</a:t>
            </a:r>
          </a:p>
          <a:p>
            <a:pPr algn="ctr"/>
            <a:r>
              <a:rPr lang="fr-FR" sz="2400" b="1" dirty="0">
                <a:latin typeface="Calibri Light" panose="020F0302020204030204" pitchFamily="34" charset="0"/>
                <a:ea typeface="Tahoma" panose="020B0604030504040204" pitchFamily="34" charset="0"/>
                <a:cs typeface="Tahoma" panose="020B0604030504040204" pitchFamily="34" charset="0"/>
              </a:rPr>
              <a:t>REFELA en action pour lutter contre les changements climatiques et engagé en faveur des villes et collectivités africaines vertes durables et d’avenir pour les femmes et les filles. </a:t>
            </a:r>
          </a:p>
        </p:txBody>
      </p:sp>
      <p:sp>
        <p:nvSpPr>
          <p:cNvPr id="5" name="ZoneTexte 4">
            <a:extLst>
              <a:ext uri="{FF2B5EF4-FFF2-40B4-BE49-F238E27FC236}">
                <a16:creationId xmlns:a16="http://schemas.microsoft.com/office/drawing/2014/main" id="{137E6464-9DCD-E83E-2FE6-9E6D07A62648}"/>
              </a:ext>
            </a:extLst>
          </p:cNvPr>
          <p:cNvSpPr txBox="1"/>
          <p:nvPr/>
        </p:nvSpPr>
        <p:spPr>
          <a:xfrm>
            <a:off x="306348" y="2412052"/>
            <a:ext cx="11685319" cy="3970318"/>
          </a:xfrm>
          <a:prstGeom prst="rect">
            <a:avLst/>
          </a:prstGeom>
          <a:noFill/>
        </p:spPr>
        <p:txBody>
          <a:bodyPr wrap="square" rtlCol="0">
            <a:spAutoFit/>
          </a:bodyPr>
          <a:lstStyle/>
          <a:p>
            <a:pPr marL="285750" indent="-285750" algn="just">
              <a:lnSpc>
                <a:spcPct val="150000"/>
              </a:lnSpc>
              <a:buFont typeface="Wingdings" panose="05000000000000000000" pitchFamily="2" charset="2"/>
              <a:buChar char="Ø"/>
            </a:pPr>
            <a:r>
              <a:rPr lang="fr-FR" sz="2400" b="1" dirty="0" smtClean="0">
                <a:latin typeface="Calibri Light" panose="020F0302020204030204" pitchFamily="34" charset="0"/>
              </a:rPr>
              <a:t>Participation de REFELA à </a:t>
            </a:r>
            <a:r>
              <a:rPr lang="fr-FR" sz="2400" b="1" dirty="0">
                <a:latin typeface="Calibri Light" panose="020F0302020204030204" pitchFamily="34" charset="0"/>
              </a:rPr>
              <a:t>la Cop </a:t>
            </a:r>
            <a:r>
              <a:rPr lang="fr-FR" sz="2400" b="1" dirty="0" smtClean="0">
                <a:latin typeface="Calibri Light" panose="020F0302020204030204" pitchFamily="34" charset="0"/>
              </a:rPr>
              <a:t>28 </a:t>
            </a:r>
            <a:r>
              <a:rPr lang="fr-FR" sz="2400" b="1" dirty="0">
                <a:latin typeface="Calibri Light" panose="020F0302020204030204" pitchFamily="34" charset="0"/>
              </a:rPr>
              <a:t>sur le changement climatique prévue du </a:t>
            </a:r>
            <a:r>
              <a:rPr lang="fr-FR" sz="2400" b="1" dirty="0" smtClean="0">
                <a:latin typeface="Calibri Light" panose="020F0302020204030204" pitchFamily="34" charset="0"/>
              </a:rPr>
              <a:t>«30 Nov. Au 12 Déc. 2023 » à </a:t>
            </a:r>
            <a:r>
              <a:rPr lang="fr-FR" sz="2400" b="1" dirty="0" err="1" smtClean="0">
                <a:latin typeface="Calibri Light" panose="020F0302020204030204" pitchFamily="34" charset="0"/>
              </a:rPr>
              <a:t>Dubai</a:t>
            </a:r>
            <a:r>
              <a:rPr lang="fr-FR" sz="2400" b="1" dirty="0" smtClean="0">
                <a:latin typeface="Calibri Light" panose="020F0302020204030204" pitchFamily="34" charset="0"/>
              </a:rPr>
              <a:t>, aux Emirats Arabes Unie; </a:t>
            </a:r>
            <a:endParaRPr lang="fr-FR" sz="2400" b="1" dirty="0">
              <a:latin typeface="Calibri Light" panose="020F0302020204030204" pitchFamily="34" charset="0"/>
            </a:endParaRPr>
          </a:p>
          <a:p>
            <a:pPr marL="285750" indent="-285750" algn="just">
              <a:lnSpc>
                <a:spcPct val="150000"/>
              </a:lnSpc>
              <a:buFont typeface="Wingdings" panose="05000000000000000000" pitchFamily="2" charset="2"/>
              <a:buChar char="Ø"/>
            </a:pPr>
            <a:r>
              <a:rPr lang="fr-FR" sz="2400" b="1" dirty="0">
                <a:latin typeface="Calibri Light" panose="020F0302020204030204" pitchFamily="34" charset="0"/>
              </a:rPr>
              <a:t>Accompagnement des REFELA nationaux dans </a:t>
            </a:r>
            <a:r>
              <a:rPr lang="fr-FR" sz="2400" b="1" dirty="0" smtClean="0">
                <a:latin typeface="Calibri Light" panose="020F0302020204030204" pitchFamily="34" charset="0"/>
              </a:rPr>
              <a:t>l’identification de partenariats techniques et financiers pour leurs programmes de lutte contre les effets du changements Climatiques; </a:t>
            </a:r>
            <a:endParaRPr lang="fr-FR" sz="2400" b="1" dirty="0">
              <a:latin typeface="Calibri Light" panose="020F0302020204030204" pitchFamily="34" charset="0"/>
            </a:endParaRPr>
          </a:p>
          <a:p>
            <a:pPr marL="285750" indent="-285750" algn="just">
              <a:lnSpc>
                <a:spcPct val="150000"/>
              </a:lnSpc>
              <a:buFont typeface="Wingdings" panose="05000000000000000000" pitchFamily="2" charset="2"/>
              <a:buChar char="Ø"/>
            </a:pPr>
            <a:r>
              <a:rPr lang="fr-FR" sz="2400" b="1" dirty="0" smtClean="0">
                <a:latin typeface="Calibri Light" panose="020F0302020204030204" pitchFamily="34" charset="0"/>
              </a:rPr>
              <a:t>Elaboration du Guide de Territorialisation des Actions Climatiques;  </a:t>
            </a:r>
            <a:endParaRPr lang="fr-FR" sz="2400" b="1" dirty="0">
              <a:latin typeface="Calibri Light" panose="020F0302020204030204" pitchFamily="34" charset="0"/>
            </a:endParaRPr>
          </a:p>
          <a:p>
            <a:pPr marL="285750" indent="-285750" algn="just">
              <a:lnSpc>
                <a:spcPct val="150000"/>
              </a:lnSpc>
              <a:buFont typeface="Wingdings" panose="05000000000000000000" pitchFamily="2" charset="2"/>
              <a:buChar char="Ø"/>
            </a:pPr>
            <a:r>
              <a:rPr lang="fr-FR" sz="2400" b="1" dirty="0">
                <a:latin typeface="Calibri Light" panose="020F0302020204030204" pitchFamily="34" charset="0"/>
              </a:rPr>
              <a:t>Lancement d’une campagne de reboisement et mise en place du prix REFELA de la ville africaine </a:t>
            </a:r>
            <a:r>
              <a:rPr lang="fr-FR" sz="2400" b="1" dirty="0" smtClean="0">
                <a:latin typeface="Calibri Light" panose="020F0302020204030204" pitchFamily="34" charset="0"/>
              </a:rPr>
              <a:t>verte</a:t>
            </a:r>
            <a:endParaRPr lang="fr-FR" sz="2400" b="1" dirty="0">
              <a:latin typeface="Calibri Light" panose="020F0302020204030204" pitchFamily="34" charset="0"/>
            </a:endParaRPr>
          </a:p>
        </p:txBody>
      </p:sp>
      <p:sp>
        <p:nvSpPr>
          <p:cNvPr id="3" name="Espace réservé du numéro de diapositive 2"/>
          <p:cNvSpPr>
            <a:spLocks noGrp="1"/>
          </p:cNvSpPr>
          <p:nvPr>
            <p:ph type="sldNum" sz="quarter" idx="12"/>
          </p:nvPr>
        </p:nvSpPr>
        <p:spPr>
          <a:xfrm>
            <a:off x="11308328" y="6382370"/>
            <a:ext cx="683339" cy="365125"/>
          </a:xfrm>
          <a:solidFill>
            <a:schemeClr val="bg1"/>
          </a:solidFill>
        </p:spPr>
        <p:txBody>
          <a:bodyPr/>
          <a:lstStyle/>
          <a:p>
            <a:fld id="{D1A849C3-2572-4959-A4A7-9CEBF1E5D52A}" type="slidenum">
              <a:rPr lang="fr-FR" sz="1600" b="1" smtClean="0">
                <a:latin typeface="Tahoma" panose="020B0604030504040204" pitchFamily="34" charset="0"/>
                <a:ea typeface="Tahoma" panose="020B0604030504040204" pitchFamily="34" charset="0"/>
                <a:cs typeface="Tahoma" panose="020B0604030504040204" pitchFamily="34" charset="0"/>
              </a:rPr>
              <a:t>12</a:t>
            </a:fld>
            <a:endParaRPr lang="fr-FR" sz="16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71868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48845" y="-57535"/>
            <a:ext cx="1409206" cy="1304127"/>
          </a:xfrm>
          <a:prstGeom prst="rect">
            <a:avLst/>
          </a:prstGeom>
        </p:spPr>
      </p:pic>
      <p:pic>
        <p:nvPicPr>
          <p:cNvPr id="8" name="Image 34" descr="C:\Users\PC - 2017\Downloads\téléchargemen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0400" y="135988"/>
            <a:ext cx="2589411" cy="917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re 1">
            <a:extLst>
              <a:ext uri="{FF2B5EF4-FFF2-40B4-BE49-F238E27FC236}">
                <a16:creationId xmlns:a16="http://schemas.microsoft.com/office/drawing/2014/main" id="{2D57D163-F997-4C12-82F7-34F41FE57240}"/>
              </a:ext>
            </a:extLst>
          </p:cNvPr>
          <p:cNvSpPr txBox="1">
            <a:spLocks/>
          </p:cNvSpPr>
          <p:nvPr/>
        </p:nvSpPr>
        <p:spPr>
          <a:xfrm>
            <a:off x="53009" y="521045"/>
            <a:ext cx="12192000" cy="574800"/>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400" b="1" dirty="0">
                <a:latin typeface="Tahoma" panose="020B0604030504040204" pitchFamily="34" charset="0"/>
                <a:ea typeface="Tahoma" panose="020B0604030504040204" pitchFamily="34" charset="0"/>
                <a:cs typeface="Tahoma" panose="020B0604030504040204" pitchFamily="34" charset="0"/>
              </a:rPr>
              <a:t>AGENDA REFELA</a:t>
            </a:r>
            <a:endParaRPr lang="fr-FR" sz="2400" b="1" dirty="0">
              <a:latin typeface="Tahoma" panose="020B0604030504040204" pitchFamily="34" charset="0"/>
              <a:ea typeface="Tahoma" panose="020B0604030504040204" pitchFamily="34" charset="0"/>
              <a:cs typeface="Tahoma" panose="020B0604030504040204" pitchFamily="34" charset="0"/>
            </a:endParaRPr>
          </a:p>
        </p:txBody>
      </p:sp>
      <p:sp>
        <p:nvSpPr>
          <p:cNvPr id="6" name="TextBox 5">
            <a:extLst>
              <a:ext uri="{FF2B5EF4-FFF2-40B4-BE49-F238E27FC236}">
                <a16:creationId xmlns:a16="http://schemas.microsoft.com/office/drawing/2014/main" id="{273E1BE3-72BE-4938-BE34-51DF5589543F}"/>
              </a:ext>
            </a:extLst>
          </p:cNvPr>
          <p:cNvSpPr txBox="1"/>
          <p:nvPr/>
        </p:nvSpPr>
        <p:spPr>
          <a:xfrm>
            <a:off x="145774" y="1131839"/>
            <a:ext cx="11900452" cy="1292662"/>
          </a:xfrm>
          <a:prstGeom prst="rect">
            <a:avLst/>
          </a:prstGeom>
          <a:solidFill>
            <a:srgbClr val="92D050"/>
          </a:solidFill>
        </p:spPr>
        <p:txBody>
          <a:bodyPr wrap="square">
            <a:spAutoFit/>
          </a:bodyPr>
          <a:lstStyle/>
          <a:p>
            <a:pPr algn="ctr"/>
            <a:r>
              <a:rPr lang="fr-FR" sz="2600" b="1" dirty="0">
                <a:latin typeface="Calibri Light" panose="020F0302020204030204" pitchFamily="34" charset="0"/>
                <a:ea typeface="Tahoma" panose="020B0604030504040204" pitchFamily="34" charset="0"/>
                <a:cs typeface="Tahoma" panose="020B0604030504040204" pitchFamily="34" charset="0"/>
              </a:rPr>
              <a:t>Axe 5</a:t>
            </a:r>
          </a:p>
          <a:p>
            <a:pPr algn="ctr"/>
            <a:r>
              <a:rPr lang="fr-FR" sz="2600" b="1" dirty="0">
                <a:latin typeface="Calibri Light" panose="020F0302020204030204" pitchFamily="34" charset="0"/>
                <a:ea typeface="Tahoma" panose="020B0604030504040204" pitchFamily="34" charset="0"/>
                <a:cs typeface="Tahoma" panose="020B0604030504040204" pitchFamily="34" charset="0"/>
              </a:rPr>
              <a:t>Développement du Leadership des femmes élues et Promotion de la parité en politique locale. </a:t>
            </a:r>
          </a:p>
        </p:txBody>
      </p:sp>
      <p:sp>
        <p:nvSpPr>
          <p:cNvPr id="2" name="ZoneTexte 1">
            <a:extLst>
              <a:ext uri="{FF2B5EF4-FFF2-40B4-BE49-F238E27FC236}">
                <a16:creationId xmlns:a16="http://schemas.microsoft.com/office/drawing/2014/main" id="{936DDD11-F273-7FF6-177A-A8364E2A5295}"/>
              </a:ext>
            </a:extLst>
          </p:cNvPr>
          <p:cNvSpPr txBox="1"/>
          <p:nvPr/>
        </p:nvSpPr>
        <p:spPr>
          <a:xfrm>
            <a:off x="312028" y="2331339"/>
            <a:ext cx="11361416" cy="4401205"/>
          </a:xfrm>
          <a:prstGeom prst="rect">
            <a:avLst/>
          </a:prstGeom>
          <a:noFill/>
        </p:spPr>
        <p:txBody>
          <a:bodyPr wrap="square" rtlCol="0">
            <a:spAutoFit/>
          </a:bodyPr>
          <a:lstStyle/>
          <a:p>
            <a:pPr marL="285750" indent="-285750" algn="just">
              <a:buFont typeface="Wingdings" panose="05000000000000000000" pitchFamily="2" charset="2"/>
              <a:buChar char="Ø"/>
            </a:pPr>
            <a:r>
              <a:rPr lang="fr-FR" sz="2800" b="1" dirty="0" smtClean="0">
                <a:latin typeface="Calibri Light" panose="020F0302020204030204" pitchFamily="34" charset="0"/>
              </a:rPr>
              <a:t>Suivi et documentation des élections dans les pays Africains et capitalisation des résultats sur la représentativités politique des femmes; </a:t>
            </a:r>
          </a:p>
          <a:p>
            <a:pPr marL="285750" indent="-285750" algn="just">
              <a:buFont typeface="Wingdings" panose="05000000000000000000" pitchFamily="2" charset="2"/>
              <a:buChar char="Ø"/>
            </a:pPr>
            <a:r>
              <a:rPr lang="fr-FR" sz="2800" b="1" dirty="0" smtClean="0">
                <a:latin typeface="Calibri Light" panose="020F0302020204030204" pitchFamily="34" charset="0"/>
              </a:rPr>
              <a:t>Elaboration du Kit pédagogique pour le développement du leadership féminin en politique locale et diffusion aux Chapitres REFELA;</a:t>
            </a:r>
          </a:p>
          <a:p>
            <a:pPr marL="285750" indent="-285750" algn="just">
              <a:buFont typeface="Wingdings" panose="05000000000000000000" pitchFamily="2" charset="2"/>
              <a:buChar char="Ø"/>
            </a:pPr>
            <a:r>
              <a:rPr lang="fr-FR" sz="2800" b="1" dirty="0" smtClean="0">
                <a:latin typeface="Calibri Light" panose="020F0302020204030204" pitchFamily="34" charset="0"/>
              </a:rPr>
              <a:t>Participation à la célébration de la Journée Internationale de la Femme;</a:t>
            </a:r>
          </a:p>
          <a:p>
            <a:pPr marL="285750" indent="-285750" algn="just">
              <a:buFont typeface="Wingdings" panose="05000000000000000000" pitchFamily="2" charset="2"/>
              <a:buChar char="Ø"/>
            </a:pPr>
            <a:r>
              <a:rPr lang="fr-FR" sz="2800" b="1" dirty="0">
                <a:latin typeface="Calibri Light" panose="020F0302020204030204" pitchFamily="34" charset="0"/>
              </a:rPr>
              <a:t>Organisation des ateliers régionaux sur le renforcement de capacités des femmes dans la gouvernance locale et la promotion de l’approche Genre dans la </a:t>
            </a:r>
            <a:r>
              <a:rPr lang="fr-FR" sz="2800" b="1" dirty="0" smtClean="0">
                <a:latin typeface="Calibri Light" panose="020F0302020204030204" pitchFamily="34" charset="0"/>
              </a:rPr>
              <a:t>diplomatie territoriale ;</a:t>
            </a:r>
            <a:endParaRPr lang="fr-FR" sz="2800" b="1" dirty="0">
              <a:latin typeface="Calibri Light" panose="020F0302020204030204" pitchFamily="34" charset="0"/>
            </a:endParaRPr>
          </a:p>
          <a:p>
            <a:pPr marL="285750" indent="-285750" algn="just">
              <a:buFont typeface="Wingdings" panose="05000000000000000000" pitchFamily="2" charset="2"/>
              <a:buChar char="Ø"/>
            </a:pPr>
            <a:r>
              <a:rPr lang="fr-FR" sz="2800" b="1" dirty="0">
                <a:latin typeface="Calibri Light" panose="020F0302020204030204" pitchFamily="34" charset="0"/>
              </a:rPr>
              <a:t>Recherche de </a:t>
            </a:r>
            <a:r>
              <a:rPr lang="fr-FR" sz="2800" b="1" dirty="0" smtClean="0">
                <a:latin typeface="Calibri Light" panose="020F0302020204030204" pitchFamily="34" charset="0"/>
              </a:rPr>
              <a:t>partenaires financiers </a:t>
            </a:r>
            <a:r>
              <a:rPr lang="fr-FR" sz="2800" b="1" dirty="0">
                <a:latin typeface="Calibri Light" panose="020F0302020204030204" pitchFamily="34" charset="0"/>
              </a:rPr>
              <a:t>et </a:t>
            </a:r>
            <a:r>
              <a:rPr lang="fr-FR" sz="2800" b="1" dirty="0" smtClean="0">
                <a:latin typeface="Calibri Light" panose="020F0302020204030204" pitchFamily="34" charset="0"/>
              </a:rPr>
              <a:t>techniques </a:t>
            </a:r>
            <a:r>
              <a:rPr lang="fr-FR" sz="2800" b="1" dirty="0">
                <a:latin typeface="Calibri Light" panose="020F0302020204030204" pitchFamily="34" charset="0"/>
              </a:rPr>
              <a:t>pour </a:t>
            </a:r>
            <a:r>
              <a:rPr lang="fr-FR" sz="2800" b="1" dirty="0" smtClean="0">
                <a:latin typeface="Calibri Light" panose="020F0302020204030204" pitchFamily="34" charset="0"/>
              </a:rPr>
              <a:t>accompagner les femmes dans leur compagnes électorales</a:t>
            </a:r>
            <a:r>
              <a:rPr lang="fr-FR" sz="2800" b="1" dirty="0">
                <a:latin typeface="Calibri Light" panose="020F0302020204030204" pitchFamily="34" charset="0"/>
              </a:rPr>
              <a:t> </a:t>
            </a:r>
            <a:r>
              <a:rPr lang="fr-FR" sz="2800" b="1" dirty="0" smtClean="0">
                <a:latin typeface="Calibri Light" panose="020F0302020204030204" pitchFamily="34" charset="0"/>
              </a:rPr>
              <a:t>; </a:t>
            </a:r>
            <a:endParaRPr lang="fr-FR" sz="2800" b="1" dirty="0">
              <a:latin typeface="Calibri Light" panose="020F0302020204030204" pitchFamily="34" charset="0"/>
            </a:endParaRPr>
          </a:p>
        </p:txBody>
      </p:sp>
      <p:sp>
        <p:nvSpPr>
          <p:cNvPr id="5" name="Espace réservé du numéro de diapositive 4"/>
          <p:cNvSpPr>
            <a:spLocks noGrp="1"/>
          </p:cNvSpPr>
          <p:nvPr>
            <p:ph type="sldNum" sz="quarter" idx="12"/>
          </p:nvPr>
        </p:nvSpPr>
        <p:spPr>
          <a:xfrm>
            <a:off x="11210932" y="6394348"/>
            <a:ext cx="628766" cy="338196"/>
          </a:xfrm>
          <a:solidFill>
            <a:schemeClr val="bg1"/>
          </a:solidFill>
        </p:spPr>
        <p:txBody>
          <a:bodyPr/>
          <a:lstStyle/>
          <a:p>
            <a:fld id="{D1A849C3-2572-4959-A4A7-9CEBF1E5D52A}" type="slidenum">
              <a:rPr lang="fr-FR" sz="1600" b="1" smtClean="0">
                <a:latin typeface="Tahoma" panose="020B0604030504040204" pitchFamily="34" charset="0"/>
                <a:ea typeface="Tahoma" panose="020B0604030504040204" pitchFamily="34" charset="0"/>
                <a:cs typeface="Tahoma" panose="020B0604030504040204" pitchFamily="34" charset="0"/>
              </a:rPr>
              <a:t>13</a:t>
            </a:fld>
            <a:endParaRPr lang="fr-FR" sz="16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784572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1FA5843-C87F-46BB-AA8A-E765F02C1566}"/>
              </a:ext>
            </a:extLst>
          </p:cNvPr>
          <p:cNvSpPr/>
          <p:nvPr/>
        </p:nvSpPr>
        <p:spPr>
          <a:xfrm>
            <a:off x="106017" y="2967335"/>
            <a:ext cx="11993218" cy="923330"/>
          </a:xfrm>
          <a:prstGeom prst="rect">
            <a:avLst/>
          </a:prstGeom>
          <a:solidFill>
            <a:srgbClr val="92D050"/>
          </a:solidFill>
          <a:ln>
            <a:noFill/>
          </a:ln>
          <a:effectLst/>
          <a:scene3d>
            <a:camera prst="orthographicFront">
              <a:rot lat="0" lon="0" rev="0"/>
            </a:camera>
            <a:lightRig rig="glow" dir="t">
              <a:rot lat="0" lon="0" rev="14100000"/>
            </a:lightRig>
          </a:scene3d>
          <a:sp3d prstMaterial="softEdge">
            <a:bevelT w="127000" prst="artDeco"/>
          </a:sp3d>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5400" b="1" dirty="0">
                <a:ln w="9525">
                  <a:solidFill>
                    <a:schemeClr val="bg1"/>
                  </a:solidFill>
                  <a:prstDash val="solid"/>
                </a:ln>
                <a:effectLst>
                  <a:outerShdw blurRad="38100" dist="38100" dir="2700000" algn="tl">
                    <a:srgbClr val="000000">
                      <a:alpha val="43137"/>
                    </a:srgbClr>
                  </a:outerShdw>
                </a:effectLst>
                <a:latin typeface="Berlin Sans FB Demi" panose="020E0802020502020306" pitchFamily="34" charset="0"/>
                <a:ea typeface="Tahoma" panose="020B0604030504040204" pitchFamily="34" charset="0"/>
                <a:cs typeface="Tahoma" panose="020B0604030504040204" pitchFamily="34" charset="0"/>
              </a:rPr>
              <a:t>Merci de votre attention</a:t>
            </a:r>
          </a:p>
        </p:txBody>
      </p:sp>
      <p:pic>
        <p:nvPicPr>
          <p:cNvPr id="2" name="Image 1"/>
          <p:cNvPicPr>
            <a:picLocks noChangeAspect="1"/>
          </p:cNvPicPr>
          <p:nvPr/>
        </p:nvPicPr>
        <p:blipFill>
          <a:blip r:embed="rId3"/>
          <a:stretch>
            <a:fillRect/>
          </a:stretch>
        </p:blipFill>
        <p:spPr>
          <a:xfrm>
            <a:off x="484519" y="181046"/>
            <a:ext cx="2591025" cy="920576"/>
          </a:xfrm>
          <a:prstGeom prst="rect">
            <a:avLst/>
          </a:prstGeom>
        </p:spPr>
      </p:pic>
      <p:pic>
        <p:nvPicPr>
          <p:cNvPr id="4" name="Image 3"/>
          <p:cNvPicPr>
            <a:picLocks noChangeAspect="1"/>
          </p:cNvPicPr>
          <p:nvPr/>
        </p:nvPicPr>
        <p:blipFill>
          <a:blip r:embed="rId4"/>
          <a:stretch>
            <a:fillRect/>
          </a:stretch>
        </p:blipFill>
        <p:spPr>
          <a:xfrm>
            <a:off x="10177152" y="77493"/>
            <a:ext cx="1364931" cy="1525676"/>
          </a:xfrm>
          <a:prstGeom prst="rect">
            <a:avLst/>
          </a:prstGeom>
        </p:spPr>
      </p:pic>
      <p:sp>
        <p:nvSpPr>
          <p:cNvPr id="6" name="Espace réservé du numéro de diapositive 5"/>
          <p:cNvSpPr>
            <a:spLocks noGrp="1"/>
          </p:cNvSpPr>
          <p:nvPr>
            <p:ph type="sldNum" sz="quarter" idx="12"/>
          </p:nvPr>
        </p:nvSpPr>
        <p:spPr>
          <a:xfrm>
            <a:off x="11542084" y="6329548"/>
            <a:ext cx="557151" cy="366115"/>
          </a:xfrm>
        </p:spPr>
        <p:txBody>
          <a:bodyPr/>
          <a:lstStyle/>
          <a:p>
            <a:pPr rtl="0"/>
            <a:fld id="{6D22F896-40B5-4ADD-8801-0D06FADFA095}" type="slidenum">
              <a:rPr lang="fr-FR" noProof="0" smtClean="0"/>
              <a:t>14</a:t>
            </a:fld>
            <a:endParaRPr lang="fr-FR" noProof="0"/>
          </a:p>
        </p:txBody>
      </p:sp>
    </p:spTree>
    <p:extLst>
      <p:ext uri="{BB962C8B-B14F-4D97-AF65-F5344CB8AC3E}">
        <p14:creationId xmlns:p14="http://schemas.microsoft.com/office/powerpoint/2010/main" val="3078751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 y="1398806"/>
            <a:ext cx="12088452" cy="461665"/>
          </a:xfrm>
          <a:solidFill>
            <a:schemeClr val="accent1"/>
          </a:solidFill>
        </p:spPr>
        <p:txBody>
          <a:bodyPr wrap="square">
            <a:spAutoFit/>
          </a:bodyPr>
          <a:lstStyle/>
          <a:p>
            <a:pPr algn="ctr"/>
            <a:r>
              <a:rPr lang="fr-FR" sz="2400" b="1" dirty="0">
                <a:solidFill>
                  <a:schemeClr val="tx1"/>
                </a:solidFill>
                <a:latin typeface="Tahoma" panose="020B0604030504040204" pitchFamily="34" charset="0"/>
                <a:ea typeface="Tahoma" panose="020B0604030504040204" pitchFamily="34" charset="0"/>
                <a:cs typeface="Tahoma" panose="020B0604030504040204" pitchFamily="34" charset="0"/>
              </a:rPr>
              <a:t>Plan de la Présentation</a:t>
            </a:r>
            <a:endPar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contenu 2"/>
          <p:cNvSpPr>
            <a:spLocks noGrp="1"/>
          </p:cNvSpPr>
          <p:nvPr>
            <p:ph idx="1"/>
          </p:nvPr>
        </p:nvSpPr>
        <p:spPr>
          <a:xfrm>
            <a:off x="1259225" y="1860472"/>
            <a:ext cx="8596668" cy="4350324"/>
          </a:xfrm>
        </p:spPr>
        <p:txBody>
          <a:bodyPr>
            <a:noAutofit/>
          </a:bodyPr>
          <a:lstStyle/>
          <a:p>
            <a:endParaRPr lang="fr-FR" sz="2800" dirty="0" smtClean="0"/>
          </a:p>
          <a:p>
            <a:r>
              <a:rPr lang="fr-FR" sz="2800" dirty="0" smtClean="0"/>
              <a:t>Création &amp; Evolution</a:t>
            </a:r>
          </a:p>
          <a:p>
            <a:r>
              <a:rPr lang="fr-FR" sz="2800" dirty="0" smtClean="0"/>
              <a:t>Vision</a:t>
            </a:r>
          </a:p>
          <a:p>
            <a:r>
              <a:rPr lang="fr-FR" sz="2800" dirty="0" smtClean="0"/>
              <a:t>Mission </a:t>
            </a:r>
          </a:p>
          <a:p>
            <a:r>
              <a:rPr lang="fr-FR" sz="2800" dirty="0" smtClean="0"/>
              <a:t>Mode de Gouvernance </a:t>
            </a:r>
          </a:p>
          <a:p>
            <a:r>
              <a:rPr lang="fr-FR" sz="2800" dirty="0" smtClean="0"/>
              <a:t>Structure de Gouvernance</a:t>
            </a:r>
          </a:p>
          <a:p>
            <a:r>
              <a:rPr lang="fr-FR" sz="2800" dirty="0" smtClean="0"/>
              <a:t>Plan d’Action Stratégique 2022-2025</a:t>
            </a:r>
          </a:p>
          <a:p>
            <a:pPr marL="0" indent="0">
              <a:buNone/>
            </a:pPr>
            <a:endParaRPr lang="fr-FR" sz="2800" dirty="0" smtClean="0"/>
          </a:p>
          <a:p>
            <a:endParaRPr lang="fr-FR" sz="2800" dirty="0" smtClean="0"/>
          </a:p>
          <a:p>
            <a:endParaRPr lang="fr-FR" sz="2800" dirty="0" smtClean="0"/>
          </a:p>
          <a:p>
            <a:endParaRPr lang="fr-FR" sz="2800" dirty="0" smtClean="0"/>
          </a:p>
          <a:p>
            <a:endParaRPr lang="en-US" sz="2800" dirty="0"/>
          </a:p>
        </p:txBody>
      </p:sp>
      <p:pic>
        <p:nvPicPr>
          <p:cNvPr id="6" name="Image 34" descr="C:\Users\PC - 2017\Downloads\téléchargement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803" y="18485"/>
            <a:ext cx="2589411" cy="917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4861" y="90570"/>
            <a:ext cx="1409206" cy="1304127"/>
          </a:xfrm>
          <a:prstGeom prst="rect">
            <a:avLst/>
          </a:prstGeom>
        </p:spPr>
      </p:pic>
      <p:sp>
        <p:nvSpPr>
          <p:cNvPr id="8" name="Espace réservé du numéro de diapositive 7"/>
          <p:cNvSpPr>
            <a:spLocks noGrp="1"/>
          </p:cNvSpPr>
          <p:nvPr>
            <p:ph type="sldNum" sz="quarter" idx="12"/>
          </p:nvPr>
        </p:nvSpPr>
        <p:spPr>
          <a:xfrm>
            <a:off x="11447813" y="6210796"/>
            <a:ext cx="507923" cy="439386"/>
          </a:xfrm>
          <a:solidFill>
            <a:schemeClr val="bg1"/>
          </a:solidFill>
        </p:spPr>
        <p:txBody>
          <a:bodyPr/>
          <a:lstStyle/>
          <a:p>
            <a:fld id="{D1A849C3-2572-4959-A4A7-9CEBF1E5D52A}" type="slidenum">
              <a:rPr lang="fr-FR" sz="1600" b="1" smtClean="0">
                <a:solidFill>
                  <a:schemeClr val="accent2"/>
                </a:solidFill>
                <a:latin typeface="Tahoma" panose="020B0604030504040204" pitchFamily="34" charset="0"/>
                <a:ea typeface="Tahoma" panose="020B0604030504040204" pitchFamily="34" charset="0"/>
                <a:cs typeface="Tahoma" panose="020B0604030504040204" pitchFamily="34" charset="0"/>
              </a:rPr>
              <a:t>2</a:t>
            </a:fld>
            <a:endParaRPr lang="fr-FR" sz="1600" b="1" dirty="0">
              <a:solidFill>
                <a:schemeClr val="accent2"/>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06003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64549" y="2030"/>
            <a:ext cx="1227451" cy="1135925"/>
          </a:xfrm>
          <a:prstGeom prst="rect">
            <a:avLst/>
          </a:prstGeom>
        </p:spPr>
      </p:pic>
      <p:pic>
        <p:nvPicPr>
          <p:cNvPr id="8" name="Image 34" descr="C:\Users\PC - 2017\Downloads\téléchargemen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803" y="18485"/>
            <a:ext cx="2589411" cy="917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F0AD48F4-E608-4378-B398-C9AD531130D9}"/>
              </a:ext>
            </a:extLst>
          </p:cNvPr>
          <p:cNvSpPr txBox="1"/>
          <p:nvPr/>
        </p:nvSpPr>
        <p:spPr>
          <a:xfrm>
            <a:off x="0" y="1097520"/>
            <a:ext cx="12192000" cy="461665"/>
          </a:xfrm>
          <a:prstGeom prst="rect">
            <a:avLst/>
          </a:prstGeom>
          <a:solidFill>
            <a:schemeClr val="accent1"/>
          </a:solidFill>
        </p:spPr>
        <p:txBody>
          <a:bodyPr wrap="square">
            <a:spAutoFit/>
          </a:bodyPr>
          <a:lstStyle/>
          <a:p>
            <a:pPr algn="ctr"/>
            <a:r>
              <a:rPr lang="en-US" sz="2400" b="1" dirty="0">
                <a:latin typeface="Tahoma" panose="020B0604030504040204" pitchFamily="34" charset="0"/>
                <a:ea typeface="Tahoma" panose="020B0604030504040204" pitchFamily="34" charset="0"/>
                <a:cs typeface="Tahoma" panose="020B0604030504040204" pitchFamily="34" charset="0"/>
              </a:rPr>
              <a:t>CRÉATION ET ÉVOLUTION </a:t>
            </a:r>
            <a:endParaRPr lang="en-US" sz="2400" dirty="0"/>
          </a:p>
        </p:txBody>
      </p:sp>
      <p:sp>
        <p:nvSpPr>
          <p:cNvPr id="15" name="TextBox 14">
            <a:extLst>
              <a:ext uri="{FF2B5EF4-FFF2-40B4-BE49-F238E27FC236}">
                <a16:creationId xmlns:a16="http://schemas.microsoft.com/office/drawing/2014/main" id="{2508265C-2A93-476E-8968-2AF227938C01}"/>
              </a:ext>
            </a:extLst>
          </p:cNvPr>
          <p:cNvSpPr txBox="1"/>
          <p:nvPr/>
        </p:nvSpPr>
        <p:spPr>
          <a:xfrm>
            <a:off x="217714" y="1721137"/>
            <a:ext cx="11756571" cy="4893647"/>
          </a:xfrm>
          <a:prstGeom prst="rect">
            <a:avLst/>
          </a:prstGeom>
          <a:noFill/>
        </p:spPr>
        <p:txBody>
          <a:bodyPr wrap="square">
            <a:spAutoFit/>
          </a:bodyPr>
          <a:lstStyle/>
          <a:p>
            <a:pPr algn="just"/>
            <a:r>
              <a:rPr lang="fr-FR" sz="2400" b="1" dirty="0">
                <a:latin typeface="Calibri Light" panose="020F0302020204030204" pitchFamily="34" charset="0"/>
                <a:cs typeface="Calibri Light" panose="020F0302020204030204" pitchFamily="34" charset="0"/>
              </a:rPr>
              <a:t>Le Réseau des Femmes Elues Locales d’Afrique (REFELA) est créé en Mars 2011 à Tanger, sous l’impulsion de Cités et Gouvernements Locaux Unis d’Afrique (CGLU Afrique) avec l’appui du Royaume du Maroc. </a:t>
            </a:r>
          </a:p>
          <a:p>
            <a:pPr algn="just"/>
            <a:endParaRPr lang="fr-FR" sz="2400" b="1" dirty="0">
              <a:latin typeface="Calibri Light" panose="020F0302020204030204" pitchFamily="34" charset="0"/>
              <a:cs typeface="Calibri Light" panose="020F0302020204030204" pitchFamily="34" charset="0"/>
            </a:endParaRPr>
          </a:p>
          <a:p>
            <a:pPr algn="just"/>
            <a:r>
              <a:rPr lang="fr-FR" sz="2400" b="1" dirty="0">
                <a:latin typeface="Calibri Light" panose="020F0302020204030204" pitchFamily="34" charset="0"/>
                <a:cs typeface="Calibri Light" panose="020F0302020204030204" pitchFamily="34" charset="0"/>
              </a:rPr>
              <a:t>REFELA rassemble au niveau continental africain, les Femmes maires et élues locales et constitue leur porte-voix pour la promotion de la gouvernance locale sensible au genre.</a:t>
            </a:r>
          </a:p>
          <a:p>
            <a:pPr algn="just"/>
            <a:endParaRPr lang="fr-FR" sz="2400" b="1" dirty="0">
              <a:latin typeface="Calibri Light" panose="020F0302020204030204" pitchFamily="34" charset="0"/>
              <a:cs typeface="Calibri Light" panose="020F0302020204030204" pitchFamily="34" charset="0"/>
            </a:endParaRPr>
          </a:p>
          <a:p>
            <a:pPr algn="just"/>
            <a:r>
              <a:rPr lang="fr-FR" sz="2400" b="1" dirty="0">
                <a:latin typeface="Calibri Light" panose="020F0302020204030204" pitchFamily="34" charset="0"/>
                <a:cs typeface="Calibri Light" panose="020F0302020204030204" pitchFamily="34" charset="0"/>
              </a:rPr>
              <a:t>Le REFELA est rattaché à CGLU Afrique et il en constitue, depuis 2016, sa Commission permanente de l’égalité de genres. </a:t>
            </a:r>
          </a:p>
          <a:p>
            <a:pPr algn="just"/>
            <a:endParaRPr lang="fr-FR" sz="2400" b="1" dirty="0">
              <a:latin typeface="Calibri Light" panose="020F0302020204030204" pitchFamily="34" charset="0"/>
              <a:cs typeface="Calibri Light" panose="020F0302020204030204" pitchFamily="34" charset="0"/>
            </a:endParaRPr>
          </a:p>
          <a:p>
            <a:pPr algn="just"/>
            <a:r>
              <a:rPr lang="fr-FR" sz="2400" b="1" dirty="0">
                <a:latin typeface="Calibri Light" panose="020F0302020204030204" pitchFamily="34" charset="0"/>
                <a:cs typeface="Calibri Light" panose="020F0302020204030204" pitchFamily="34" charset="0"/>
              </a:rPr>
              <a:t>Le REFELA est représenté au niveau de la Commission permanente pour l’égalité des genres de CGLU Monde, qui est reconnue comme la voix des Cités et Gouvernement locaux du monde par les Nations Unies. </a:t>
            </a:r>
          </a:p>
        </p:txBody>
      </p:sp>
      <p:sp>
        <p:nvSpPr>
          <p:cNvPr id="3" name="Espace réservé du numéro de diapositive 2"/>
          <p:cNvSpPr>
            <a:spLocks noGrp="1"/>
          </p:cNvSpPr>
          <p:nvPr>
            <p:ph type="sldNum" sz="quarter" idx="12"/>
          </p:nvPr>
        </p:nvSpPr>
        <p:spPr>
          <a:xfrm>
            <a:off x="11435938" y="6264299"/>
            <a:ext cx="510012" cy="415321"/>
          </a:xfrm>
          <a:solidFill>
            <a:schemeClr val="bg1"/>
          </a:solidFill>
        </p:spPr>
        <p:txBody>
          <a:bodyPr/>
          <a:lstStyle/>
          <a:p>
            <a:fld id="{D1A849C3-2572-4959-A4A7-9CEBF1E5D52A}" type="slidenum">
              <a:rPr lang="fr-FR" sz="1600" b="1" smtClean="0">
                <a:latin typeface="Tahoma" panose="020B0604030504040204" pitchFamily="34" charset="0"/>
                <a:ea typeface="Tahoma" panose="020B0604030504040204" pitchFamily="34" charset="0"/>
                <a:cs typeface="Tahoma" panose="020B0604030504040204" pitchFamily="34" charset="0"/>
              </a:rPr>
              <a:t>3</a:t>
            </a:fld>
            <a:endParaRPr lang="fr-FR" sz="16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38165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p:cTn id="7" dur="500" fill="hold"/>
                                        <p:tgtEl>
                                          <p:spTgt spid="1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
                                            <p:txEl>
                                              <p:pRg st="2" end="2"/>
                                            </p:txEl>
                                          </p:spTgt>
                                        </p:tgtEl>
                                        <p:attrNameLst>
                                          <p:attrName>style.visibility</p:attrName>
                                        </p:attrNameLst>
                                      </p:cBhvr>
                                      <p:to>
                                        <p:strVal val="visible"/>
                                      </p:to>
                                    </p:set>
                                    <p:anim calcmode="lin" valueType="num">
                                      <p:cBhvr additive="base">
                                        <p:cTn id="13"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
                                            <p:txEl>
                                              <p:pRg st="4" end="4"/>
                                            </p:txEl>
                                          </p:spTgt>
                                        </p:tgtEl>
                                        <p:attrNameLst>
                                          <p:attrName>style.visibility</p:attrName>
                                        </p:attrNameLst>
                                      </p:cBhvr>
                                      <p:to>
                                        <p:strVal val="visible"/>
                                      </p:to>
                                    </p:set>
                                    <p:anim calcmode="lin" valueType="num">
                                      <p:cBhvr additive="base">
                                        <p:cTn id="19" dur="500" fill="hold"/>
                                        <p:tgtEl>
                                          <p:spTgt spid="1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15">
                                            <p:txEl>
                                              <p:pRg st="6" end="6"/>
                                            </p:txEl>
                                          </p:spTgt>
                                        </p:tgtEl>
                                        <p:attrNameLst>
                                          <p:attrName>style.visibility</p:attrName>
                                        </p:attrNameLst>
                                      </p:cBhvr>
                                      <p:to>
                                        <p:strVal val="visible"/>
                                      </p:to>
                                    </p:set>
                                    <p:animEffect transition="in" filter="wipe(down)">
                                      <p:cBhvr>
                                        <p:cTn id="25" dur="5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63259" y="138007"/>
            <a:ext cx="1409206" cy="1304127"/>
          </a:xfrm>
          <a:prstGeom prst="rect">
            <a:avLst/>
          </a:prstGeom>
        </p:spPr>
      </p:pic>
      <p:pic>
        <p:nvPicPr>
          <p:cNvPr id="8" name="Image 34" descr="C:\Users\PC - 2017\Downloads\téléchargemen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4729" y="278829"/>
            <a:ext cx="2589411" cy="917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F32DB32E-B9F0-4BFF-86B5-FD676A59854C}"/>
              </a:ext>
            </a:extLst>
          </p:cNvPr>
          <p:cNvSpPr txBox="1"/>
          <p:nvPr/>
        </p:nvSpPr>
        <p:spPr>
          <a:xfrm>
            <a:off x="36176" y="1442134"/>
            <a:ext cx="12155824" cy="461665"/>
          </a:xfrm>
          <a:prstGeom prst="rect">
            <a:avLst/>
          </a:prstGeom>
          <a:solidFill>
            <a:schemeClr val="accent1"/>
          </a:solidFill>
        </p:spPr>
        <p:txBody>
          <a:bodyPr wrap="square">
            <a:spAutoFit/>
          </a:bodyPr>
          <a:lstStyle/>
          <a:p>
            <a:pPr algn="ctr"/>
            <a:r>
              <a:rPr kumimoji="0" lang="fr-FR" sz="2400" b="1" i="0" u="none" strike="noStrike" kern="1200" cap="none" spc="0" normalizeH="0" baseline="0" noProof="0" dirty="0">
                <a:ln>
                  <a:noFill/>
                </a:ln>
                <a:effectLst/>
                <a:uLnTx/>
                <a:uFillTx/>
                <a:latin typeface="Tahoma" panose="020B0604030504040204" pitchFamily="34" charset="0"/>
                <a:ea typeface="Tahoma" panose="020B0604030504040204" pitchFamily="34" charset="0"/>
                <a:cs typeface="Tahoma" panose="020B0604030504040204" pitchFamily="34" charset="0"/>
              </a:rPr>
              <a:t>LA VISION DU REFELA</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9" name="TextBox 8">
            <a:extLst>
              <a:ext uri="{FF2B5EF4-FFF2-40B4-BE49-F238E27FC236}">
                <a16:creationId xmlns:a16="http://schemas.microsoft.com/office/drawing/2014/main" id="{63C2AF88-3949-4967-A736-64AA229E8BDD}"/>
              </a:ext>
            </a:extLst>
          </p:cNvPr>
          <p:cNvSpPr txBox="1"/>
          <p:nvPr/>
        </p:nvSpPr>
        <p:spPr>
          <a:xfrm>
            <a:off x="265490" y="3207926"/>
            <a:ext cx="11697195" cy="3323987"/>
          </a:xfrm>
          <a:prstGeom prst="rect">
            <a:avLst/>
          </a:prstGeom>
          <a:noFill/>
        </p:spPr>
        <p:txBody>
          <a:bodyPr wrap="square">
            <a:spAutoFit/>
          </a:bodyPr>
          <a:lstStyle/>
          <a:p>
            <a:pPr algn="just">
              <a:lnSpc>
                <a:spcPct val="150000"/>
              </a:lnSpc>
            </a:pPr>
            <a:r>
              <a:rPr lang="fr-FR" sz="2800" b="1" i="1" dirty="0">
                <a:latin typeface="Calibri Light" panose="020F0302020204030204" pitchFamily="34" charset="0"/>
                <a:ea typeface="Tahoma" panose="020B0604030504040204" pitchFamily="34" charset="0"/>
                <a:cs typeface="Tahoma" panose="020B0604030504040204" pitchFamily="34" charset="0"/>
              </a:rPr>
              <a:t>Nous cherchons à construire une Afrique équitable, inclusive et sensible au genre où règne l'équité entre les sexes et où les communautés se mobilisent pour protéger les enfants vulnérables et veiller à l’inclusivité des territoires </a:t>
            </a:r>
            <a:r>
              <a:rPr lang="fr-FR" sz="2800" b="1" i="1" dirty="0" smtClean="0">
                <a:latin typeface="Calibri Light" panose="020F0302020204030204" pitchFamily="34" charset="0"/>
                <a:ea typeface="Tahoma" panose="020B0604030504040204" pitchFamily="34" charset="0"/>
                <a:cs typeface="Tahoma" panose="020B0604030504040204" pitchFamily="34" charset="0"/>
              </a:rPr>
              <a:t>en Afrique.</a:t>
            </a:r>
          </a:p>
          <a:p>
            <a:pPr algn="just">
              <a:lnSpc>
                <a:spcPct val="150000"/>
              </a:lnSpc>
            </a:pPr>
            <a:endParaRPr lang="fr-FR" sz="2800" b="1" i="1" dirty="0">
              <a:latin typeface="Calibri Light" panose="020F0302020204030204" pitchFamily="34" charset="0"/>
              <a:ea typeface="Tahoma" panose="020B0604030504040204" pitchFamily="34" charset="0"/>
              <a:cs typeface="Tahoma" panose="020B0604030504040204" pitchFamily="34" charset="0"/>
            </a:endParaRPr>
          </a:p>
          <a:p>
            <a:pPr>
              <a:lnSpc>
                <a:spcPct val="150000"/>
              </a:lnSpc>
            </a:pPr>
            <a:r>
              <a:rPr lang="fr-FR" sz="2800" b="1" i="1" dirty="0">
                <a:latin typeface="Calibri Light" panose="020F0302020204030204" pitchFamily="34" charset="0"/>
                <a:ea typeface="Tahoma" panose="020B0604030504040204" pitchFamily="34" charset="0"/>
                <a:cs typeface="Tahoma" panose="020B0604030504040204" pitchFamily="34" charset="0"/>
              </a:rPr>
              <a:t>Nous </a:t>
            </a:r>
            <a:r>
              <a:rPr lang="fr-FR" sz="2800" b="1" i="1" dirty="0" smtClean="0">
                <a:latin typeface="Calibri Light" panose="020F0302020204030204" pitchFamily="34" charset="0"/>
                <a:ea typeface="Tahoma" panose="020B0604030504040204" pitchFamily="34" charset="0"/>
                <a:cs typeface="Tahoma" panose="020B0604030504040204" pitchFamily="34" charset="0"/>
              </a:rPr>
              <a:t>soutenons </a:t>
            </a:r>
            <a:r>
              <a:rPr lang="fr-FR" sz="2800" b="1" i="1" dirty="0">
                <a:latin typeface="Calibri Light" panose="020F0302020204030204" pitchFamily="34" charset="0"/>
                <a:ea typeface="Tahoma" panose="020B0604030504040204" pitchFamily="34" charset="0"/>
                <a:cs typeface="Tahoma" panose="020B0604030504040204" pitchFamily="34" charset="0"/>
              </a:rPr>
              <a:t>les initiatives visant </a:t>
            </a:r>
            <a:r>
              <a:rPr lang="fr-FR" sz="2800" b="1" i="1" dirty="0" smtClean="0">
                <a:latin typeface="Calibri Light" panose="020F0302020204030204" pitchFamily="34" charset="0"/>
                <a:ea typeface="Tahoma" panose="020B0604030504040204" pitchFamily="34" charset="0"/>
                <a:cs typeface="Tahoma" panose="020B0604030504040204" pitchFamily="34" charset="0"/>
              </a:rPr>
              <a:t>l'autonomisation </a:t>
            </a:r>
            <a:r>
              <a:rPr lang="fr-FR" sz="2800" b="1" i="1" dirty="0">
                <a:latin typeface="Calibri Light" panose="020F0302020204030204" pitchFamily="34" charset="0"/>
                <a:ea typeface="Tahoma" panose="020B0604030504040204" pitchFamily="34" charset="0"/>
                <a:cs typeface="Tahoma" panose="020B0604030504040204" pitchFamily="34" charset="0"/>
              </a:rPr>
              <a:t>des femmes et des filles.</a:t>
            </a:r>
          </a:p>
        </p:txBody>
      </p:sp>
      <p:sp>
        <p:nvSpPr>
          <p:cNvPr id="10" name="TextBox 9">
            <a:extLst>
              <a:ext uri="{FF2B5EF4-FFF2-40B4-BE49-F238E27FC236}">
                <a16:creationId xmlns:a16="http://schemas.microsoft.com/office/drawing/2014/main" id="{20818D29-E1EE-45F9-B8F9-90BCE652028A}"/>
              </a:ext>
            </a:extLst>
          </p:cNvPr>
          <p:cNvSpPr txBox="1"/>
          <p:nvPr/>
        </p:nvSpPr>
        <p:spPr>
          <a:xfrm>
            <a:off x="0" y="2121573"/>
            <a:ext cx="12155824" cy="584775"/>
          </a:xfrm>
          <a:prstGeom prst="rect">
            <a:avLst/>
          </a:prstGeom>
          <a:noFill/>
        </p:spPr>
        <p:txBody>
          <a:bodyPr wrap="square">
            <a:spAutoFit/>
          </a:bodyPr>
          <a:lstStyle/>
          <a:p>
            <a:pPr lvl="0" algn="ctr">
              <a:defRPr/>
            </a:pPr>
            <a:r>
              <a:rPr lang="fr-FR" sz="3200" b="1" dirty="0">
                <a:solidFill>
                  <a:schemeClr val="accent4">
                    <a:lumMod val="50000"/>
                  </a:schemeClr>
                </a:solidFill>
                <a:latin typeface="Tahoma" panose="020B0604030504040204" pitchFamily="34" charset="0"/>
                <a:ea typeface="Tahoma" panose="020B0604030504040204" pitchFamily="34" charset="0"/>
                <a:cs typeface="Tahoma" panose="020B0604030504040204" pitchFamily="34" charset="0"/>
              </a:rPr>
              <a:t>« </a:t>
            </a:r>
            <a:r>
              <a:rPr lang="fr-FR" sz="3200" b="1" dirty="0">
                <a:solidFill>
                  <a:schemeClr val="accent4">
                    <a:lumMod val="50000"/>
                  </a:schemeClr>
                </a:solidFill>
                <a:latin typeface="Calibri Light" panose="020F0302020204030204" pitchFamily="34" charset="0"/>
                <a:ea typeface="Tahoma" panose="020B0604030504040204" pitchFamily="34" charset="0"/>
                <a:cs typeface="Tahoma" panose="020B0604030504040204" pitchFamily="34" charset="0"/>
              </a:rPr>
              <a:t>Bâtir une Afrique locale paritaire, inclusive et sensible au Genre</a:t>
            </a:r>
            <a:r>
              <a:rPr lang="fr-FR" sz="3200" b="1" dirty="0">
                <a:solidFill>
                  <a:schemeClr val="accent4">
                    <a:lumMod val="50000"/>
                  </a:schemeClr>
                </a:solidFill>
                <a:latin typeface="Tahoma" panose="020B0604030504040204" pitchFamily="34" charset="0"/>
                <a:ea typeface="Tahoma" panose="020B0604030504040204" pitchFamily="34" charset="0"/>
                <a:cs typeface="Tahoma" panose="020B0604030504040204" pitchFamily="34" charset="0"/>
              </a:rPr>
              <a:t> ».</a:t>
            </a:r>
          </a:p>
        </p:txBody>
      </p:sp>
      <p:sp>
        <p:nvSpPr>
          <p:cNvPr id="3" name="Espace réservé du numéro de diapositive 2"/>
          <p:cNvSpPr>
            <a:spLocks noGrp="1"/>
          </p:cNvSpPr>
          <p:nvPr>
            <p:ph type="sldNum" sz="quarter" idx="12"/>
          </p:nvPr>
        </p:nvSpPr>
        <p:spPr>
          <a:xfrm>
            <a:off x="11400312" y="6349350"/>
            <a:ext cx="562373" cy="383959"/>
          </a:xfrm>
          <a:solidFill>
            <a:schemeClr val="bg1"/>
          </a:solidFill>
        </p:spPr>
        <p:txBody>
          <a:bodyPr/>
          <a:lstStyle/>
          <a:p>
            <a:fld id="{D1A849C3-2572-4959-A4A7-9CEBF1E5D52A}" type="slidenum">
              <a:rPr lang="fr-FR" sz="1600" smtClean="0">
                <a:latin typeface="Tahoma" panose="020B0604030504040204" pitchFamily="34" charset="0"/>
                <a:ea typeface="Tahoma" panose="020B0604030504040204" pitchFamily="34" charset="0"/>
                <a:cs typeface="Tahoma" panose="020B0604030504040204" pitchFamily="34" charset="0"/>
              </a:rPr>
              <a:t>4</a:t>
            </a:fld>
            <a:endParaRPr lang="fr-FR" sz="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8412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strVal val="#ppt_w*0.70"/>
                                          </p:val>
                                        </p:tav>
                                        <p:tav tm="100000">
                                          <p:val>
                                            <p:strVal val="#ppt_w"/>
                                          </p:val>
                                        </p:tav>
                                      </p:tavLst>
                                    </p:anim>
                                    <p:anim calcmode="lin" valueType="num">
                                      <p:cBhvr>
                                        <p:cTn id="15" dur="1000" fill="hold"/>
                                        <p:tgtEl>
                                          <p:spTgt spid="9"/>
                                        </p:tgtEl>
                                        <p:attrNameLst>
                                          <p:attrName>ppt_h</p:attrName>
                                        </p:attrNameLst>
                                      </p:cBhvr>
                                      <p:tavLst>
                                        <p:tav tm="0">
                                          <p:val>
                                            <p:strVal val="#ppt_h"/>
                                          </p:val>
                                        </p:tav>
                                        <p:tav tm="100000">
                                          <p:val>
                                            <p:strVal val="#ppt_h"/>
                                          </p:val>
                                        </p:tav>
                                      </p:tavLst>
                                    </p:anim>
                                    <p:animEffect transition="in" filter="fade">
                                      <p:cBhvr>
                                        <p:cTn id="1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A728D1-C712-28CB-2588-53972EEEA058}"/>
              </a:ext>
            </a:extLst>
          </p:cNvPr>
          <p:cNvSpPr>
            <a:spLocks noGrp="1"/>
          </p:cNvSpPr>
          <p:nvPr>
            <p:ph type="title"/>
          </p:nvPr>
        </p:nvSpPr>
        <p:spPr>
          <a:xfrm>
            <a:off x="677334" y="816638"/>
            <a:ext cx="8596668" cy="742122"/>
          </a:xfrm>
          <a:solidFill>
            <a:schemeClr val="accent1"/>
          </a:solidFill>
        </p:spPr>
        <p:txBody>
          <a:bodyPr/>
          <a:lstStyle/>
          <a:p>
            <a:pPr algn="ctr"/>
            <a:r>
              <a:rPr lang="fr-FR" b="1" dirty="0">
                <a:solidFill>
                  <a:schemeClr val="tx1"/>
                </a:solidFill>
                <a:latin typeface="Calibri Light" panose="020F0302020204030204" pitchFamily="34" charset="0"/>
                <a:cs typeface="Calibri Light" panose="020F0302020204030204" pitchFamily="34" charset="0"/>
              </a:rPr>
              <a:t>MISSION DU REFELA</a:t>
            </a:r>
          </a:p>
        </p:txBody>
      </p:sp>
      <p:sp>
        <p:nvSpPr>
          <p:cNvPr id="3" name="Espace réservé du contenu 2">
            <a:extLst>
              <a:ext uri="{FF2B5EF4-FFF2-40B4-BE49-F238E27FC236}">
                <a16:creationId xmlns:a16="http://schemas.microsoft.com/office/drawing/2014/main" id="{7F2B7E46-BF1E-DC39-B035-6CB4B2C324F5}"/>
              </a:ext>
            </a:extLst>
          </p:cNvPr>
          <p:cNvSpPr>
            <a:spLocks noGrp="1"/>
          </p:cNvSpPr>
          <p:nvPr>
            <p:ph idx="1"/>
          </p:nvPr>
        </p:nvSpPr>
        <p:spPr>
          <a:xfrm>
            <a:off x="677334" y="2160589"/>
            <a:ext cx="9238562" cy="4323338"/>
          </a:xfrm>
        </p:spPr>
        <p:txBody>
          <a:bodyPr>
            <a:noAutofit/>
          </a:bodyPr>
          <a:lstStyle/>
          <a:p>
            <a:pPr marL="0" indent="0" algn="ctr">
              <a:lnSpc>
                <a:spcPct val="200000"/>
              </a:lnSpc>
              <a:buNone/>
            </a:pPr>
            <a:r>
              <a:rPr lang="fr-FR" sz="3200" b="1" dirty="0">
                <a:latin typeface="Calibri Light" panose="020F0302020204030204" pitchFamily="34" charset="0"/>
                <a:cs typeface="Calibri Light" panose="020F0302020204030204" pitchFamily="34" charset="0"/>
              </a:rPr>
              <a:t>Être le moteur du changement pour l'équité, l'autonomisation des femmes et des filles et la protection des enfants vulnérables et l’inclusivité </a:t>
            </a:r>
            <a:r>
              <a:rPr lang="fr-FR" sz="3200" b="1" dirty="0" smtClean="0">
                <a:latin typeface="Calibri Light" panose="020F0302020204030204" pitchFamily="34" charset="0"/>
                <a:cs typeface="Calibri Light" panose="020F0302020204030204" pitchFamily="34" charset="0"/>
              </a:rPr>
              <a:t>de </a:t>
            </a:r>
            <a:r>
              <a:rPr lang="fr-FR" sz="3200" b="1" dirty="0">
                <a:latin typeface="Calibri Light" panose="020F0302020204030204" pitchFamily="34" charset="0"/>
                <a:cs typeface="Calibri Light" panose="020F0302020204030204" pitchFamily="34" charset="0"/>
              </a:rPr>
              <a:t>toutes les catégories en difficultés.</a:t>
            </a:r>
          </a:p>
        </p:txBody>
      </p:sp>
      <p:sp>
        <p:nvSpPr>
          <p:cNvPr id="5" name="Espace réservé du numéro de diapositive 4"/>
          <p:cNvSpPr>
            <a:spLocks noGrp="1"/>
          </p:cNvSpPr>
          <p:nvPr>
            <p:ph type="sldNum" sz="quarter" idx="12"/>
          </p:nvPr>
        </p:nvSpPr>
        <p:spPr>
          <a:xfrm>
            <a:off x="11376561" y="6317673"/>
            <a:ext cx="593139" cy="348816"/>
          </a:xfrm>
          <a:solidFill>
            <a:schemeClr val="bg1"/>
          </a:solidFill>
        </p:spPr>
        <p:txBody>
          <a:bodyPr/>
          <a:lstStyle/>
          <a:p>
            <a:fld id="{D1A849C3-2572-4959-A4A7-9CEBF1E5D52A}" type="slidenum">
              <a:rPr lang="fr-FR" sz="1600" b="1" smtClean="0">
                <a:latin typeface="Tahoma" panose="020B0604030504040204" pitchFamily="34" charset="0"/>
                <a:ea typeface="Tahoma" panose="020B0604030504040204" pitchFamily="34" charset="0"/>
                <a:cs typeface="Tahoma" panose="020B0604030504040204" pitchFamily="34" charset="0"/>
              </a:rPr>
              <a:t>5</a:t>
            </a:fld>
            <a:endParaRPr lang="fr-FR" sz="16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77813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67044" y="112497"/>
            <a:ext cx="1187533" cy="1098983"/>
          </a:xfrm>
          <a:prstGeom prst="rect">
            <a:avLst/>
          </a:prstGeom>
        </p:spPr>
      </p:pic>
      <p:pic>
        <p:nvPicPr>
          <p:cNvPr id="8" name="Image 34" descr="C:\Users\PC - 2017\Downloads\téléchargemen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8055" y="112497"/>
            <a:ext cx="2486631" cy="88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TextBox 31">
            <a:extLst>
              <a:ext uri="{FF2B5EF4-FFF2-40B4-BE49-F238E27FC236}">
                <a16:creationId xmlns:a16="http://schemas.microsoft.com/office/drawing/2014/main" id="{12195D92-1B9D-423C-9868-FCC6651346C6}"/>
              </a:ext>
            </a:extLst>
          </p:cNvPr>
          <p:cNvSpPr txBox="1"/>
          <p:nvPr/>
        </p:nvSpPr>
        <p:spPr>
          <a:xfrm>
            <a:off x="1" y="1215729"/>
            <a:ext cx="12191999" cy="369332"/>
          </a:xfrm>
          <a:prstGeom prst="rect">
            <a:avLst/>
          </a:prstGeom>
          <a:solidFill>
            <a:schemeClr val="accent1"/>
          </a:solidFill>
        </p:spPr>
        <p:txBody>
          <a:bodyPr wrap="square">
            <a:spAutoFit/>
          </a:bodyPr>
          <a:lstStyle/>
          <a:p>
            <a:pPr algn="ctr"/>
            <a:r>
              <a:rPr lang="fr-FR"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fr-FR" b="1" dirty="0">
                <a:latin typeface="Tahoma" panose="020B0604030504040204" pitchFamily="34" charset="0"/>
                <a:ea typeface="Tahoma" panose="020B0604030504040204" pitchFamily="34" charset="0"/>
                <a:cs typeface="Tahoma" panose="020B0604030504040204" pitchFamily="34" charset="0"/>
              </a:rPr>
              <a:t>Mode gouvernance du Réseau</a:t>
            </a:r>
          </a:p>
        </p:txBody>
      </p:sp>
      <p:sp>
        <p:nvSpPr>
          <p:cNvPr id="4" name="Rectangle 3"/>
          <p:cNvSpPr/>
          <p:nvPr/>
        </p:nvSpPr>
        <p:spPr>
          <a:xfrm>
            <a:off x="4022959" y="693637"/>
            <a:ext cx="3435812" cy="400110"/>
          </a:xfrm>
          <a:prstGeom prst="rect">
            <a:avLst/>
          </a:prstGeom>
        </p:spPr>
        <p:txBody>
          <a:bodyPr wrap="none">
            <a:spAutoFit/>
          </a:bodyPr>
          <a:lstStyle/>
          <a:p>
            <a:pPr algn="ctr"/>
            <a:r>
              <a:rPr lang="fr-FR" sz="2000" b="1" dirty="0"/>
              <a:t>GOUVERNANCE</a:t>
            </a:r>
            <a:r>
              <a:rPr lang="fr-FR" sz="2000" b="1" dirty="0">
                <a:solidFill>
                  <a:schemeClr val="accent4">
                    <a:lumMod val="75000"/>
                  </a:schemeClr>
                </a:solidFill>
              </a:rPr>
              <a:t> </a:t>
            </a:r>
            <a:r>
              <a:rPr lang="fr-FR" sz="2000" b="1" dirty="0"/>
              <a:t>DU</a:t>
            </a:r>
            <a:r>
              <a:rPr lang="fr-FR" sz="2000" b="1" dirty="0">
                <a:solidFill>
                  <a:schemeClr val="accent4">
                    <a:lumMod val="75000"/>
                  </a:schemeClr>
                </a:solidFill>
              </a:rPr>
              <a:t> </a:t>
            </a:r>
            <a:r>
              <a:rPr lang="fr-FR" sz="2000" b="1" dirty="0"/>
              <a:t>REFELA</a:t>
            </a:r>
            <a:r>
              <a:rPr lang="fr-FR" sz="2000" b="1" dirty="0">
                <a:solidFill>
                  <a:schemeClr val="accent4">
                    <a:lumMod val="75000"/>
                  </a:schemeClr>
                </a:solidFill>
              </a:rPr>
              <a:t> </a:t>
            </a:r>
            <a:endParaRPr lang="fr-FR" sz="2000" dirty="0">
              <a:solidFill>
                <a:schemeClr val="accent4">
                  <a:lumMod val="75000"/>
                </a:schemeClr>
              </a:solidFill>
            </a:endParaRPr>
          </a:p>
        </p:txBody>
      </p:sp>
      <p:sp>
        <p:nvSpPr>
          <p:cNvPr id="57" name="Espace réservé du contenu 2"/>
          <p:cNvSpPr txBox="1">
            <a:spLocks/>
          </p:cNvSpPr>
          <p:nvPr/>
        </p:nvSpPr>
        <p:spPr>
          <a:xfrm>
            <a:off x="365760" y="1707043"/>
            <a:ext cx="11826240" cy="493690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fr-FR" sz="2000" dirty="0">
                <a:latin typeface="Calibri Light" panose="020F0302020204030204" pitchFamily="34" charset="0"/>
                <a:ea typeface="Tahoma" panose="020B0604030504040204" pitchFamily="34" charset="0"/>
                <a:cs typeface="Tahoma" panose="020B0604030504040204" pitchFamily="34" charset="0"/>
              </a:rPr>
              <a:t>Doté d’un Règlement intérieur, la gouvernance du REFELA est structurée selon les 3 échelons territoriaux, le Continental, le Régional et le National, à l’instar de CGLU Afrique. </a:t>
            </a:r>
          </a:p>
          <a:p>
            <a:pPr algn="just"/>
            <a:r>
              <a:rPr lang="fr-FR" sz="2000" b="1" i="1" dirty="0">
                <a:latin typeface="Calibri Light" panose="020F0302020204030204" pitchFamily="34" charset="0"/>
                <a:ea typeface="Tahoma" panose="020B0604030504040204" pitchFamily="34" charset="0"/>
                <a:cs typeface="Tahoma" panose="020B0604030504040204" pitchFamily="34" charset="0"/>
              </a:rPr>
              <a:t>Le réseau est organisé autour de : </a:t>
            </a:r>
            <a:endParaRPr lang="fr-FR" sz="2000" dirty="0">
              <a:latin typeface="Calibri Light" panose="020F0302020204030204" pitchFamily="34" charset="0"/>
              <a:ea typeface="Tahoma" panose="020B0604030504040204" pitchFamily="34" charset="0"/>
              <a:cs typeface="Tahoma" panose="020B0604030504040204" pitchFamily="34" charset="0"/>
            </a:endParaRPr>
          </a:p>
          <a:p>
            <a:pPr marL="171450" indent="-171450" algn="just">
              <a:buFont typeface="Wingdings" panose="05000000000000000000" pitchFamily="2" charset="2"/>
              <a:buChar char="v"/>
            </a:pPr>
            <a:r>
              <a:rPr lang="fr-FR" sz="2000" b="1" dirty="0">
                <a:latin typeface="Calibri Light" panose="020F0302020204030204" pitchFamily="34" charset="0"/>
                <a:ea typeface="Tahoma" panose="020B0604030504040204" pitchFamily="34" charset="0"/>
                <a:cs typeface="Tahoma" panose="020B0604030504040204" pitchFamily="34" charset="0"/>
              </a:rPr>
              <a:t>L’Assemblée Générale, </a:t>
            </a:r>
            <a:r>
              <a:rPr lang="fr-FR" sz="2000" dirty="0">
                <a:latin typeface="Calibri Light" panose="020F0302020204030204" pitchFamily="34" charset="0"/>
                <a:ea typeface="Tahoma" panose="020B0604030504040204" pitchFamily="34" charset="0"/>
                <a:cs typeface="Tahoma" panose="020B0604030504040204" pitchFamily="34" charset="0"/>
              </a:rPr>
              <a:t>qui est la plus haute structure de décision du REFELA et qui est tenue tous les 3 ans, en marge du Sommet Africités de CGLU Afrique, réunit toutes les femmes exerçant une fonction élective ou qui ont été nommées à des fonctions similaires au sein des collectivités locales</a:t>
            </a:r>
            <a:r>
              <a:rPr lang="fr-FR" sz="2000" dirty="0" smtClean="0">
                <a:latin typeface="Calibri Light" panose="020F0302020204030204" pitchFamily="34" charset="0"/>
                <a:ea typeface="Tahoma" panose="020B0604030504040204" pitchFamily="34" charset="0"/>
                <a:cs typeface="Tahoma" panose="020B0604030504040204" pitchFamily="34" charset="0"/>
              </a:rPr>
              <a:t>.</a:t>
            </a:r>
            <a:endParaRPr lang="fr-FR" sz="2000" dirty="0">
              <a:latin typeface="Calibri Light" panose="020F0302020204030204" pitchFamily="34" charset="0"/>
              <a:ea typeface="Tahoma" panose="020B0604030504040204" pitchFamily="34" charset="0"/>
              <a:cs typeface="Tahoma" panose="020B0604030504040204" pitchFamily="34" charset="0"/>
            </a:endParaRPr>
          </a:p>
          <a:p>
            <a:pPr marL="171450" indent="-171450" algn="just">
              <a:buFont typeface="Wingdings" panose="05000000000000000000" pitchFamily="2" charset="2"/>
              <a:buChar char="v"/>
            </a:pPr>
            <a:r>
              <a:rPr lang="fr-FR" sz="2000" b="1" dirty="0">
                <a:latin typeface="Calibri Light" panose="020F0302020204030204" pitchFamily="34" charset="0"/>
                <a:ea typeface="Tahoma" panose="020B0604030504040204" pitchFamily="34" charset="0"/>
                <a:cs typeface="Tahoma" panose="020B0604030504040204" pitchFamily="34" charset="0"/>
              </a:rPr>
              <a:t>La Commission du Réseau </a:t>
            </a:r>
            <a:r>
              <a:rPr lang="fr-FR" sz="2000" dirty="0">
                <a:latin typeface="Calibri Light" panose="020F0302020204030204" pitchFamily="34" charset="0"/>
                <a:ea typeface="Tahoma" panose="020B0604030504040204" pitchFamily="34" charset="0"/>
                <a:cs typeface="Tahoma" panose="020B0604030504040204" pitchFamily="34" charset="0"/>
              </a:rPr>
              <a:t>qui est l’organe qu’élit directement l’Assemblée Générale, comporte quarante-cinq (45) membres actifs, dont neuf (9) membres, pour chacune des 5 sous-régions africaines </a:t>
            </a:r>
            <a:r>
              <a:rPr lang="fr-FR" sz="2000" i="1" dirty="0">
                <a:latin typeface="Calibri Light" panose="020F0302020204030204" pitchFamily="34" charset="0"/>
                <a:ea typeface="Tahoma" panose="020B0604030504040204" pitchFamily="34" charset="0"/>
                <a:cs typeface="Tahoma" panose="020B0604030504040204" pitchFamily="34" charset="0"/>
              </a:rPr>
              <a:t>(Afrique du Nord, Afrique de l’Ouest, Afrique de l’Est, Afrique Centrale et Afrique Australe) </a:t>
            </a:r>
            <a:endParaRPr lang="fr-FR" sz="1050" dirty="0">
              <a:latin typeface="Calibri Light" panose="020F0302020204030204" pitchFamily="34" charset="0"/>
              <a:ea typeface="Tahoma" panose="020B0604030504040204" pitchFamily="34" charset="0"/>
              <a:cs typeface="Tahoma" panose="020B0604030504040204" pitchFamily="34" charset="0"/>
            </a:endParaRPr>
          </a:p>
          <a:p>
            <a:pPr marL="171450" indent="-171450" algn="just">
              <a:buFont typeface="Wingdings" panose="05000000000000000000" pitchFamily="2" charset="2"/>
              <a:buChar char="v"/>
            </a:pPr>
            <a:r>
              <a:rPr lang="fr-FR" sz="2000" b="1" dirty="0">
                <a:latin typeface="Calibri Light" panose="020F0302020204030204" pitchFamily="34" charset="0"/>
                <a:ea typeface="Tahoma" panose="020B0604030504040204" pitchFamily="34" charset="0"/>
                <a:cs typeface="Tahoma" panose="020B0604030504040204" pitchFamily="34" charset="0"/>
              </a:rPr>
              <a:t>Le Bureau </a:t>
            </a:r>
            <a:r>
              <a:rPr lang="fr-FR" sz="2000" dirty="0">
                <a:latin typeface="Calibri Light" panose="020F0302020204030204" pitchFamily="34" charset="0"/>
                <a:ea typeface="Tahoma" panose="020B0604030504040204" pitchFamily="34" charset="0"/>
                <a:cs typeface="Tahoma" panose="020B0604030504040204" pitchFamily="34" charset="0"/>
              </a:rPr>
              <a:t>qui est élu par parmi les membres de la Commission, est composé de 15 membres, trois (3) pour chacune des 5 sous-régions d’Afrique; </a:t>
            </a:r>
            <a:endParaRPr lang="fr-FR" sz="1050" dirty="0">
              <a:latin typeface="Calibri Light" panose="020F0302020204030204" pitchFamily="34" charset="0"/>
              <a:ea typeface="Tahoma" panose="020B0604030504040204" pitchFamily="34" charset="0"/>
              <a:cs typeface="Tahoma" panose="020B0604030504040204" pitchFamily="34" charset="0"/>
            </a:endParaRPr>
          </a:p>
          <a:p>
            <a:pPr marL="171450" indent="-171450" algn="just">
              <a:buFont typeface="Wingdings" panose="05000000000000000000" pitchFamily="2" charset="2"/>
              <a:buChar char="v"/>
            </a:pPr>
            <a:r>
              <a:rPr lang="fr-FR" sz="2000" b="1" dirty="0">
                <a:latin typeface="Calibri Light" panose="020F0302020204030204" pitchFamily="34" charset="0"/>
                <a:ea typeface="Tahoma" panose="020B0604030504040204" pitchFamily="34" charset="0"/>
                <a:cs typeface="Tahoma" panose="020B0604030504040204" pitchFamily="34" charset="0"/>
              </a:rPr>
              <a:t>La Présidence </a:t>
            </a:r>
            <a:r>
              <a:rPr lang="fr-FR" sz="2000" dirty="0">
                <a:latin typeface="Calibri Light" panose="020F0302020204030204" pitchFamily="34" charset="0"/>
                <a:ea typeface="Tahoma" panose="020B0604030504040204" pitchFamily="34" charset="0"/>
                <a:cs typeface="Tahoma" panose="020B0604030504040204" pitchFamily="34" charset="0"/>
              </a:rPr>
              <a:t>qui est élue parmi les membres du Bureau, est composée de 5 Vice-Présidents, une pour chacune des 5 sous-régions d’Afrique, parmi lesquelles la Présidente de REFELA est élue. </a:t>
            </a:r>
            <a:endParaRPr lang="fr-FR" sz="1050" dirty="0">
              <a:latin typeface="Calibri Light" panose="020F0302020204030204" pitchFamily="34" charset="0"/>
              <a:ea typeface="Tahoma" panose="020B0604030504040204" pitchFamily="34" charset="0"/>
              <a:cs typeface="Tahoma" panose="020B0604030504040204" pitchFamily="34" charset="0"/>
            </a:endParaRPr>
          </a:p>
          <a:p>
            <a:pPr marL="171450" indent="-171450" algn="just">
              <a:buFont typeface="Wingdings" panose="05000000000000000000" pitchFamily="2" charset="2"/>
              <a:buChar char="v"/>
            </a:pPr>
            <a:r>
              <a:rPr lang="fr-FR" sz="2000" b="1" dirty="0">
                <a:latin typeface="Calibri Light" panose="020F0302020204030204" pitchFamily="34" charset="0"/>
                <a:ea typeface="Tahoma" panose="020B0604030504040204" pitchFamily="34" charset="0"/>
                <a:cs typeface="Tahoma" panose="020B0604030504040204" pitchFamily="34" charset="0"/>
              </a:rPr>
              <a:t>Au niveau des pays</a:t>
            </a:r>
            <a:r>
              <a:rPr lang="fr-FR" sz="2000" dirty="0">
                <a:latin typeface="Calibri Light" panose="020F0302020204030204" pitchFamily="34" charset="0"/>
                <a:ea typeface="Tahoma" panose="020B0604030504040204" pitchFamily="34" charset="0"/>
                <a:cs typeface="Tahoma" panose="020B0604030504040204" pitchFamily="34" charset="0"/>
              </a:rPr>
              <a:t>, le REFELA est représenté par les Chapitres nationaux, qui constituent les commissions permanentes de l’égalité de genres des associations nationales </a:t>
            </a:r>
          </a:p>
          <a:p>
            <a:pPr algn="just"/>
            <a:endParaRPr lang="fr-MA" sz="1800" b="1" dirty="0">
              <a:latin typeface="Calibri Light" panose="020F0302020204030204" pitchFamily="34" charset="0"/>
              <a:ea typeface="Tahoma" panose="020B0604030504040204" pitchFamily="34" charset="0"/>
              <a:cs typeface="Tahoma" panose="020B0604030504040204" pitchFamily="34" charset="0"/>
            </a:endParaRPr>
          </a:p>
        </p:txBody>
      </p:sp>
      <p:sp>
        <p:nvSpPr>
          <p:cNvPr id="3" name="Espace réservé du numéro de diapositive 2"/>
          <p:cNvSpPr>
            <a:spLocks noGrp="1"/>
          </p:cNvSpPr>
          <p:nvPr>
            <p:ph type="sldNum" sz="quarter" idx="12"/>
          </p:nvPr>
        </p:nvSpPr>
        <p:spPr>
          <a:xfrm>
            <a:off x="11447813" y="6400805"/>
            <a:ext cx="545638" cy="365125"/>
          </a:xfrm>
          <a:solidFill>
            <a:schemeClr val="bg1"/>
          </a:solidFill>
        </p:spPr>
        <p:txBody>
          <a:bodyPr/>
          <a:lstStyle/>
          <a:p>
            <a:fld id="{D1A849C3-2572-4959-A4A7-9CEBF1E5D52A}" type="slidenum">
              <a:rPr lang="fr-FR" sz="1600" b="1" smtClean="0">
                <a:solidFill>
                  <a:schemeClr val="accent2"/>
                </a:solidFill>
                <a:latin typeface="Tahoma" panose="020B0604030504040204" pitchFamily="34" charset="0"/>
                <a:ea typeface="Tahoma" panose="020B0604030504040204" pitchFamily="34" charset="0"/>
                <a:cs typeface="Tahoma" panose="020B0604030504040204" pitchFamily="34" charset="0"/>
              </a:rPr>
              <a:t>6</a:t>
            </a:fld>
            <a:endParaRPr lang="fr-FR" sz="1600" b="1" dirty="0">
              <a:solidFill>
                <a:schemeClr val="accent2"/>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6397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7">
                                            <p:txEl>
                                              <p:pRg st="2" end="2"/>
                                            </p:txEl>
                                          </p:spTgt>
                                        </p:tgtEl>
                                        <p:attrNameLst>
                                          <p:attrName>style.visibility</p:attrName>
                                        </p:attrNameLst>
                                      </p:cBhvr>
                                      <p:to>
                                        <p:strVal val="visible"/>
                                      </p:to>
                                    </p:set>
                                    <p:animEffect transition="in" filter="fade">
                                      <p:cBhvr>
                                        <p:cTn id="7" dur="1000"/>
                                        <p:tgtEl>
                                          <p:spTgt spid="57">
                                            <p:txEl>
                                              <p:pRg st="2" end="2"/>
                                            </p:txEl>
                                          </p:spTgt>
                                        </p:tgtEl>
                                      </p:cBhvr>
                                    </p:animEffect>
                                    <p:anim calcmode="lin" valueType="num">
                                      <p:cBhvr>
                                        <p:cTn id="8" dur="1000" fill="hold"/>
                                        <p:tgtEl>
                                          <p:spTgt spid="57">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5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7">
                                            <p:txEl>
                                              <p:pRg st="3" end="3"/>
                                            </p:txEl>
                                          </p:spTgt>
                                        </p:tgtEl>
                                        <p:attrNameLst>
                                          <p:attrName>style.visibility</p:attrName>
                                        </p:attrNameLst>
                                      </p:cBhvr>
                                      <p:to>
                                        <p:strVal val="visible"/>
                                      </p:to>
                                    </p:set>
                                    <p:animEffect transition="in" filter="barn(inVertical)">
                                      <p:cBhvr>
                                        <p:cTn id="14" dur="500"/>
                                        <p:tgtEl>
                                          <p:spTgt spid="57">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7">
                                            <p:txEl>
                                              <p:pRg st="4" end="4"/>
                                            </p:txEl>
                                          </p:spTgt>
                                        </p:tgtEl>
                                        <p:attrNameLst>
                                          <p:attrName>style.visibility</p:attrName>
                                        </p:attrNameLst>
                                      </p:cBhvr>
                                      <p:to>
                                        <p:strVal val="visible"/>
                                      </p:to>
                                    </p:set>
                                    <p:animEffect transition="in" filter="barn(inVertical)">
                                      <p:cBhvr>
                                        <p:cTn id="19" dur="500"/>
                                        <p:tgtEl>
                                          <p:spTgt spid="57">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57">
                                            <p:txEl>
                                              <p:pRg st="5" end="5"/>
                                            </p:txEl>
                                          </p:spTgt>
                                        </p:tgtEl>
                                        <p:attrNameLst>
                                          <p:attrName>style.visibility</p:attrName>
                                        </p:attrNameLst>
                                      </p:cBhvr>
                                      <p:to>
                                        <p:strVal val="visible"/>
                                      </p:to>
                                    </p:set>
                                    <p:animEffect transition="in" filter="barn(inVertical)">
                                      <p:cBhvr>
                                        <p:cTn id="24" dur="500"/>
                                        <p:tgtEl>
                                          <p:spTgt spid="57">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7">
                                            <p:txEl>
                                              <p:pRg st="6" end="6"/>
                                            </p:txEl>
                                          </p:spTgt>
                                        </p:tgtEl>
                                        <p:attrNameLst>
                                          <p:attrName>style.visibility</p:attrName>
                                        </p:attrNameLst>
                                      </p:cBhvr>
                                      <p:to>
                                        <p:strVal val="visible"/>
                                      </p:to>
                                    </p:set>
                                    <p:anim calcmode="lin" valueType="num">
                                      <p:cBhvr additive="base">
                                        <p:cTn id="29" dur="500" fill="hold"/>
                                        <p:tgtEl>
                                          <p:spTgt spid="57">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54167" y="62645"/>
            <a:ext cx="1187533" cy="1098983"/>
          </a:xfrm>
          <a:prstGeom prst="rect">
            <a:avLst/>
          </a:prstGeom>
        </p:spPr>
      </p:pic>
      <p:pic>
        <p:nvPicPr>
          <p:cNvPr id="8" name="Image 34" descr="C:\Users\PC - 2017\Downloads\téléchargemen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437" y="122308"/>
            <a:ext cx="2486631" cy="88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TextBox 31">
            <a:extLst>
              <a:ext uri="{FF2B5EF4-FFF2-40B4-BE49-F238E27FC236}">
                <a16:creationId xmlns:a16="http://schemas.microsoft.com/office/drawing/2014/main" id="{12195D92-1B9D-423C-9868-FCC6651346C6}"/>
              </a:ext>
            </a:extLst>
          </p:cNvPr>
          <p:cNvSpPr txBox="1"/>
          <p:nvPr/>
        </p:nvSpPr>
        <p:spPr>
          <a:xfrm>
            <a:off x="1" y="1110902"/>
            <a:ext cx="12191999" cy="523220"/>
          </a:xfrm>
          <a:prstGeom prst="rect">
            <a:avLst/>
          </a:prstGeom>
          <a:solidFill>
            <a:schemeClr val="accent1"/>
          </a:solidFill>
        </p:spPr>
        <p:txBody>
          <a:bodyPr wrap="square">
            <a:spAutoFit/>
          </a:bodyPr>
          <a:lstStyle/>
          <a:p>
            <a:pPr algn="ctr"/>
            <a:r>
              <a:rPr lang="fr-FR" sz="2400" b="1" dirty="0">
                <a:solidFill>
                  <a:schemeClr val="bg1"/>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 </a:t>
            </a:r>
            <a:r>
              <a:rPr lang="fr-FR" sz="28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Structure des instances de gouvernance</a:t>
            </a:r>
            <a:endParaRPr lang="en-US" sz="28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25" name="Triangle isocèle 24"/>
          <p:cNvSpPr/>
          <p:nvPr/>
        </p:nvSpPr>
        <p:spPr>
          <a:xfrm>
            <a:off x="3682435" y="1919103"/>
            <a:ext cx="3968962" cy="979007"/>
          </a:xfrm>
          <a:prstGeom prst="triangle">
            <a:avLst>
              <a:gd name="adj" fmla="val 4652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sz="2400" b="1" dirty="0">
                <a:solidFill>
                  <a:schemeClr val="tx1"/>
                </a:solidFill>
                <a:latin typeface="Calibri Light" panose="020F0302020204030204" pitchFamily="34" charset="0"/>
              </a:rPr>
              <a:t>Présidence</a:t>
            </a:r>
          </a:p>
          <a:p>
            <a:pPr algn="ctr"/>
            <a:endParaRPr lang="fr-FR" b="1" dirty="0">
              <a:solidFill>
                <a:schemeClr val="tx1"/>
              </a:solidFill>
              <a:latin typeface="Calibri Light" panose="020F0302020204030204" pitchFamily="34" charset="0"/>
            </a:endParaRPr>
          </a:p>
        </p:txBody>
      </p:sp>
      <p:grpSp>
        <p:nvGrpSpPr>
          <p:cNvPr id="26" name="Groupe 25"/>
          <p:cNvGrpSpPr/>
          <p:nvPr/>
        </p:nvGrpSpPr>
        <p:grpSpPr>
          <a:xfrm>
            <a:off x="2778826" y="2990112"/>
            <a:ext cx="5605153" cy="763288"/>
            <a:chOff x="4748808" y="2289190"/>
            <a:chExt cx="5267909" cy="638537"/>
          </a:xfrm>
          <a:solidFill>
            <a:schemeClr val="accent6">
              <a:lumMod val="60000"/>
              <a:lumOff val="40000"/>
            </a:schemeClr>
          </a:solidFill>
        </p:grpSpPr>
        <p:sp>
          <p:nvSpPr>
            <p:cNvPr id="55" name="Rectangle 32"/>
            <p:cNvSpPr/>
            <p:nvPr/>
          </p:nvSpPr>
          <p:spPr>
            <a:xfrm>
              <a:off x="8205339" y="2289191"/>
              <a:ext cx="1811378" cy="625979"/>
            </a:xfrm>
            <a:custGeom>
              <a:avLst/>
              <a:gdLst>
                <a:gd name="connsiteX0" fmla="*/ 0 w 1862473"/>
                <a:gd name="connsiteY0" fmla="*/ 0 h 827550"/>
                <a:gd name="connsiteX1" fmla="*/ 1862473 w 1862473"/>
                <a:gd name="connsiteY1" fmla="*/ 0 h 827550"/>
                <a:gd name="connsiteX2" fmla="*/ 1862473 w 1862473"/>
                <a:gd name="connsiteY2" fmla="*/ 827550 h 827550"/>
                <a:gd name="connsiteX3" fmla="*/ 0 w 1862473"/>
                <a:gd name="connsiteY3" fmla="*/ 827550 h 827550"/>
                <a:gd name="connsiteX4" fmla="*/ 0 w 1862473"/>
                <a:gd name="connsiteY4" fmla="*/ 0 h 827550"/>
                <a:gd name="connsiteX0" fmla="*/ 0 w 1862473"/>
                <a:gd name="connsiteY0" fmla="*/ 0 h 827550"/>
                <a:gd name="connsiteX1" fmla="*/ 1419560 w 1862473"/>
                <a:gd name="connsiteY1" fmla="*/ 57150 h 827550"/>
                <a:gd name="connsiteX2" fmla="*/ 1862473 w 1862473"/>
                <a:gd name="connsiteY2" fmla="*/ 827550 h 827550"/>
                <a:gd name="connsiteX3" fmla="*/ 0 w 1862473"/>
                <a:gd name="connsiteY3" fmla="*/ 827550 h 827550"/>
                <a:gd name="connsiteX4" fmla="*/ 0 w 1862473"/>
                <a:gd name="connsiteY4" fmla="*/ 0 h 827550"/>
                <a:gd name="connsiteX0" fmla="*/ 0 w 1862473"/>
                <a:gd name="connsiteY0" fmla="*/ 0 h 827550"/>
                <a:gd name="connsiteX1" fmla="*/ 1205248 w 1862473"/>
                <a:gd name="connsiteY1" fmla="*/ 0 h 827550"/>
                <a:gd name="connsiteX2" fmla="*/ 1862473 w 1862473"/>
                <a:gd name="connsiteY2" fmla="*/ 827550 h 827550"/>
                <a:gd name="connsiteX3" fmla="*/ 0 w 1862473"/>
                <a:gd name="connsiteY3" fmla="*/ 827550 h 827550"/>
                <a:gd name="connsiteX4" fmla="*/ 0 w 1862473"/>
                <a:gd name="connsiteY4" fmla="*/ 0 h 827550"/>
                <a:gd name="connsiteX0" fmla="*/ 0 w 1862473"/>
                <a:gd name="connsiteY0" fmla="*/ 0 h 827550"/>
                <a:gd name="connsiteX1" fmla="*/ 1102961 w 1862473"/>
                <a:gd name="connsiteY1" fmla="*/ 0 h 827550"/>
                <a:gd name="connsiteX2" fmla="*/ 1862473 w 1862473"/>
                <a:gd name="connsiteY2" fmla="*/ 827550 h 827550"/>
                <a:gd name="connsiteX3" fmla="*/ 0 w 1862473"/>
                <a:gd name="connsiteY3" fmla="*/ 827550 h 827550"/>
                <a:gd name="connsiteX4" fmla="*/ 0 w 1862473"/>
                <a:gd name="connsiteY4" fmla="*/ 0 h 82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2473" h="827550">
                  <a:moveTo>
                    <a:pt x="0" y="0"/>
                  </a:moveTo>
                  <a:lnTo>
                    <a:pt x="1102961" y="0"/>
                  </a:lnTo>
                  <a:lnTo>
                    <a:pt x="1862473" y="827550"/>
                  </a:lnTo>
                  <a:lnTo>
                    <a:pt x="0" y="82755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MA" sz="1400" b="1" dirty="0">
                  <a:solidFill>
                    <a:schemeClr val="tx1"/>
                  </a:solidFill>
                  <a:latin typeface="Calibri Light" panose="020F0302020204030204" pitchFamily="34" charset="0"/>
                </a:rPr>
                <a:t>Bureau Exécutif</a:t>
              </a:r>
              <a:endParaRPr lang="fr-FR" sz="1400" b="1" dirty="0">
                <a:solidFill>
                  <a:schemeClr val="tx1"/>
                </a:solidFill>
                <a:latin typeface="Calibri Light" panose="020F0302020204030204" pitchFamily="34" charset="0"/>
              </a:endParaRPr>
            </a:p>
          </p:txBody>
        </p:sp>
        <p:sp>
          <p:nvSpPr>
            <p:cNvPr id="56" name="Rectangle 33"/>
            <p:cNvSpPr/>
            <p:nvPr/>
          </p:nvSpPr>
          <p:spPr>
            <a:xfrm>
              <a:off x="4748808" y="2289190"/>
              <a:ext cx="1800000" cy="625979"/>
            </a:xfrm>
            <a:custGeom>
              <a:avLst/>
              <a:gdLst>
                <a:gd name="connsiteX0" fmla="*/ 0 w 1635314"/>
                <a:gd name="connsiteY0" fmla="*/ 0 h 816958"/>
                <a:gd name="connsiteX1" fmla="*/ 1635314 w 1635314"/>
                <a:gd name="connsiteY1" fmla="*/ 0 h 816958"/>
                <a:gd name="connsiteX2" fmla="*/ 1635314 w 1635314"/>
                <a:gd name="connsiteY2" fmla="*/ 816958 h 816958"/>
                <a:gd name="connsiteX3" fmla="*/ 0 w 1635314"/>
                <a:gd name="connsiteY3" fmla="*/ 816958 h 816958"/>
                <a:gd name="connsiteX4" fmla="*/ 0 w 1635314"/>
                <a:gd name="connsiteY4" fmla="*/ 0 h 816958"/>
                <a:gd name="connsiteX0" fmla="*/ 514350 w 1635314"/>
                <a:gd name="connsiteY0" fmla="*/ 14287 h 816958"/>
                <a:gd name="connsiteX1" fmla="*/ 1635314 w 1635314"/>
                <a:gd name="connsiteY1" fmla="*/ 0 h 816958"/>
                <a:gd name="connsiteX2" fmla="*/ 1635314 w 1635314"/>
                <a:gd name="connsiteY2" fmla="*/ 816958 h 816958"/>
                <a:gd name="connsiteX3" fmla="*/ 0 w 1635314"/>
                <a:gd name="connsiteY3" fmla="*/ 816958 h 816958"/>
                <a:gd name="connsiteX4" fmla="*/ 514350 w 1635314"/>
                <a:gd name="connsiteY4" fmla="*/ 14287 h 816958"/>
                <a:gd name="connsiteX0" fmla="*/ 755415 w 1635314"/>
                <a:gd name="connsiteY0" fmla="*/ 14287 h 816958"/>
                <a:gd name="connsiteX1" fmla="*/ 1635314 w 1635314"/>
                <a:gd name="connsiteY1" fmla="*/ 0 h 816958"/>
                <a:gd name="connsiteX2" fmla="*/ 1635314 w 1635314"/>
                <a:gd name="connsiteY2" fmla="*/ 816958 h 816958"/>
                <a:gd name="connsiteX3" fmla="*/ 0 w 1635314"/>
                <a:gd name="connsiteY3" fmla="*/ 816958 h 816958"/>
                <a:gd name="connsiteX4" fmla="*/ 755415 w 1635314"/>
                <a:gd name="connsiteY4" fmla="*/ 14287 h 816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314" h="816958">
                  <a:moveTo>
                    <a:pt x="755415" y="14287"/>
                  </a:moveTo>
                  <a:lnTo>
                    <a:pt x="1635314" y="0"/>
                  </a:lnTo>
                  <a:lnTo>
                    <a:pt x="1635314" y="816958"/>
                  </a:lnTo>
                  <a:lnTo>
                    <a:pt x="0" y="816958"/>
                  </a:lnTo>
                  <a:lnTo>
                    <a:pt x="755415" y="1428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r-MA" sz="1400" b="1" dirty="0">
                  <a:solidFill>
                    <a:schemeClr val="tx1"/>
                  </a:solidFill>
                  <a:latin typeface="Calibri Light" panose="020F0302020204030204" pitchFamily="34" charset="0"/>
                </a:rPr>
                <a:t>Commission</a:t>
              </a:r>
              <a:endParaRPr lang="fr-FR" sz="1400" b="1" dirty="0">
                <a:solidFill>
                  <a:schemeClr val="tx1"/>
                </a:solidFill>
                <a:latin typeface="Calibri Light" panose="020F0302020204030204" pitchFamily="34" charset="0"/>
              </a:endParaRPr>
            </a:p>
          </p:txBody>
        </p:sp>
        <p:sp>
          <p:nvSpPr>
            <p:cNvPr id="57" name="Rectangle 56"/>
            <p:cNvSpPr/>
            <p:nvPr/>
          </p:nvSpPr>
          <p:spPr>
            <a:xfrm>
              <a:off x="6631454" y="2289191"/>
              <a:ext cx="1512000" cy="63853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b="1" dirty="0">
                  <a:solidFill>
                    <a:schemeClr val="tx1"/>
                  </a:solidFill>
                  <a:latin typeface="Calibri Light" panose="020F0302020204030204" pitchFamily="34" charset="0"/>
                </a:rPr>
                <a:t>Assemblée</a:t>
              </a:r>
              <a:endParaRPr lang="fr-FR" b="1" dirty="0">
                <a:solidFill>
                  <a:schemeClr val="tx1"/>
                </a:solidFill>
                <a:latin typeface="Calibri Light" panose="020F0302020204030204" pitchFamily="34" charset="0"/>
              </a:endParaRPr>
            </a:p>
          </p:txBody>
        </p:sp>
      </p:grpSp>
      <p:grpSp>
        <p:nvGrpSpPr>
          <p:cNvPr id="27" name="Groupe 26"/>
          <p:cNvGrpSpPr/>
          <p:nvPr/>
        </p:nvGrpSpPr>
        <p:grpSpPr>
          <a:xfrm>
            <a:off x="1555668" y="3790593"/>
            <a:ext cx="8182099" cy="880433"/>
            <a:chOff x="3300761" y="3722906"/>
            <a:chExt cx="7878416" cy="1140394"/>
          </a:xfrm>
          <a:solidFill>
            <a:srgbClr val="92D050"/>
          </a:solidFill>
        </p:grpSpPr>
        <p:sp>
          <p:nvSpPr>
            <p:cNvPr id="49" name="Rectangle 91"/>
            <p:cNvSpPr/>
            <p:nvPr/>
          </p:nvSpPr>
          <p:spPr>
            <a:xfrm>
              <a:off x="3300761" y="3722906"/>
              <a:ext cx="7878416" cy="1140394"/>
            </a:xfrm>
            <a:custGeom>
              <a:avLst/>
              <a:gdLst>
                <a:gd name="connsiteX0" fmla="*/ 0 w 7591363"/>
                <a:gd name="connsiteY0" fmla="*/ 0 h 1096236"/>
                <a:gd name="connsiteX1" fmla="*/ 7591363 w 7591363"/>
                <a:gd name="connsiteY1" fmla="*/ 0 h 1096236"/>
                <a:gd name="connsiteX2" fmla="*/ 7591363 w 7591363"/>
                <a:gd name="connsiteY2" fmla="*/ 1096236 h 1096236"/>
                <a:gd name="connsiteX3" fmla="*/ 0 w 7591363"/>
                <a:gd name="connsiteY3" fmla="*/ 1096236 h 1096236"/>
                <a:gd name="connsiteX4" fmla="*/ 0 w 7591363"/>
                <a:gd name="connsiteY4" fmla="*/ 0 h 1096236"/>
                <a:gd name="connsiteX0" fmla="*/ 1028700 w 7591363"/>
                <a:gd name="connsiteY0" fmla="*/ 14288 h 1096236"/>
                <a:gd name="connsiteX1" fmla="*/ 7591363 w 7591363"/>
                <a:gd name="connsiteY1" fmla="*/ 0 h 1096236"/>
                <a:gd name="connsiteX2" fmla="*/ 7591363 w 7591363"/>
                <a:gd name="connsiteY2" fmla="*/ 1096236 h 1096236"/>
                <a:gd name="connsiteX3" fmla="*/ 0 w 7591363"/>
                <a:gd name="connsiteY3" fmla="*/ 1096236 h 1096236"/>
                <a:gd name="connsiteX4" fmla="*/ 1028700 w 7591363"/>
                <a:gd name="connsiteY4" fmla="*/ 14288 h 1096236"/>
                <a:gd name="connsiteX0" fmla="*/ 1028700 w 7591363"/>
                <a:gd name="connsiteY0" fmla="*/ 0 h 1081948"/>
                <a:gd name="connsiteX1" fmla="*/ 6462651 w 7591363"/>
                <a:gd name="connsiteY1" fmla="*/ 14287 h 1081948"/>
                <a:gd name="connsiteX2" fmla="*/ 7591363 w 7591363"/>
                <a:gd name="connsiteY2" fmla="*/ 1081948 h 1081948"/>
                <a:gd name="connsiteX3" fmla="*/ 0 w 7591363"/>
                <a:gd name="connsiteY3" fmla="*/ 1081948 h 1081948"/>
                <a:gd name="connsiteX4" fmla="*/ 1028700 w 7591363"/>
                <a:gd name="connsiteY4" fmla="*/ 0 h 1081948"/>
                <a:gd name="connsiteX0" fmla="*/ 1114425 w 7591363"/>
                <a:gd name="connsiteY0" fmla="*/ 0 h 1081948"/>
                <a:gd name="connsiteX1" fmla="*/ 6462651 w 7591363"/>
                <a:gd name="connsiteY1" fmla="*/ 14287 h 1081948"/>
                <a:gd name="connsiteX2" fmla="*/ 7591363 w 7591363"/>
                <a:gd name="connsiteY2" fmla="*/ 1081948 h 1081948"/>
                <a:gd name="connsiteX3" fmla="*/ 0 w 7591363"/>
                <a:gd name="connsiteY3" fmla="*/ 1081948 h 1081948"/>
                <a:gd name="connsiteX4" fmla="*/ 1114425 w 7591363"/>
                <a:gd name="connsiteY4" fmla="*/ 0 h 1081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91363" h="1081948">
                  <a:moveTo>
                    <a:pt x="1114425" y="0"/>
                  </a:moveTo>
                  <a:lnTo>
                    <a:pt x="6462651" y="14287"/>
                  </a:lnTo>
                  <a:lnTo>
                    <a:pt x="7591363" y="1081948"/>
                  </a:lnTo>
                  <a:lnTo>
                    <a:pt x="0" y="1081948"/>
                  </a:lnTo>
                  <a:lnTo>
                    <a:pt x="1114425"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b="1" dirty="0">
                  <a:latin typeface="Calibri Light" panose="020F0302020204030204" pitchFamily="34" charset="0"/>
                </a:rPr>
                <a:t>Forums Régionaux</a:t>
              </a:r>
            </a:p>
            <a:p>
              <a:pPr algn="ctr"/>
              <a:endParaRPr lang="fr-MA" sz="1200" dirty="0">
                <a:latin typeface="Calibri Light" panose="020F0302020204030204" pitchFamily="34" charset="0"/>
              </a:endParaRPr>
            </a:p>
            <a:p>
              <a:pPr algn="ctr"/>
              <a:endParaRPr lang="fr-MA" sz="1200" dirty="0">
                <a:latin typeface="Calibri Light" panose="020F0302020204030204" pitchFamily="34" charset="0"/>
              </a:endParaRPr>
            </a:p>
            <a:p>
              <a:pPr algn="ctr"/>
              <a:endParaRPr lang="fr-FR" sz="1200" dirty="0">
                <a:latin typeface="Calibri Light" panose="020F0302020204030204" pitchFamily="34" charset="0"/>
              </a:endParaRPr>
            </a:p>
          </p:txBody>
        </p:sp>
        <p:sp>
          <p:nvSpPr>
            <p:cNvPr id="50" name="Rectangle 33"/>
            <p:cNvSpPr/>
            <p:nvPr/>
          </p:nvSpPr>
          <p:spPr>
            <a:xfrm>
              <a:off x="3584507" y="4187643"/>
              <a:ext cx="1656000" cy="625980"/>
            </a:xfrm>
            <a:custGeom>
              <a:avLst/>
              <a:gdLst>
                <a:gd name="connsiteX0" fmla="*/ 0 w 1635314"/>
                <a:gd name="connsiteY0" fmla="*/ 0 h 816958"/>
                <a:gd name="connsiteX1" fmla="*/ 1635314 w 1635314"/>
                <a:gd name="connsiteY1" fmla="*/ 0 h 816958"/>
                <a:gd name="connsiteX2" fmla="*/ 1635314 w 1635314"/>
                <a:gd name="connsiteY2" fmla="*/ 816958 h 816958"/>
                <a:gd name="connsiteX3" fmla="*/ 0 w 1635314"/>
                <a:gd name="connsiteY3" fmla="*/ 816958 h 816958"/>
                <a:gd name="connsiteX4" fmla="*/ 0 w 1635314"/>
                <a:gd name="connsiteY4" fmla="*/ 0 h 816958"/>
                <a:gd name="connsiteX0" fmla="*/ 514350 w 1635314"/>
                <a:gd name="connsiteY0" fmla="*/ 14287 h 816958"/>
                <a:gd name="connsiteX1" fmla="*/ 1635314 w 1635314"/>
                <a:gd name="connsiteY1" fmla="*/ 0 h 816958"/>
                <a:gd name="connsiteX2" fmla="*/ 1635314 w 1635314"/>
                <a:gd name="connsiteY2" fmla="*/ 816958 h 816958"/>
                <a:gd name="connsiteX3" fmla="*/ 0 w 1635314"/>
                <a:gd name="connsiteY3" fmla="*/ 816958 h 816958"/>
                <a:gd name="connsiteX4" fmla="*/ 514350 w 1635314"/>
                <a:gd name="connsiteY4" fmla="*/ 14287 h 816958"/>
                <a:gd name="connsiteX0" fmla="*/ 755415 w 1635314"/>
                <a:gd name="connsiteY0" fmla="*/ 14287 h 816958"/>
                <a:gd name="connsiteX1" fmla="*/ 1635314 w 1635314"/>
                <a:gd name="connsiteY1" fmla="*/ 0 h 816958"/>
                <a:gd name="connsiteX2" fmla="*/ 1635314 w 1635314"/>
                <a:gd name="connsiteY2" fmla="*/ 816958 h 816958"/>
                <a:gd name="connsiteX3" fmla="*/ 0 w 1635314"/>
                <a:gd name="connsiteY3" fmla="*/ 816958 h 816958"/>
                <a:gd name="connsiteX4" fmla="*/ 755415 w 1635314"/>
                <a:gd name="connsiteY4" fmla="*/ 14287 h 816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314" h="816958">
                  <a:moveTo>
                    <a:pt x="755415" y="14287"/>
                  </a:moveTo>
                  <a:lnTo>
                    <a:pt x="1635314" y="0"/>
                  </a:lnTo>
                  <a:lnTo>
                    <a:pt x="1635314" y="816958"/>
                  </a:lnTo>
                  <a:lnTo>
                    <a:pt x="0" y="816958"/>
                  </a:lnTo>
                  <a:lnTo>
                    <a:pt x="755415" y="14287"/>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r-MA" sz="1400" b="1" dirty="0">
                  <a:solidFill>
                    <a:schemeClr val="tx1"/>
                  </a:solidFill>
                  <a:latin typeface="Calibri Light" panose="020F0302020204030204" pitchFamily="34" charset="0"/>
                </a:rPr>
                <a:t>Afrique du Nord</a:t>
              </a:r>
              <a:endParaRPr lang="fr-FR" sz="1400" b="1" dirty="0">
                <a:solidFill>
                  <a:schemeClr val="tx1"/>
                </a:solidFill>
                <a:latin typeface="Calibri Light" panose="020F0302020204030204" pitchFamily="34" charset="0"/>
              </a:endParaRPr>
            </a:p>
          </p:txBody>
        </p:sp>
        <p:sp>
          <p:nvSpPr>
            <p:cNvPr id="51" name="Rectangle 50"/>
            <p:cNvSpPr/>
            <p:nvPr/>
          </p:nvSpPr>
          <p:spPr>
            <a:xfrm>
              <a:off x="5407161" y="4100933"/>
              <a:ext cx="1129324" cy="73068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sz="1400" b="1" dirty="0">
                  <a:solidFill>
                    <a:schemeClr val="tx1"/>
                  </a:solidFill>
                  <a:latin typeface="Calibri Light" panose="020F0302020204030204" pitchFamily="34" charset="0"/>
                </a:rPr>
                <a:t>Afrique de L’Ouest</a:t>
              </a:r>
              <a:endParaRPr lang="fr-FR" sz="1400" dirty="0">
                <a:solidFill>
                  <a:schemeClr val="tx1"/>
                </a:solidFill>
                <a:latin typeface="Calibri Light" panose="020F0302020204030204" pitchFamily="34" charset="0"/>
              </a:endParaRPr>
            </a:p>
          </p:txBody>
        </p:sp>
        <p:sp>
          <p:nvSpPr>
            <p:cNvPr id="52" name="Rectangle 51"/>
            <p:cNvSpPr/>
            <p:nvPr/>
          </p:nvSpPr>
          <p:spPr>
            <a:xfrm>
              <a:off x="6710019" y="4206415"/>
              <a:ext cx="1129324" cy="6385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sz="1400" b="1" dirty="0">
                  <a:solidFill>
                    <a:schemeClr val="tx1"/>
                  </a:solidFill>
                  <a:latin typeface="Calibri Light" panose="020F0302020204030204" pitchFamily="34" charset="0"/>
                </a:rPr>
                <a:t>Afrique Centrale</a:t>
              </a:r>
              <a:endParaRPr lang="fr-FR" sz="1400" dirty="0">
                <a:solidFill>
                  <a:schemeClr val="tx1"/>
                </a:solidFill>
                <a:latin typeface="Calibri Light" panose="020F0302020204030204" pitchFamily="34" charset="0"/>
              </a:endParaRPr>
            </a:p>
          </p:txBody>
        </p:sp>
        <p:sp>
          <p:nvSpPr>
            <p:cNvPr id="53" name="Rectangle 52"/>
            <p:cNvSpPr/>
            <p:nvPr/>
          </p:nvSpPr>
          <p:spPr>
            <a:xfrm>
              <a:off x="8020698" y="4193088"/>
              <a:ext cx="1129324" cy="6385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sz="1400" b="1" dirty="0">
                  <a:solidFill>
                    <a:schemeClr val="tx1"/>
                  </a:solidFill>
                  <a:latin typeface="Calibri Light" panose="020F0302020204030204" pitchFamily="34" charset="0"/>
                </a:rPr>
                <a:t>Afrique de L’Est</a:t>
              </a:r>
              <a:endParaRPr lang="fr-FR" sz="1400" dirty="0">
                <a:solidFill>
                  <a:schemeClr val="tx1"/>
                </a:solidFill>
                <a:latin typeface="Calibri Light" panose="020F0302020204030204" pitchFamily="34" charset="0"/>
              </a:endParaRPr>
            </a:p>
          </p:txBody>
        </p:sp>
        <p:sp>
          <p:nvSpPr>
            <p:cNvPr id="54" name="Rectangle 32"/>
            <p:cNvSpPr/>
            <p:nvPr/>
          </p:nvSpPr>
          <p:spPr>
            <a:xfrm>
              <a:off x="9117743" y="4166313"/>
              <a:ext cx="1656000" cy="625980"/>
            </a:xfrm>
            <a:custGeom>
              <a:avLst/>
              <a:gdLst>
                <a:gd name="connsiteX0" fmla="*/ 0 w 1862473"/>
                <a:gd name="connsiteY0" fmla="*/ 0 h 827550"/>
                <a:gd name="connsiteX1" fmla="*/ 1862473 w 1862473"/>
                <a:gd name="connsiteY1" fmla="*/ 0 h 827550"/>
                <a:gd name="connsiteX2" fmla="*/ 1862473 w 1862473"/>
                <a:gd name="connsiteY2" fmla="*/ 827550 h 827550"/>
                <a:gd name="connsiteX3" fmla="*/ 0 w 1862473"/>
                <a:gd name="connsiteY3" fmla="*/ 827550 h 827550"/>
                <a:gd name="connsiteX4" fmla="*/ 0 w 1862473"/>
                <a:gd name="connsiteY4" fmla="*/ 0 h 827550"/>
                <a:gd name="connsiteX0" fmla="*/ 0 w 1862473"/>
                <a:gd name="connsiteY0" fmla="*/ 0 h 827550"/>
                <a:gd name="connsiteX1" fmla="*/ 1419560 w 1862473"/>
                <a:gd name="connsiteY1" fmla="*/ 57150 h 827550"/>
                <a:gd name="connsiteX2" fmla="*/ 1862473 w 1862473"/>
                <a:gd name="connsiteY2" fmla="*/ 827550 h 827550"/>
                <a:gd name="connsiteX3" fmla="*/ 0 w 1862473"/>
                <a:gd name="connsiteY3" fmla="*/ 827550 h 827550"/>
                <a:gd name="connsiteX4" fmla="*/ 0 w 1862473"/>
                <a:gd name="connsiteY4" fmla="*/ 0 h 827550"/>
                <a:gd name="connsiteX0" fmla="*/ 0 w 1862473"/>
                <a:gd name="connsiteY0" fmla="*/ 0 h 827550"/>
                <a:gd name="connsiteX1" fmla="*/ 1205248 w 1862473"/>
                <a:gd name="connsiteY1" fmla="*/ 0 h 827550"/>
                <a:gd name="connsiteX2" fmla="*/ 1862473 w 1862473"/>
                <a:gd name="connsiteY2" fmla="*/ 827550 h 827550"/>
                <a:gd name="connsiteX3" fmla="*/ 0 w 1862473"/>
                <a:gd name="connsiteY3" fmla="*/ 827550 h 827550"/>
                <a:gd name="connsiteX4" fmla="*/ 0 w 1862473"/>
                <a:gd name="connsiteY4" fmla="*/ 0 h 827550"/>
                <a:gd name="connsiteX0" fmla="*/ 0 w 1862473"/>
                <a:gd name="connsiteY0" fmla="*/ 0 h 827550"/>
                <a:gd name="connsiteX1" fmla="*/ 1102961 w 1862473"/>
                <a:gd name="connsiteY1" fmla="*/ 0 h 827550"/>
                <a:gd name="connsiteX2" fmla="*/ 1862473 w 1862473"/>
                <a:gd name="connsiteY2" fmla="*/ 827550 h 827550"/>
                <a:gd name="connsiteX3" fmla="*/ 0 w 1862473"/>
                <a:gd name="connsiteY3" fmla="*/ 827550 h 827550"/>
                <a:gd name="connsiteX4" fmla="*/ 0 w 1862473"/>
                <a:gd name="connsiteY4" fmla="*/ 0 h 827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62473" h="827550">
                  <a:moveTo>
                    <a:pt x="0" y="0"/>
                  </a:moveTo>
                  <a:lnTo>
                    <a:pt x="1102961" y="0"/>
                  </a:lnTo>
                  <a:lnTo>
                    <a:pt x="1862473" y="827550"/>
                  </a:lnTo>
                  <a:lnTo>
                    <a:pt x="0" y="82755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MA" sz="1400" b="1" dirty="0">
                  <a:solidFill>
                    <a:schemeClr val="tx1"/>
                  </a:solidFill>
                  <a:latin typeface="Calibri Light" panose="020F0302020204030204" pitchFamily="34" charset="0"/>
                </a:rPr>
                <a:t>Afrique Australe</a:t>
              </a:r>
              <a:endParaRPr lang="fr-FR" sz="1400" b="1" dirty="0">
                <a:solidFill>
                  <a:schemeClr val="tx1"/>
                </a:solidFill>
                <a:latin typeface="Calibri Light" panose="020F0302020204030204" pitchFamily="34" charset="0"/>
              </a:endParaRPr>
            </a:p>
          </p:txBody>
        </p:sp>
      </p:grpSp>
      <p:sp>
        <p:nvSpPr>
          <p:cNvPr id="28" name="Rectangle 91"/>
          <p:cNvSpPr/>
          <p:nvPr/>
        </p:nvSpPr>
        <p:spPr>
          <a:xfrm>
            <a:off x="878220" y="4778938"/>
            <a:ext cx="9607692" cy="768663"/>
          </a:xfrm>
          <a:custGeom>
            <a:avLst/>
            <a:gdLst>
              <a:gd name="connsiteX0" fmla="*/ 0 w 7591363"/>
              <a:gd name="connsiteY0" fmla="*/ 0 h 1096236"/>
              <a:gd name="connsiteX1" fmla="*/ 7591363 w 7591363"/>
              <a:gd name="connsiteY1" fmla="*/ 0 h 1096236"/>
              <a:gd name="connsiteX2" fmla="*/ 7591363 w 7591363"/>
              <a:gd name="connsiteY2" fmla="*/ 1096236 h 1096236"/>
              <a:gd name="connsiteX3" fmla="*/ 0 w 7591363"/>
              <a:gd name="connsiteY3" fmla="*/ 1096236 h 1096236"/>
              <a:gd name="connsiteX4" fmla="*/ 0 w 7591363"/>
              <a:gd name="connsiteY4" fmla="*/ 0 h 1096236"/>
              <a:gd name="connsiteX0" fmla="*/ 1028700 w 7591363"/>
              <a:gd name="connsiteY0" fmla="*/ 14288 h 1096236"/>
              <a:gd name="connsiteX1" fmla="*/ 7591363 w 7591363"/>
              <a:gd name="connsiteY1" fmla="*/ 0 h 1096236"/>
              <a:gd name="connsiteX2" fmla="*/ 7591363 w 7591363"/>
              <a:gd name="connsiteY2" fmla="*/ 1096236 h 1096236"/>
              <a:gd name="connsiteX3" fmla="*/ 0 w 7591363"/>
              <a:gd name="connsiteY3" fmla="*/ 1096236 h 1096236"/>
              <a:gd name="connsiteX4" fmla="*/ 1028700 w 7591363"/>
              <a:gd name="connsiteY4" fmla="*/ 14288 h 1096236"/>
              <a:gd name="connsiteX0" fmla="*/ 1028700 w 7591363"/>
              <a:gd name="connsiteY0" fmla="*/ 0 h 1081948"/>
              <a:gd name="connsiteX1" fmla="*/ 6462651 w 7591363"/>
              <a:gd name="connsiteY1" fmla="*/ 14287 h 1081948"/>
              <a:gd name="connsiteX2" fmla="*/ 7591363 w 7591363"/>
              <a:gd name="connsiteY2" fmla="*/ 1081948 h 1081948"/>
              <a:gd name="connsiteX3" fmla="*/ 0 w 7591363"/>
              <a:gd name="connsiteY3" fmla="*/ 1081948 h 1081948"/>
              <a:gd name="connsiteX4" fmla="*/ 1028700 w 7591363"/>
              <a:gd name="connsiteY4" fmla="*/ 0 h 1081948"/>
              <a:gd name="connsiteX0" fmla="*/ 1114425 w 7591363"/>
              <a:gd name="connsiteY0" fmla="*/ 0 h 1081948"/>
              <a:gd name="connsiteX1" fmla="*/ 6462651 w 7591363"/>
              <a:gd name="connsiteY1" fmla="*/ 14287 h 1081948"/>
              <a:gd name="connsiteX2" fmla="*/ 7591363 w 7591363"/>
              <a:gd name="connsiteY2" fmla="*/ 1081948 h 1081948"/>
              <a:gd name="connsiteX3" fmla="*/ 0 w 7591363"/>
              <a:gd name="connsiteY3" fmla="*/ 1081948 h 1081948"/>
              <a:gd name="connsiteX4" fmla="*/ 1114425 w 7591363"/>
              <a:gd name="connsiteY4" fmla="*/ 0 h 1081948"/>
              <a:gd name="connsiteX0" fmla="*/ 931322 w 7591363"/>
              <a:gd name="connsiteY0" fmla="*/ 3609 h 1067661"/>
              <a:gd name="connsiteX1" fmla="*/ 6462651 w 7591363"/>
              <a:gd name="connsiteY1" fmla="*/ 0 h 1067661"/>
              <a:gd name="connsiteX2" fmla="*/ 7591363 w 7591363"/>
              <a:gd name="connsiteY2" fmla="*/ 1067661 h 1067661"/>
              <a:gd name="connsiteX3" fmla="*/ 0 w 7591363"/>
              <a:gd name="connsiteY3" fmla="*/ 1067661 h 1067661"/>
              <a:gd name="connsiteX4" fmla="*/ 931322 w 7591363"/>
              <a:gd name="connsiteY4" fmla="*/ 3609 h 1067661"/>
              <a:gd name="connsiteX0" fmla="*/ 672825 w 7332866"/>
              <a:gd name="connsiteY0" fmla="*/ 3609 h 1067661"/>
              <a:gd name="connsiteX1" fmla="*/ 6204154 w 7332866"/>
              <a:gd name="connsiteY1" fmla="*/ 0 h 1067661"/>
              <a:gd name="connsiteX2" fmla="*/ 7332866 w 7332866"/>
              <a:gd name="connsiteY2" fmla="*/ 1067661 h 1067661"/>
              <a:gd name="connsiteX3" fmla="*/ 0 w 7332866"/>
              <a:gd name="connsiteY3" fmla="*/ 1067661 h 1067661"/>
              <a:gd name="connsiteX4" fmla="*/ 672825 w 7332866"/>
              <a:gd name="connsiteY4" fmla="*/ 3609 h 1067661"/>
              <a:gd name="connsiteX0" fmla="*/ 672825 w 6988204"/>
              <a:gd name="connsiteY0" fmla="*/ 3609 h 1067661"/>
              <a:gd name="connsiteX1" fmla="*/ 6204154 w 6988204"/>
              <a:gd name="connsiteY1" fmla="*/ 0 h 1067661"/>
              <a:gd name="connsiteX2" fmla="*/ 6988204 w 6988204"/>
              <a:gd name="connsiteY2" fmla="*/ 1067661 h 1067661"/>
              <a:gd name="connsiteX3" fmla="*/ 0 w 6988204"/>
              <a:gd name="connsiteY3" fmla="*/ 1067661 h 1067661"/>
              <a:gd name="connsiteX4" fmla="*/ 672825 w 6988204"/>
              <a:gd name="connsiteY4" fmla="*/ 3609 h 1067661"/>
              <a:gd name="connsiteX0" fmla="*/ 672825 w 6988204"/>
              <a:gd name="connsiteY0" fmla="*/ 1 h 1064053"/>
              <a:gd name="connsiteX1" fmla="*/ 6634982 w 6988204"/>
              <a:gd name="connsiteY1" fmla="*/ 85866 h 1064053"/>
              <a:gd name="connsiteX2" fmla="*/ 6988204 w 6988204"/>
              <a:gd name="connsiteY2" fmla="*/ 1064053 h 1064053"/>
              <a:gd name="connsiteX3" fmla="*/ 0 w 6988204"/>
              <a:gd name="connsiteY3" fmla="*/ 1064053 h 1064053"/>
              <a:gd name="connsiteX4" fmla="*/ 672825 w 6988204"/>
              <a:gd name="connsiteY4" fmla="*/ 1 h 1064053"/>
              <a:gd name="connsiteX0" fmla="*/ 672825 w 7052828"/>
              <a:gd name="connsiteY0" fmla="*/ 0 h 1064052"/>
              <a:gd name="connsiteX1" fmla="*/ 6634982 w 7052828"/>
              <a:gd name="connsiteY1" fmla="*/ 85865 h 1064052"/>
              <a:gd name="connsiteX2" fmla="*/ 7052828 w 7052828"/>
              <a:gd name="connsiteY2" fmla="*/ 1046158 h 1064052"/>
              <a:gd name="connsiteX3" fmla="*/ 0 w 7052828"/>
              <a:gd name="connsiteY3" fmla="*/ 1064052 h 1064052"/>
              <a:gd name="connsiteX4" fmla="*/ 672825 w 7052828"/>
              <a:gd name="connsiteY4" fmla="*/ 0 h 1064052"/>
              <a:gd name="connsiteX0" fmla="*/ 435870 w 6815873"/>
              <a:gd name="connsiteY0" fmla="*/ 0 h 1046158"/>
              <a:gd name="connsiteX1" fmla="*/ 6398027 w 6815873"/>
              <a:gd name="connsiteY1" fmla="*/ 85865 h 1046158"/>
              <a:gd name="connsiteX2" fmla="*/ 6815873 w 6815873"/>
              <a:gd name="connsiteY2" fmla="*/ 1046158 h 1046158"/>
              <a:gd name="connsiteX3" fmla="*/ 0 w 6815873"/>
              <a:gd name="connsiteY3" fmla="*/ 1028262 h 1046158"/>
              <a:gd name="connsiteX4" fmla="*/ 435870 w 6815873"/>
              <a:gd name="connsiteY4" fmla="*/ 0 h 1046158"/>
              <a:gd name="connsiteX0" fmla="*/ 435870 w 6923580"/>
              <a:gd name="connsiteY0" fmla="*/ 0 h 1081948"/>
              <a:gd name="connsiteX1" fmla="*/ 6398027 w 6923580"/>
              <a:gd name="connsiteY1" fmla="*/ 85865 h 1081948"/>
              <a:gd name="connsiteX2" fmla="*/ 6923580 w 6923580"/>
              <a:gd name="connsiteY2" fmla="*/ 1081948 h 1081948"/>
              <a:gd name="connsiteX3" fmla="*/ 0 w 6923580"/>
              <a:gd name="connsiteY3" fmla="*/ 1028262 h 1081948"/>
              <a:gd name="connsiteX4" fmla="*/ 435870 w 6923580"/>
              <a:gd name="connsiteY4" fmla="*/ 0 h 1081948"/>
              <a:gd name="connsiteX0" fmla="*/ 435870 w 6923580"/>
              <a:gd name="connsiteY0" fmla="*/ 0 h 1081948"/>
              <a:gd name="connsiteX1" fmla="*/ 6494964 w 6923580"/>
              <a:gd name="connsiteY1" fmla="*/ 85865 h 1081948"/>
              <a:gd name="connsiteX2" fmla="*/ 6923580 w 6923580"/>
              <a:gd name="connsiteY2" fmla="*/ 1081948 h 1081948"/>
              <a:gd name="connsiteX3" fmla="*/ 0 w 6923580"/>
              <a:gd name="connsiteY3" fmla="*/ 1028262 h 1081948"/>
              <a:gd name="connsiteX4" fmla="*/ 435870 w 6923580"/>
              <a:gd name="connsiteY4" fmla="*/ 0 h 1081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23580" h="1081948">
                <a:moveTo>
                  <a:pt x="435870" y="0"/>
                </a:moveTo>
                <a:lnTo>
                  <a:pt x="6494964" y="85865"/>
                </a:lnTo>
                <a:lnTo>
                  <a:pt x="6923580" y="1081948"/>
                </a:lnTo>
                <a:lnTo>
                  <a:pt x="0" y="1028262"/>
                </a:lnTo>
                <a:lnTo>
                  <a:pt x="43587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sz="2000" b="1" dirty="0">
                <a:latin typeface="Calibri Light" panose="020F0302020204030204" pitchFamily="34" charset="0"/>
              </a:rPr>
              <a:t>Chapitres Nationaux du REFELA</a:t>
            </a:r>
            <a:endParaRPr lang="fr-MA" dirty="0">
              <a:latin typeface="Calibri Light" panose="020F0302020204030204" pitchFamily="34" charset="0"/>
            </a:endParaRPr>
          </a:p>
        </p:txBody>
      </p:sp>
      <p:sp>
        <p:nvSpPr>
          <p:cNvPr id="29" name="Rectangle 91"/>
          <p:cNvSpPr/>
          <p:nvPr/>
        </p:nvSpPr>
        <p:spPr>
          <a:xfrm>
            <a:off x="83127" y="5595505"/>
            <a:ext cx="11178808" cy="937973"/>
          </a:xfrm>
          <a:custGeom>
            <a:avLst/>
            <a:gdLst>
              <a:gd name="connsiteX0" fmla="*/ 0 w 7591363"/>
              <a:gd name="connsiteY0" fmla="*/ 0 h 1096236"/>
              <a:gd name="connsiteX1" fmla="*/ 7591363 w 7591363"/>
              <a:gd name="connsiteY1" fmla="*/ 0 h 1096236"/>
              <a:gd name="connsiteX2" fmla="*/ 7591363 w 7591363"/>
              <a:gd name="connsiteY2" fmla="*/ 1096236 h 1096236"/>
              <a:gd name="connsiteX3" fmla="*/ 0 w 7591363"/>
              <a:gd name="connsiteY3" fmla="*/ 1096236 h 1096236"/>
              <a:gd name="connsiteX4" fmla="*/ 0 w 7591363"/>
              <a:gd name="connsiteY4" fmla="*/ 0 h 1096236"/>
              <a:gd name="connsiteX0" fmla="*/ 1028700 w 7591363"/>
              <a:gd name="connsiteY0" fmla="*/ 14288 h 1096236"/>
              <a:gd name="connsiteX1" fmla="*/ 7591363 w 7591363"/>
              <a:gd name="connsiteY1" fmla="*/ 0 h 1096236"/>
              <a:gd name="connsiteX2" fmla="*/ 7591363 w 7591363"/>
              <a:gd name="connsiteY2" fmla="*/ 1096236 h 1096236"/>
              <a:gd name="connsiteX3" fmla="*/ 0 w 7591363"/>
              <a:gd name="connsiteY3" fmla="*/ 1096236 h 1096236"/>
              <a:gd name="connsiteX4" fmla="*/ 1028700 w 7591363"/>
              <a:gd name="connsiteY4" fmla="*/ 14288 h 1096236"/>
              <a:gd name="connsiteX0" fmla="*/ 1028700 w 7591363"/>
              <a:gd name="connsiteY0" fmla="*/ 0 h 1081948"/>
              <a:gd name="connsiteX1" fmla="*/ 6462651 w 7591363"/>
              <a:gd name="connsiteY1" fmla="*/ 14287 h 1081948"/>
              <a:gd name="connsiteX2" fmla="*/ 7591363 w 7591363"/>
              <a:gd name="connsiteY2" fmla="*/ 1081948 h 1081948"/>
              <a:gd name="connsiteX3" fmla="*/ 0 w 7591363"/>
              <a:gd name="connsiteY3" fmla="*/ 1081948 h 1081948"/>
              <a:gd name="connsiteX4" fmla="*/ 1028700 w 7591363"/>
              <a:gd name="connsiteY4" fmla="*/ 0 h 1081948"/>
              <a:gd name="connsiteX0" fmla="*/ 1114425 w 7591363"/>
              <a:gd name="connsiteY0" fmla="*/ 0 h 1081948"/>
              <a:gd name="connsiteX1" fmla="*/ 6462651 w 7591363"/>
              <a:gd name="connsiteY1" fmla="*/ 14287 h 1081948"/>
              <a:gd name="connsiteX2" fmla="*/ 7591363 w 7591363"/>
              <a:gd name="connsiteY2" fmla="*/ 1081948 h 1081948"/>
              <a:gd name="connsiteX3" fmla="*/ 0 w 7591363"/>
              <a:gd name="connsiteY3" fmla="*/ 1081948 h 1081948"/>
              <a:gd name="connsiteX4" fmla="*/ 1114425 w 7591363"/>
              <a:gd name="connsiteY4" fmla="*/ 0 h 1081948"/>
              <a:gd name="connsiteX0" fmla="*/ 931322 w 7591363"/>
              <a:gd name="connsiteY0" fmla="*/ 3609 h 1067661"/>
              <a:gd name="connsiteX1" fmla="*/ 6462651 w 7591363"/>
              <a:gd name="connsiteY1" fmla="*/ 0 h 1067661"/>
              <a:gd name="connsiteX2" fmla="*/ 7591363 w 7591363"/>
              <a:gd name="connsiteY2" fmla="*/ 1067661 h 1067661"/>
              <a:gd name="connsiteX3" fmla="*/ 0 w 7591363"/>
              <a:gd name="connsiteY3" fmla="*/ 1067661 h 1067661"/>
              <a:gd name="connsiteX4" fmla="*/ 931322 w 7591363"/>
              <a:gd name="connsiteY4" fmla="*/ 3609 h 1067661"/>
              <a:gd name="connsiteX0" fmla="*/ 672825 w 7332866"/>
              <a:gd name="connsiteY0" fmla="*/ 3609 h 1067661"/>
              <a:gd name="connsiteX1" fmla="*/ 6204154 w 7332866"/>
              <a:gd name="connsiteY1" fmla="*/ 0 h 1067661"/>
              <a:gd name="connsiteX2" fmla="*/ 7332866 w 7332866"/>
              <a:gd name="connsiteY2" fmla="*/ 1067661 h 1067661"/>
              <a:gd name="connsiteX3" fmla="*/ 0 w 7332866"/>
              <a:gd name="connsiteY3" fmla="*/ 1067661 h 1067661"/>
              <a:gd name="connsiteX4" fmla="*/ 672825 w 7332866"/>
              <a:gd name="connsiteY4" fmla="*/ 3609 h 1067661"/>
              <a:gd name="connsiteX0" fmla="*/ 672825 w 6988204"/>
              <a:gd name="connsiteY0" fmla="*/ 3609 h 1067661"/>
              <a:gd name="connsiteX1" fmla="*/ 6204154 w 6988204"/>
              <a:gd name="connsiteY1" fmla="*/ 0 h 1067661"/>
              <a:gd name="connsiteX2" fmla="*/ 6988204 w 6988204"/>
              <a:gd name="connsiteY2" fmla="*/ 1067661 h 1067661"/>
              <a:gd name="connsiteX3" fmla="*/ 0 w 6988204"/>
              <a:gd name="connsiteY3" fmla="*/ 1067661 h 1067661"/>
              <a:gd name="connsiteX4" fmla="*/ 672825 w 6988204"/>
              <a:gd name="connsiteY4" fmla="*/ 3609 h 1067661"/>
              <a:gd name="connsiteX0" fmla="*/ 672825 w 6988204"/>
              <a:gd name="connsiteY0" fmla="*/ 1 h 1064053"/>
              <a:gd name="connsiteX1" fmla="*/ 6634982 w 6988204"/>
              <a:gd name="connsiteY1" fmla="*/ 85866 h 1064053"/>
              <a:gd name="connsiteX2" fmla="*/ 6988204 w 6988204"/>
              <a:gd name="connsiteY2" fmla="*/ 1064053 h 1064053"/>
              <a:gd name="connsiteX3" fmla="*/ 0 w 6988204"/>
              <a:gd name="connsiteY3" fmla="*/ 1064053 h 1064053"/>
              <a:gd name="connsiteX4" fmla="*/ 672825 w 6988204"/>
              <a:gd name="connsiteY4" fmla="*/ 1 h 1064053"/>
              <a:gd name="connsiteX0" fmla="*/ 672825 w 7052828"/>
              <a:gd name="connsiteY0" fmla="*/ 0 h 1064052"/>
              <a:gd name="connsiteX1" fmla="*/ 6634982 w 7052828"/>
              <a:gd name="connsiteY1" fmla="*/ 85865 h 1064052"/>
              <a:gd name="connsiteX2" fmla="*/ 7052828 w 7052828"/>
              <a:gd name="connsiteY2" fmla="*/ 1046158 h 1064052"/>
              <a:gd name="connsiteX3" fmla="*/ 0 w 7052828"/>
              <a:gd name="connsiteY3" fmla="*/ 1064052 h 1064052"/>
              <a:gd name="connsiteX4" fmla="*/ 672825 w 7052828"/>
              <a:gd name="connsiteY4" fmla="*/ 0 h 1064052"/>
              <a:gd name="connsiteX0" fmla="*/ 435870 w 6815873"/>
              <a:gd name="connsiteY0" fmla="*/ 0 h 1046158"/>
              <a:gd name="connsiteX1" fmla="*/ 6398027 w 6815873"/>
              <a:gd name="connsiteY1" fmla="*/ 85865 h 1046158"/>
              <a:gd name="connsiteX2" fmla="*/ 6815873 w 6815873"/>
              <a:gd name="connsiteY2" fmla="*/ 1046158 h 1046158"/>
              <a:gd name="connsiteX3" fmla="*/ 0 w 6815873"/>
              <a:gd name="connsiteY3" fmla="*/ 1028262 h 1046158"/>
              <a:gd name="connsiteX4" fmla="*/ 435870 w 6815873"/>
              <a:gd name="connsiteY4" fmla="*/ 0 h 1046158"/>
              <a:gd name="connsiteX0" fmla="*/ 435870 w 6923580"/>
              <a:gd name="connsiteY0" fmla="*/ 0 h 1081948"/>
              <a:gd name="connsiteX1" fmla="*/ 6398027 w 6923580"/>
              <a:gd name="connsiteY1" fmla="*/ 85865 h 1081948"/>
              <a:gd name="connsiteX2" fmla="*/ 6923580 w 6923580"/>
              <a:gd name="connsiteY2" fmla="*/ 1081948 h 1081948"/>
              <a:gd name="connsiteX3" fmla="*/ 0 w 6923580"/>
              <a:gd name="connsiteY3" fmla="*/ 1028262 h 1081948"/>
              <a:gd name="connsiteX4" fmla="*/ 435870 w 6923580"/>
              <a:gd name="connsiteY4" fmla="*/ 0 h 1081948"/>
              <a:gd name="connsiteX0" fmla="*/ 435870 w 6923580"/>
              <a:gd name="connsiteY0" fmla="*/ 0 h 1081948"/>
              <a:gd name="connsiteX1" fmla="*/ 6494964 w 6923580"/>
              <a:gd name="connsiteY1" fmla="*/ 85865 h 1081948"/>
              <a:gd name="connsiteX2" fmla="*/ 6923580 w 6923580"/>
              <a:gd name="connsiteY2" fmla="*/ 1081948 h 1081948"/>
              <a:gd name="connsiteX3" fmla="*/ 0 w 6923580"/>
              <a:gd name="connsiteY3" fmla="*/ 1028262 h 1081948"/>
              <a:gd name="connsiteX4" fmla="*/ 435870 w 6923580"/>
              <a:gd name="connsiteY4" fmla="*/ 0 h 10819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23580" h="1081948">
                <a:moveTo>
                  <a:pt x="435870" y="0"/>
                </a:moveTo>
                <a:lnTo>
                  <a:pt x="6494964" y="85865"/>
                </a:lnTo>
                <a:lnTo>
                  <a:pt x="6923580" y="1081948"/>
                </a:lnTo>
                <a:lnTo>
                  <a:pt x="0" y="1028262"/>
                </a:lnTo>
                <a:lnTo>
                  <a:pt x="435870"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b="1" dirty="0">
                <a:latin typeface="Calibri Light" panose="020F0302020204030204" pitchFamily="34" charset="0"/>
              </a:rPr>
              <a:t>Secrétariat du REFELA au siège de CGLU Afrique,</a:t>
            </a:r>
          </a:p>
          <a:p>
            <a:pPr algn="ctr"/>
            <a:r>
              <a:rPr lang="fr-MA" b="1" dirty="0">
                <a:latin typeface="Calibri Light" panose="020F0302020204030204" pitchFamily="34" charset="0"/>
              </a:rPr>
              <a:t>En </a:t>
            </a:r>
            <a:r>
              <a:rPr lang="fr-MA" sz="2400" b="1" dirty="0">
                <a:latin typeface="Calibri Light" panose="020F0302020204030204" pitchFamily="34" charset="0"/>
              </a:rPr>
              <a:t>charge</a:t>
            </a:r>
            <a:r>
              <a:rPr lang="fr-MA" b="1" dirty="0">
                <a:latin typeface="Calibri Light" panose="020F0302020204030204" pitchFamily="34" charset="0"/>
              </a:rPr>
              <a:t> de la gestion et du Développement Stratégique du Réseau</a:t>
            </a:r>
            <a:endParaRPr lang="fr-MA" sz="1600" dirty="0">
              <a:latin typeface="Calibri Light" panose="020F0302020204030204" pitchFamily="34" charset="0"/>
            </a:endParaRPr>
          </a:p>
        </p:txBody>
      </p:sp>
      <p:sp>
        <p:nvSpPr>
          <p:cNvPr id="31" name="Flèche vers le haut 30"/>
          <p:cNvSpPr/>
          <p:nvPr/>
        </p:nvSpPr>
        <p:spPr>
          <a:xfrm>
            <a:off x="6442679" y="3761476"/>
            <a:ext cx="246750" cy="146545"/>
          </a:xfrm>
          <a:prstGeom prst="up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latin typeface="Calibri Light" panose="020F0302020204030204" pitchFamily="34" charset="0"/>
            </a:endParaRPr>
          </a:p>
        </p:txBody>
      </p:sp>
      <p:sp>
        <p:nvSpPr>
          <p:cNvPr id="38" name="Flèche vers le haut 37"/>
          <p:cNvSpPr/>
          <p:nvPr/>
        </p:nvSpPr>
        <p:spPr>
          <a:xfrm>
            <a:off x="3762117" y="3718137"/>
            <a:ext cx="192365" cy="176969"/>
          </a:xfrm>
          <a:prstGeom prst="up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latin typeface="Calibri Light" panose="020F0302020204030204" pitchFamily="34" charset="0"/>
            </a:endParaRPr>
          </a:p>
        </p:txBody>
      </p:sp>
      <p:sp>
        <p:nvSpPr>
          <p:cNvPr id="47" name="Flèche vers le haut 46"/>
          <p:cNvSpPr/>
          <p:nvPr/>
        </p:nvSpPr>
        <p:spPr>
          <a:xfrm>
            <a:off x="5366926" y="2841764"/>
            <a:ext cx="260195" cy="220804"/>
          </a:xfrm>
          <a:prstGeom prst="up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latin typeface="Calibri Light" panose="020F0302020204030204" pitchFamily="34" charset="0"/>
            </a:endParaRPr>
          </a:p>
        </p:txBody>
      </p:sp>
      <p:sp>
        <p:nvSpPr>
          <p:cNvPr id="22" name="ZoneTexte 21"/>
          <p:cNvSpPr txBox="1"/>
          <p:nvPr/>
        </p:nvSpPr>
        <p:spPr>
          <a:xfrm>
            <a:off x="8391266" y="2907268"/>
            <a:ext cx="2128837" cy="369332"/>
          </a:xfrm>
          <a:prstGeom prst="rect">
            <a:avLst/>
          </a:prstGeom>
          <a:noFill/>
        </p:spPr>
        <p:txBody>
          <a:bodyPr wrap="square" rtlCol="0">
            <a:spAutoFit/>
          </a:bodyPr>
          <a:lstStyle/>
          <a:p>
            <a:r>
              <a:rPr lang="fr-MA" b="1" dirty="0">
                <a:latin typeface="Calibri Light" panose="020F0302020204030204" pitchFamily="34" charset="0"/>
              </a:rPr>
              <a:t>Niveau</a:t>
            </a:r>
            <a:r>
              <a:rPr lang="fr-MA" b="1" dirty="0">
                <a:solidFill>
                  <a:schemeClr val="accent4">
                    <a:lumMod val="75000"/>
                  </a:schemeClr>
                </a:solidFill>
                <a:latin typeface="Calibri Light" panose="020F0302020204030204" pitchFamily="34" charset="0"/>
              </a:rPr>
              <a:t> </a:t>
            </a:r>
            <a:r>
              <a:rPr lang="fr-MA" b="1" dirty="0">
                <a:latin typeface="Calibri Light" panose="020F0302020204030204" pitchFamily="34" charset="0"/>
              </a:rPr>
              <a:t>Continental</a:t>
            </a:r>
            <a:endParaRPr lang="fr-FR" b="1" dirty="0">
              <a:latin typeface="Calibri Light" panose="020F0302020204030204" pitchFamily="34" charset="0"/>
            </a:endParaRPr>
          </a:p>
        </p:txBody>
      </p:sp>
      <p:sp>
        <p:nvSpPr>
          <p:cNvPr id="23" name="ZoneTexte 22"/>
          <p:cNvSpPr txBox="1"/>
          <p:nvPr/>
        </p:nvSpPr>
        <p:spPr>
          <a:xfrm>
            <a:off x="9133098" y="3764750"/>
            <a:ext cx="2128837" cy="369332"/>
          </a:xfrm>
          <a:prstGeom prst="rect">
            <a:avLst/>
          </a:prstGeom>
          <a:noFill/>
        </p:spPr>
        <p:txBody>
          <a:bodyPr wrap="square" rtlCol="0">
            <a:spAutoFit/>
          </a:bodyPr>
          <a:lstStyle/>
          <a:p>
            <a:r>
              <a:rPr lang="fr-MA" b="1" dirty="0">
                <a:latin typeface="Calibri Light" panose="020F0302020204030204" pitchFamily="34" charset="0"/>
              </a:rPr>
              <a:t>Niveau</a:t>
            </a:r>
            <a:r>
              <a:rPr lang="fr-MA" b="1" dirty="0">
                <a:solidFill>
                  <a:schemeClr val="accent4">
                    <a:lumMod val="75000"/>
                  </a:schemeClr>
                </a:solidFill>
                <a:latin typeface="Calibri Light" panose="020F0302020204030204" pitchFamily="34" charset="0"/>
              </a:rPr>
              <a:t> </a:t>
            </a:r>
            <a:r>
              <a:rPr lang="fr-MA" b="1" dirty="0">
                <a:latin typeface="Calibri Light" panose="020F0302020204030204" pitchFamily="34" charset="0"/>
              </a:rPr>
              <a:t>Régional</a:t>
            </a:r>
            <a:endParaRPr lang="fr-FR" b="1" dirty="0">
              <a:latin typeface="Calibri Light" panose="020F0302020204030204" pitchFamily="34" charset="0"/>
            </a:endParaRPr>
          </a:p>
        </p:txBody>
      </p:sp>
      <p:sp>
        <p:nvSpPr>
          <p:cNvPr id="24" name="ZoneTexte 23"/>
          <p:cNvSpPr txBox="1"/>
          <p:nvPr/>
        </p:nvSpPr>
        <p:spPr>
          <a:xfrm>
            <a:off x="10123644" y="4736504"/>
            <a:ext cx="2128837" cy="369332"/>
          </a:xfrm>
          <a:prstGeom prst="rect">
            <a:avLst/>
          </a:prstGeom>
          <a:noFill/>
        </p:spPr>
        <p:txBody>
          <a:bodyPr wrap="square" rtlCol="0">
            <a:spAutoFit/>
          </a:bodyPr>
          <a:lstStyle/>
          <a:p>
            <a:r>
              <a:rPr lang="fr-MA" b="1" dirty="0">
                <a:latin typeface="Calibri Light" panose="020F0302020204030204" pitchFamily="34" charset="0"/>
              </a:rPr>
              <a:t>Niveau</a:t>
            </a:r>
            <a:r>
              <a:rPr lang="fr-MA" b="1" dirty="0">
                <a:solidFill>
                  <a:schemeClr val="accent4">
                    <a:lumMod val="75000"/>
                  </a:schemeClr>
                </a:solidFill>
                <a:latin typeface="Calibri Light" panose="020F0302020204030204" pitchFamily="34" charset="0"/>
              </a:rPr>
              <a:t> </a:t>
            </a:r>
            <a:r>
              <a:rPr lang="fr-MA" b="1" dirty="0">
                <a:latin typeface="Calibri Light" panose="020F0302020204030204" pitchFamily="34" charset="0"/>
              </a:rPr>
              <a:t>National</a:t>
            </a:r>
            <a:endParaRPr lang="fr-FR" b="1" dirty="0">
              <a:latin typeface="Calibri Light" panose="020F0302020204030204" pitchFamily="34" charset="0"/>
            </a:endParaRPr>
          </a:p>
        </p:txBody>
      </p:sp>
      <p:sp>
        <p:nvSpPr>
          <p:cNvPr id="58" name="Flèche vers le haut 57"/>
          <p:cNvSpPr/>
          <p:nvPr/>
        </p:nvSpPr>
        <p:spPr>
          <a:xfrm>
            <a:off x="5450774" y="4507292"/>
            <a:ext cx="311068" cy="229212"/>
          </a:xfrm>
          <a:prstGeom prst="up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a:latin typeface="Calibri Light" panose="020F0302020204030204" pitchFamily="34" charset="0"/>
            </a:endParaRPr>
          </a:p>
        </p:txBody>
      </p:sp>
      <p:sp>
        <p:nvSpPr>
          <p:cNvPr id="3" name="Espace réservé du numéro de diapositive 2"/>
          <p:cNvSpPr>
            <a:spLocks noGrp="1"/>
          </p:cNvSpPr>
          <p:nvPr>
            <p:ph type="sldNum" sz="quarter" idx="12"/>
          </p:nvPr>
        </p:nvSpPr>
        <p:spPr>
          <a:xfrm rot="10800000" flipV="1">
            <a:off x="11376540" y="6353299"/>
            <a:ext cx="683339" cy="380010"/>
          </a:xfrm>
          <a:solidFill>
            <a:schemeClr val="bg1"/>
          </a:solidFill>
        </p:spPr>
        <p:txBody>
          <a:bodyPr/>
          <a:lstStyle/>
          <a:p>
            <a:fld id="{D1A849C3-2572-4959-A4A7-9CEBF1E5D52A}" type="slidenum">
              <a:rPr lang="fr-FR" sz="1600" b="1" smtClean="0">
                <a:latin typeface="Tahoma" panose="020B0604030504040204" pitchFamily="34" charset="0"/>
                <a:ea typeface="Tahoma" panose="020B0604030504040204" pitchFamily="34" charset="0"/>
                <a:cs typeface="Tahoma" panose="020B0604030504040204" pitchFamily="34" charset="0"/>
              </a:rPr>
              <a:t>7</a:t>
            </a:fld>
            <a:endParaRPr lang="fr-FR" sz="16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60932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500" fill="hold"/>
                                        <p:tgtEl>
                                          <p:spTgt spid="29"/>
                                        </p:tgtEl>
                                        <p:attrNameLst>
                                          <p:attrName>ppt_w</p:attrName>
                                        </p:attrNameLst>
                                      </p:cBhvr>
                                      <p:tavLst>
                                        <p:tav tm="0">
                                          <p:val>
                                            <p:fltVal val="0"/>
                                          </p:val>
                                        </p:tav>
                                        <p:tav tm="100000">
                                          <p:val>
                                            <p:strVal val="#ppt_w"/>
                                          </p:val>
                                        </p:tav>
                                      </p:tavLst>
                                    </p:anim>
                                    <p:anim calcmode="lin" valueType="num">
                                      <p:cBhvr>
                                        <p:cTn id="8" dur="500" fill="hold"/>
                                        <p:tgtEl>
                                          <p:spTgt spid="29"/>
                                        </p:tgtEl>
                                        <p:attrNameLst>
                                          <p:attrName>ppt_h</p:attrName>
                                        </p:attrNameLst>
                                      </p:cBhvr>
                                      <p:tavLst>
                                        <p:tav tm="0">
                                          <p:val>
                                            <p:fltVal val="0"/>
                                          </p:val>
                                        </p:tav>
                                        <p:tav tm="100000">
                                          <p:val>
                                            <p:strVal val="#ppt_h"/>
                                          </p:val>
                                        </p:tav>
                                      </p:tavLst>
                                    </p:anim>
                                    <p:animEffect transition="in" filter="fade">
                                      <p:cBhvr>
                                        <p:cTn id="9" dur="500"/>
                                        <p:tgtEl>
                                          <p:spTgt spid="29"/>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8"/>
                                        </p:tgtEl>
                                        <p:attrNameLst>
                                          <p:attrName>style.visibility</p:attrName>
                                        </p:attrNameLst>
                                      </p:cBhvr>
                                      <p:to>
                                        <p:strVal val="visible"/>
                                      </p:to>
                                    </p:set>
                                    <p:anim calcmode="lin" valueType="num">
                                      <p:cBhvr>
                                        <p:cTn id="12" dur="500" fill="hold"/>
                                        <p:tgtEl>
                                          <p:spTgt spid="28"/>
                                        </p:tgtEl>
                                        <p:attrNameLst>
                                          <p:attrName>ppt_w</p:attrName>
                                        </p:attrNameLst>
                                      </p:cBhvr>
                                      <p:tavLst>
                                        <p:tav tm="0">
                                          <p:val>
                                            <p:fltVal val="0"/>
                                          </p:val>
                                        </p:tav>
                                        <p:tav tm="100000">
                                          <p:val>
                                            <p:strVal val="#ppt_w"/>
                                          </p:val>
                                        </p:tav>
                                      </p:tavLst>
                                    </p:anim>
                                    <p:anim calcmode="lin" valueType="num">
                                      <p:cBhvr>
                                        <p:cTn id="13" dur="500" fill="hold"/>
                                        <p:tgtEl>
                                          <p:spTgt spid="28"/>
                                        </p:tgtEl>
                                        <p:attrNameLst>
                                          <p:attrName>ppt_h</p:attrName>
                                        </p:attrNameLst>
                                      </p:cBhvr>
                                      <p:tavLst>
                                        <p:tav tm="0">
                                          <p:val>
                                            <p:fltVal val="0"/>
                                          </p:val>
                                        </p:tav>
                                        <p:tav tm="100000">
                                          <p:val>
                                            <p:strVal val="#ppt_h"/>
                                          </p:val>
                                        </p:tav>
                                      </p:tavLst>
                                    </p:anim>
                                    <p:animEffect transition="in" filter="fade">
                                      <p:cBhvr>
                                        <p:cTn id="14" dur="500"/>
                                        <p:tgtEl>
                                          <p:spTgt spid="2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p:cTn id="17" dur="500" fill="hold"/>
                                        <p:tgtEl>
                                          <p:spTgt spid="24"/>
                                        </p:tgtEl>
                                        <p:attrNameLst>
                                          <p:attrName>ppt_w</p:attrName>
                                        </p:attrNameLst>
                                      </p:cBhvr>
                                      <p:tavLst>
                                        <p:tav tm="0">
                                          <p:val>
                                            <p:fltVal val="0"/>
                                          </p:val>
                                        </p:tav>
                                        <p:tav tm="100000">
                                          <p:val>
                                            <p:strVal val="#ppt_w"/>
                                          </p:val>
                                        </p:tav>
                                      </p:tavLst>
                                    </p:anim>
                                    <p:anim calcmode="lin" valueType="num">
                                      <p:cBhvr>
                                        <p:cTn id="18" dur="500" fill="hold"/>
                                        <p:tgtEl>
                                          <p:spTgt spid="24"/>
                                        </p:tgtEl>
                                        <p:attrNameLst>
                                          <p:attrName>ppt_h</p:attrName>
                                        </p:attrNameLst>
                                      </p:cBhvr>
                                      <p:tavLst>
                                        <p:tav tm="0">
                                          <p:val>
                                            <p:fltVal val="0"/>
                                          </p:val>
                                        </p:tav>
                                        <p:tav tm="100000">
                                          <p:val>
                                            <p:strVal val="#ppt_h"/>
                                          </p:val>
                                        </p:tav>
                                      </p:tavLst>
                                    </p:anim>
                                    <p:animEffect transition="in" filter="fade">
                                      <p:cBhvr>
                                        <p:cTn id="19" dur="5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wipe(down)">
                                      <p:cBhvr>
                                        <p:cTn id="24" dur="500"/>
                                        <p:tgtEl>
                                          <p:spTgt spid="27"/>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down)">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down)">
                                      <p:cBhvr>
                                        <p:cTn id="32" dur="500"/>
                                        <p:tgtEl>
                                          <p:spTgt spid="26"/>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down)">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25"/>
                                        </p:tgtEl>
                                        <p:attrNameLst>
                                          <p:attrName>style.visibility</p:attrName>
                                        </p:attrNameLst>
                                      </p:cBhvr>
                                      <p:to>
                                        <p:strVal val="visible"/>
                                      </p:to>
                                    </p:set>
                                    <p:anim calcmode="lin" valueType="num">
                                      <p:cBhvr additive="base">
                                        <p:cTn id="40" dur="500" fill="hold"/>
                                        <p:tgtEl>
                                          <p:spTgt spid="25"/>
                                        </p:tgtEl>
                                        <p:attrNameLst>
                                          <p:attrName>ppt_x</p:attrName>
                                        </p:attrNameLst>
                                      </p:cBhvr>
                                      <p:tavLst>
                                        <p:tav tm="0">
                                          <p:val>
                                            <p:strVal val="#ppt_x"/>
                                          </p:val>
                                        </p:tav>
                                        <p:tav tm="100000">
                                          <p:val>
                                            <p:strVal val="#ppt_x"/>
                                          </p:val>
                                        </p:tav>
                                      </p:tavLst>
                                    </p:anim>
                                    <p:anim calcmode="lin" valueType="num">
                                      <p:cBhvr additive="base">
                                        <p:cTn id="41" dur="500" fill="hold"/>
                                        <p:tgtEl>
                                          <p:spTgt spid="25"/>
                                        </p:tgtEl>
                                        <p:attrNameLst>
                                          <p:attrName>ppt_y</p:attrName>
                                        </p:attrNameLst>
                                      </p:cBhvr>
                                      <p:tavLst>
                                        <p:tav tm="0">
                                          <p:val>
                                            <p:strVal val="1+#ppt_h/2"/>
                                          </p:val>
                                        </p:tav>
                                        <p:tav tm="100000">
                                          <p:val>
                                            <p:strVal val="#ppt_y"/>
                                          </p:val>
                                        </p:tav>
                                      </p:tavLst>
                                    </p:anim>
                                  </p:childTnLst>
                                </p:cTn>
                              </p:par>
                              <p:par>
                                <p:cTn id="42" presetID="53" presetClass="entr" presetSubtype="16" fill="hold" grpId="0" nodeType="withEffect">
                                  <p:stCondLst>
                                    <p:cond delay="0"/>
                                  </p:stCondLst>
                                  <p:childTnLst>
                                    <p:set>
                                      <p:cBhvr>
                                        <p:cTn id="43" dur="1" fill="hold">
                                          <p:stCondLst>
                                            <p:cond delay="0"/>
                                          </p:stCondLst>
                                        </p:cTn>
                                        <p:tgtEl>
                                          <p:spTgt spid="58"/>
                                        </p:tgtEl>
                                        <p:attrNameLst>
                                          <p:attrName>style.visibility</p:attrName>
                                        </p:attrNameLst>
                                      </p:cBhvr>
                                      <p:to>
                                        <p:strVal val="visible"/>
                                      </p:to>
                                    </p:set>
                                    <p:anim calcmode="lin" valueType="num">
                                      <p:cBhvr>
                                        <p:cTn id="44" dur="500" fill="hold"/>
                                        <p:tgtEl>
                                          <p:spTgt spid="58"/>
                                        </p:tgtEl>
                                        <p:attrNameLst>
                                          <p:attrName>ppt_w</p:attrName>
                                        </p:attrNameLst>
                                      </p:cBhvr>
                                      <p:tavLst>
                                        <p:tav tm="0">
                                          <p:val>
                                            <p:fltVal val="0"/>
                                          </p:val>
                                        </p:tav>
                                        <p:tav tm="100000">
                                          <p:val>
                                            <p:strVal val="#ppt_w"/>
                                          </p:val>
                                        </p:tav>
                                      </p:tavLst>
                                    </p:anim>
                                    <p:anim calcmode="lin" valueType="num">
                                      <p:cBhvr>
                                        <p:cTn id="45" dur="500" fill="hold"/>
                                        <p:tgtEl>
                                          <p:spTgt spid="58"/>
                                        </p:tgtEl>
                                        <p:attrNameLst>
                                          <p:attrName>ppt_h</p:attrName>
                                        </p:attrNameLst>
                                      </p:cBhvr>
                                      <p:tavLst>
                                        <p:tav tm="0">
                                          <p:val>
                                            <p:fltVal val="0"/>
                                          </p:val>
                                        </p:tav>
                                        <p:tav tm="100000">
                                          <p:val>
                                            <p:strVal val="#ppt_h"/>
                                          </p:val>
                                        </p:tav>
                                      </p:tavLst>
                                    </p:anim>
                                    <p:animEffect transition="in" filter="fade">
                                      <p:cBhvr>
                                        <p:cTn id="46" dur="500"/>
                                        <p:tgtEl>
                                          <p:spTgt spid="58"/>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wipe(down)">
                                      <p:cBhvr>
                                        <p:cTn id="49" dur="500"/>
                                        <p:tgtEl>
                                          <p:spTgt spid="38"/>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wipe(down)">
                                      <p:cBhvr>
                                        <p:cTn id="52" dur="500"/>
                                        <p:tgtEl>
                                          <p:spTgt spid="31"/>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47"/>
                                        </p:tgtEl>
                                        <p:attrNameLst>
                                          <p:attrName>style.visibility</p:attrName>
                                        </p:attrNameLst>
                                      </p:cBhvr>
                                      <p:to>
                                        <p:strVal val="visible"/>
                                      </p:to>
                                    </p:set>
                                    <p:animEffect transition="in" filter="wipe(down)">
                                      <p:cBhvr>
                                        <p:cTn id="55"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8" grpId="0" animBg="1"/>
      <p:bldP spid="29" grpId="0" animBg="1"/>
      <p:bldP spid="31" grpId="0" animBg="1"/>
      <p:bldP spid="38" grpId="0" animBg="1"/>
      <p:bldP spid="47" grpId="0" animBg="1"/>
      <p:bldP spid="22" grpId="0"/>
      <p:bldP spid="23" grpId="0"/>
      <p:bldP spid="24" grpId="0"/>
      <p:bldP spid="5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57624" y="5399"/>
            <a:ext cx="1409206" cy="1304127"/>
          </a:xfrm>
          <a:prstGeom prst="rect">
            <a:avLst/>
          </a:prstGeom>
        </p:spPr>
      </p:pic>
      <p:pic>
        <p:nvPicPr>
          <p:cNvPr id="8" name="Image 34" descr="C:\Users\PC - 2017\Downloads\téléchargement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3408" y="100402"/>
            <a:ext cx="2589411" cy="917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9CBD4644-7E1F-4400-9CA4-707819E115B9}"/>
              </a:ext>
            </a:extLst>
          </p:cNvPr>
          <p:cNvSpPr txBox="1"/>
          <p:nvPr/>
        </p:nvSpPr>
        <p:spPr>
          <a:xfrm>
            <a:off x="-28194" y="1194741"/>
            <a:ext cx="12220194" cy="830997"/>
          </a:xfrm>
          <a:prstGeom prst="rect">
            <a:avLst/>
          </a:prstGeom>
          <a:solidFill>
            <a:srgbClr val="92D050"/>
          </a:solidFill>
        </p:spPr>
        <p:txBody>
          <a:bodyPr wrap="square">
            <a:spAutoFit/>
          </a:bodyPr>
          <a:lstStyle/>
          <a:p>
            <a:pPr algn="ctr"/>
            <a:r>
              <a:rPr lang="fr-FR"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PLAN D'ACTION STRATEGIQUE </a:t>
            </a:r>
          </a:p>
          <a:p>
            <a:pPr algn="ctr"/>
            <a:r>
              <a:rPr lang="fr-FR"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Du REFELA </a:t>
            </a:r>
            <a:r>
              <a:rPr lang="fr-FR" sz="2400" b="1" dirty="0" smtClean="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2022-2025</a:t>
            </a:r>
            <a:endParaRPr lang="en-US" sz="24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BA3973D0-759A-4032-8C1D-D8460563817F}"/>
              </a:ext>
            </a:extLst>
          </p:cNvPr>
          <p:cNvSpPr txBox="1"/>
          <p:nvPr/>
        </p:nvSpPr>
        <p:spPr>
          <a:xfrm>
            <a:off x="356260" y="2189508"/>
            <a:ext cx="8761353" cy="954107"/>
          </a:xfrm>
          <a:prstGeom prst="rect">
            <a:avLst/>
          </a:prstGeom>
          <a:solidFill>
            <a:schemeClr val="accent6">
              <a:lumMod val="20000"/>
              <a:lumOff val="80000"/>
            </a:schemeClr>
          </a:solidFill>
          <a:ln>
            <a:noFill/>
          </a:ln>
        </p:spPr>
        <p:txBody>
          <a:bodyPr wrap="square" rtlCol="0">
            <a:spAutoFit/>
          </a:bodyPr>
          <a:lstStyle/>
          <a:p>
            <a:pPr algn="ctr"/>
            <a:r>
              <a:rPr lang="fr-FR" sz="2000" b="1" dirty="0">
                <a:latin typeface="Calibri Light" panose="020F0302020204030204" pitchFamily="34" charset="0"/>
                <a:ea typeface="Tahoma" panose="020B0604030504040204" pitchFamily="34" charset="0"/>
                <a:cs typeface="Tahoma" panose="020B0604030504040204" pitchFamily="34" charset="0"/>
              </a:rPr>
              <a:t>Axe 1 </a:t>
            </a:r>
          </a:p>
          <a:p>
            <a:pPr algn="ctr"/>
            <a:r>
              <a:rPr lang="fr-FR" b="1" dirty="0">
                <a:latin typeface="Calibri Light" panose="020F0302020204030204" pitchFamily="34" charset="0"/>
                <a:ea typeface="Tahoma" panose="020B0604030504040204" pitchFamily="34" charset="0"/>
                <a:cs typeface="Tahoma" panose="020B0604030504040204" pitchFamily="34" charset="0"/>
              </a:rPr>
              <a:t>Plaidoyer pour le Rayonnement du REFELA, Implémentation des Chapitres Nationaux REFELA-Pays et mobilisation de partenariats et de financements locaux, nationaux et internationaux </a:t>
            </a:r>
          </a:p>
        </p:txBody>
      </p:sp>
      <p:sp>
        <p:nvSpPr>
          <p:cNvPr id="4" name="TextBox 3">
            <a:extLst>
              <a:ext uri="{FF2B5EF4-FFF2-40B4-BE49-F238E27FC236}">
                <a16:creationId xmlns:a16="http://schemas.microsoft.com/office/drawing/2014/main" id="{1193C55D-98F0-4D97-AF57-879BEBA037E7}"/>
              </a:ext>
            </a:extLst>
          </p:cNvPr>
          <p:cNvSpPr txBox="1"/>
          <p:nvPr/>
        </p:nvSpPr>
        <p:spPr>
          <a:xfrm>
            <a:off x="356260" y="3155584"/>
            <a:ext cx="8761353" cy="646331"/>
          </a:xfrm>
          <a:prstGeom prst="rect">
            <a:avLst/>
          </a:prstGeom>
          <a:solidFill>
            <a:srgbClr val="92D050"/>
          </a:solidFill>
        </p:spPr>
        <p:txBody>
          <a:bodyPr wrap="square" rtlCol="0">
            <a:spAutoFit/>
          </a:bodyPr>
          <a:lstStyle/>
          <a:p>
            <a:pPr algn="ctr"/>
            <a:r>
              <a:rPr lang="fr-FR" b="1" dirty="0">
                <a:latin typeface="Calibri Light" panose="020F0302020204030204" pitchFamily="34" charset="0"/>
                <a:ea typeface="Tahoma" panose="020B0604030504040204" pitchFamily="34" charset="0"/>
                <a:cs typeface="Tahoma" panose="020B0604030504040204" pitchFamily="34" charset="0"/>
              </a:rPr>
              <a:t>Axe 2</a:t>
            </a:r>
          </a:p>
          <a:p>
            <a:pPr algn="ctr"/>
            <a:r>
              <a:rPr lang="fr-FR" b="1" dirty="0">
                <a:latin typeface="Calibri Light" panose="020F0302020204030204" pitchFamily="34" charset="0"/>
                <a:ea typeface="Tahoma" panose="020B0604030504040204" pitchFamily="34" charset="0"/>
                <a:cs typeface="Tahoma" panose="020B0604030504040204" pitchFamily="34" charset="0"/>
              </a:rPr>
              <a:t>Relance, accompagnement de la mise en œuvre et suivi-évaluation des trois Campagnes </a:t>
            </a:r>
          </a:p>
        </p:txBody>
      </p:sp>
      <p:sp>
        <p:nvSpPr>
          <p:cNvPr id="16" name="TextBox 15">
            <a:extLst>
              <a:ext uri="{FF2B5EF4-FFF2-40B4-BE49-F238E27FC236}">
                <a16:creationId xmlns:a16="http://schemas.microsoft.com/office/drawing/2014/main" id="{CB1F110C-0905-43CD-9AE4-255956E97583}"/>
              </a:ext>
            </a:extLst>
          </p:cNvPr>
          <p:cNvSpPr txBox="1"/>
          <p:nvPr/>
        </p:nvSpPr>
        <p:spPr>
          <a:xfrm>
            <a:off x="356260" y="3805608"/>
            <a:ext cx="8761353" cy="954107"/>
          </a:xfrm>
          <a:prstGeom prst="rect">
            <a:avLst/>
          </a:prstGeom>
          <a:solidFill>
            <a:schemeClr val="accent6">
              <a:lumMod val="20000"/>
              <a:lumOff val="80000"/>
            </a:schemeClr>
          </a:solidFill>
        </p:spPr>
        <p:txBody>
          <a:bodyPr wrap="square" rtlCol="0">
            <a:spAutoFit/>
          </a:bodyPr>
          <a:lstStyle/>
          <a:p>
            <a:pPr algn="ctr"/>
            <a:r>
              <a:rPr lang="fr-FR" sz="2000" b="1" dirty="0">
                <a:latin typeface="Calibri Light" panose="020F0302020204030204" pitchFamily="34" charset="0"/>
                <a:ea typeface="Tahoma" panose="020B0604030504040204" pitchFamily="34" charset="0"/>
                <a:cs typeface="Tahoma" panose="020B0604030504040204" pitchFamily="34" charset="0"/>
              </a:rPr>
              <a:t>Axe 3 </a:t>
            </a:r>
          </a:p>
          <a:p>
            <a:pPr algn="ctr"/>
            <a:r>
              <a:rPr lang="fr-FR" b="1" dirty="0">
                <a:latin typeface="Calibri Light" panose="020F0302020204030204" pitchFamily="34" charset="0"/>
                <a:ea typeface="Tahoma" panose="020B0604030504040204" pitchFamily="34" charset="0"/>
                <a:cs typeface="Tahoma" panose="020B0604030504040204" pitchFamily="34" charset="0"/>
              </a:rPr>
              <a:t>Promotion, Appropriation et mise en œuvre des dispositifs de la Charte Africaine des Collectivités Territoriales sur l’Egalité des Genres en Afrique.</a:t>
            </a:r>
          </a:p>
        </p:txBody>
      </p:sp>
      <p:sp>
        <p:nvSpPr>
          <p:cNvPr id="18" name="TextBox 17">
            <a:extLst>
              <a:ext uri="{FF2B5EF4-FFF2-40B4-BE49-F238E27FC236}">
                <a16:creationId xmlns:a16="http://schemas.microsoft.com/office/drawing/2014/main" id="{CF906DCD-D1A6-4908-9A51-4A02CA444ECC}"/>
              </a:ext>
            </a:extLst>
          </p:cNvPr>
          <p:cNvSpPr txBox="1"/>
          <p:nvPr/>
        </p:nvSpPr>
        <p:spPr>
          <a:xfrm>
            <a:off x="356260" y="4759715"/>
            <a:ext cx="8761353" cy="923330"/>
          </a:xfrm>
          <a:prstGeom prst="rect">
            <a:avLst/>
          </a:prstGeom>
          <a:solidFill>
            <a:srgbClr val="92D050"/>
          </a:solidFill>
        </p:spPr>
        <p:txBody>
          <a:bodyPr wrap="square" rtlCol="0">
            <a:spAutoFit/>
          </a:bodyPr>
          <a:lstStyle/>
          <a:p>
            <a:pPr algn="ctr"/>
            <a:r>
              <a:rPr lang="fr-FR" b="1" dirty="0">
                <a:latin typeface="Calibri Light" panose="020F0302020204030204" pitchFamily="34" charset="0"/>
                <a:ea typeface="Tahoma" panose="020B0604030504040204" pitchFamily="34" charset="0"/>
                <a:cs typeface="Tahoma" panose="020B0604030504040204" pitchFamily="34" charset="0"/>
              </a:rPr>
              <a:t>Axe 4</a:t>
            </a:r>
          </a:p>
          <a:p>
            <a:pPr algn="ctr"/>
            <a:r>
              <a:rPr lang="fr-FR" b="1" dirty="0">
                <a:latin typeface="Calibri Light" panose="020F0302020204030204" pitchFamily="34" charset="0"/>
                <a:ea typeface="Tahoma" panose="020B0604030504040204" pitchFamily="34" charset="0"/>
                <a:cs typeface="Tahoma" panose="020B0604030504040204" pitchFamily="34" charset="0"/>
              </a:rPr>
              <a:t>REFELA en action pour lutter contre les changements climatiques et engagé en faveur des villes et collectivités africaines vertes durables et d’avenir pour les femmes et les filles. </a:t>
            </a:r>
          </a:p>
        </p:txBody>
      </p:sp>
      <p:sp>
        <p:nvSpPr>
          <p:cNvPr id="19" name="TextBox 18">
            <a:extLst>
              <a:ext uri="{FF2B5EF4-FFF2-40B4-BE49-F238E27FC236}">
                <a16:creationId xmlns:a16="http://schemas.microsoft.com/office/drawing/2014/main" id="{F42F34CB-1441-4574-B24B-3FAC306F3F82}"/>
              </a:ext>
            </a:extLst>
          </p:cNvPr>
          <p:cNvSpPr txBox="1"/>
          <p:nvPr/>
        </p:nvSpPr>
        <p:spPr>
          <a:xfrm>
            <a:off x="356260" y="5713822"/>
            <a:ext cx="8761353" cy="646331"/>
          </a:xfrm>
          <a:prstGeom prst="rect">
            <a:avLst/>
          </a:prstGeom>
          <a:solidFill>
            <a:schemeClr val="accent6">
              <a:lumMod val="20000"/>
              <a:lumOff val="80000"/>
            </a:schemeClr>
          </a:solidFill>
        </p:spPr>
        <p:txBody>
          <a:bodyPr wrap="square" rtlCol="0">
            <a:spAutoFit/>
          </a:bodyPr>
          <a:lstStyle/>
          <a:p>
            <a:pPr algn="ctr"/>
            <a:r>
              <a:rPr lang="fr-FR" b="1" dirty="0">
                <a:latin typeface="Calibri Light" panose="020F0302020204030204" pitchFamily="34" charset="0"/>
                <a:ea typeface="Tahoma" panose="020B0604030504040204" pitchFamily="34" charset="0"/>
                <a:cs typeface="Tahoma" panose="020B0604030504040204" pitchFamily="34" charset="0"/>
              </a:rPr>
              <a:t>Axe 5</a:t>
            </a:r>
          </a:p>
          <a:p>
            <a:pPr algn="ctr"/>
            <a:r>
              <a:rPr lang="fr-FR" b="1" dirty="0">
                <a:latin typeface="Calibri Light" panose="020F0302020204030204" pitchFamily="34" charset="0"/>
                <a:ea typeface="Tahoma" panose="020B0604030504040204" pitchFamily="34" charset="0"/>
                <a:cs typeface="Tahoma" panose="020B0604030504040204" pitchFamily="34" charset="0"/>
              </a:rPr>
              <a:t>Développement du Leadership des femmes élues et Promotion de la parité en politique locale. </a:t>
            </a:r>
          </a:p>
        </p:txBody>
      </p:sp>
      <p:pic>
        <p:nvPicPr>
          <p:cNvPr id="2" name="Image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318694" y="3025308"/>
            <a:ext cx="2648136" cy="2648136"/>
          </a:xfrm>
          <a:prstGeom prst="rect">
            <a:avLst/>
          </a:prstGeom>
        </p:spPr>
      </p:pic>
      <p:sp>
        <p:nvSpPr>
          <p:cNvPr id="9" name="Espace réservé du numéro de diapositive 8"/>
          <p:cNvSpPr>
            <a:spLocks noGrp="1"/>
          </p:cNvSpPr>
          <p:nvPr>
            <p:ph type="sldNum" sz="quarter" idx="12"/>
          </p:nvPr>
        </p:nvSpPr>
        <p:spPr>
          <a:xfrm>
            <a:off x="11283491" y="6360153"/>
            <a:ext cx="683339" cy="365125"/>
          </a:xfrm>
          <a:solidFill>
            <a:schemeClr val="bg1"/>
          </a:solidFill>
        </p:spPr>
        <p:txBody>
          <a:bodyPr/>
          <a:lstStyle/>
          <a:p>
            <a:fld id="{D1A849C3-2572-4959-A4A7-9CEBF1E5D52A}" type="slidenum">
              <a:rPr lang="fr-FR" sz="1600" smtClean="0"/>
              <a:t>8</a:t>
            </a:fld>
            <a:endParaRPr lang="fr-FR" sz="1600"/>
          </a:p>
        </p:txBody>
      </p:sp>
    </p:spTree>
    <p:extLst>
      <p:ext uri="{BB962C8B-B14F-4D97-AF65-F5344CB8AC3E}">
        <p14:creationId xmlns:p14="http://schemas.microsoft.com/office/powerpoint/2010/main" val="34082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ppt_x"/>
                                          </p:val>
                                        </p:tav>
                                        <p:tav tm="100000">
                                          <p:val>
                                            <p:strVal val="#ppt_x"/>
                                          </p:val>
                                        </p:tav>
                                      </p:tavLst>
                                    </p:anim>
                                    <p:anim calcmode="lin" valueType="num">
                                      <p:cBhvr additive="base">
                                        <p:cTn id="1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barn(inVertical)">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19"/>
                                        </p:tgtEl>
                                        <p:attrNameLst>
                                          <p:attrName>style.visibility</p:attrName>
                                        </p:attrNameLst>
                                      </p:cBhvr>
                                      <p:to>
                                        <p:strVal val="visible"/>
                                      </p:to>
                                    </p:set>
                                    <p:anim calcmode="lin" valueType="num">
                                      <p:cBhvr>
                                        <p:cTn id="29" dur="500" fill="hold"/>
                                        <p:tgtEl>
                                          <p:spTgt spid="19"/>
                                        </p:tgtEl>
                                        <p:attrNameLst>
                                          <p:attrName>ppt_w</p:attrName>
                                        </p:attrNameLst>
                                      </p:cBhvr>
                                      <p:tavLst>
                                        <p:tav tm="0">
                                          <p:val>
                                            <p:fltVal val="0"/>
                                          </p:val>
                                        </p:tav>
                                        <p:tav tm="100000">
                                          <p:val>
                                            <p:strVal val="#ppt_w"/>
                                          </p:val>
                                        </p:tav>
                                      </p:tavLst>
                                    </p:anim>
                                    <p:anim calcmode="lin" valueType="num">
                                      <p:cBhvr>
                                        <p:cTn id="30" dur="500" fill="hold"/>
                                        <p:tgtEl>
                                          <p:spTgt spid="19"/>
                                        </p:tgtEl>
                                        <p:attrNameLst>
                                          <p:attrName>ppt_h</p:attrName>
                                        </p:attrNameLst>
                                      </p:cBhvr>
                                      <p:tavLst>
                                        <p:tav tm="0">
                                          <p:val>
                                            <p:fltVal val="0"/>
                                          </p:val>
                                        </p:tav>
                                        <p:tav tm="100000">
                                          <p:val>
                                            <p:strVal val="#ppt_h"/>
                                          </p:val>
                                        </p:tav>
                                      </p:tavLst>
                                    </p:anim>
                                    <p:animEffect transition="in" filter="fade">
                                      <p:cBhvr>
                                        <p:cTn id="3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16" grpId="0" animBg="1"/>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49D11A-590D-DFBC-D917-761EA4FCEED0}"/>
              </a:ext>
            </a:extLst>
          </p:cNvPr>
          <p:cNvSpPr>
            <a:spLocks noGrp="1"/>
          </p:cNvSpPr>
          <p:nvPr>
            <p:ph type="title"/>
          </p:nvPr>
        </p:nvSpPr>
        <p:spPr>
          <a:xfrm>
            <a:off x="0" y="609600"/>
            <a:ext cx="12192000" cy="981694"/>
          </a:xfrm>
          <a:solidFill>
            <a:schemeClr val="accent2"/>
          </a:solidFill>
        </p:spPr>
        <p:txBody>
          <a:bodyPr>
            <a:noAutofit/>
          </a:bodyPr>
          <a:lstStyle/>
          <a:p>
            <a:pPr algn="ctr"/>
            <a:r>
              <a:rPr lang="fr-FR" sz="2000" b="1" dirty="0">
                <a:solidFill>
                  <a:schemeClr val="tx1"/>
                </a:solidFill>
                <a:latin typeface="Calibri Light" panose="020F0302020204030204" pitchFamily="34" charset="0"/>
              </a:rPr>
              <a:t>Axe 1 </a:t>
            </a:r>
            <a:br>
              <a:rPr lang="fr-FR" sz="2000" b="1" dirty="0">
                <a:solidFill>
                  <a:schemeClr val="tx1"/>
                </a:solidFill>
                <a:latin typeface="Calibri Light" panose="020F0302020204030204" pitchFamily="34" charset="0"/>
              </a:rPr>
            </a:br>
            <a:r>
              <a:rPr lang="fr-FR" sz="2000" b="1" dirty="0">
                <a:solidFill>
                  <a:schemeClr val="tx1"/>
                </a:solidFill>
                <a:latin typeface="Calibri Light" panose="020F0302020204030204" pitchFamily="34" charset="0"/>
              </a:rPr>
              <a:t>Plaidoyer pour le Rayonnement du REFELA, Implémentation des Chapitres Nationaux REFELA-Pays et mobilisation de partenariats et de financements locaux, nationaux et </a:t>
            </a:r>
            <a:r>
              <a:rPr lang="fr-FR" sz="2000" b="1" dirty="0" smtClean="0">
                <a:solidFill>
                  <a:schemeClr val="tx1"/>
                </a:solidFill>
                <a:latin typeface="Calibri Light" panose="020F0302020204030204" pitchFamily="34" charset="0"/>
              </a:rPr>
              <a:t>internationaux</a:t>
            </a:r>
            <a:endParaRPr lang="fr-FR" sz="2000" b="1" dirty="0">
              <a:latin typeface="Calibri Light" panose="020F0302020204030204" pitchFamily="34" charset="0"/>
            </a:endParaRPr>
          </a:p>
        </p:txBody>
      </p:sp>
      <p:sp>
        <p:nvSpPr>
          <p:cNvPr id="3" name="Espace réservé du contenu 2">
            <a:extLst>
              <a:ext uri="{FF2B5EF4-FFF2-40B4-BE49-F238E27FC236}">
                <a16:creationId xmlns:a16="http://schemas.microsoft.com/office/drawing/2014/main" id="{33B95009-D539-4015-0B16-8E538914137C}"/>
              </a:ext>
            </a:extLst>
          </p:cNvPr>
          <p:cNvSpPr>
            <a:spLocks noGrp="1"/>
          </p:cNvSpPr>
          <p:nvPr>
            <p:ph idx="1"/>
          </p:nvPr>
        </p:nvSpPr>
        <p:spPr>
          <a:xfrm>
            <a:off x="205839" y="1728520"/>
            <a:ext cx="11780322" cy="5028539"/>
          </a:xfrm>
        </p:spPr>
        <p:txBody>
          <a:bodyPr>
            <a:noAutofit/>
          </a:bodyPr>
          <a:lstStyle/>
          <a:p>
            <a:pPr algn="just" defTabSz="711200">
              <a:spcBef>
                <a:spcPct val="0"/>
              </a:spcBef>
              <a:spcAft>
                <a:spcPct val="35000"/>
              </a:spcAft>
              <a:buClrTx/>
              <a:buFont typeface="Wingdings" panose="05000000000000000000" pitchFamily="2" charset="2"/>
              <a:buChar char="Ø"/>
            </a:pPr>
            <a:r>
              <a:rPr lang="fr-FR" sz="2800" b="1" dirty="0">
                <a:latin typeface="Calibri Light" panose="020F0302020204030204" pitchFamily="34" charset="0"/>
                <a:ea typeface="Tahoma" panose="020B0604030504040204" pitchFamily="34" charset="0"/>
                <a:cs typeface="Calibri Light" panose="020F0302020204030204" pitchFamily="34" charset="0"/>
              </a:rPr>
              <a:t>Tenue des réunions d’instance de REFELA </a:t>
            </a:r>
            <a:r>
              <a:rPr lang="fr-FR" sz="2800" b="1" dirty="0" smtClean="0">
                <a:latin typeface="Calibri Light" panose="020F0302020204030204" pitchFamily="34" charset="0"/>
                <a:ea typeface="Tahoma" panose="020B0604030504040204" pitchFamily="34" charset="0"/>
                <a:cs typeface="Calibri Light" panose="020F0302020204030204" pitchFamily="34" charset="0"/>
              </a:rPr>
              <a:t>(Présidence</a:t>
            </a:r>
            <a:r>
              <a:rPr lang="fr-FR" sz="2800" b="1" dirty="0">
                <a:latin typeface="Calibri Light" panose="020F0302020204030204" pitchFamily="34" charset="0"/>
                <a:ea typeface="Tahoma" panose="020B0604030504040204" pitchFamily="34" charset="0"/>
                <a:cs typeface="Calibri Light" panose="020F0302020204030204" pitchFamily="34" charset="0"/>
              </a:rPr>
              <a:t>, Bureau Exécutif, </a:t>
            </a:r>
            <a:r>
              <a:rPr lang="fr-FR" sz="2800" b="1" dirty="0" smtClean="0">
                <a:latin typeface="Calibri Light" panose="020F0302020204030204" pitchFamily="34" charset="0"/>
                <a:ea typeface="Tahoma" panose="020B0604030504040204" pitchFamily="34" charset="0"/>
                <a:cs typeface="Calibri Light" panose="020F0302020204030204" pitchFamily="34" charset="0"/>
              </a:rPr>
              <a:t>Commission, …)</a:t>
            </a:r>
            <a:endParaRPr lang="fr-FR" sz="2800" b="1" dirty="0">
              <a:latin typeface="Calibri Light" panose="020F0302020204030204" pitchFamily="34" charset="0"/>
              <a:ea typeface="Tahoma" panose="020B0604030504040204" pitchFamily="34" charset="0"/>
              <a:cs typeface="Calibri Light" panose="020F0302020204030204" pitchFamily="34" charset="0"/>
            </a:endParaRPr>
          </a:p>
          <a:p>
            <a:pPr algn="just" defTabSz="711200">
              <a:spcBef>
                <a:spcPct val="0"/>
              </a:spcBef>
              <a:spcAft>
                <a:spcPct val="35000"/>
              </a:spcAft>
              <a:buClrTx/>
              <a:buFont typeface="Wingdings" panose="05000000000000000000" pitchFamily="2" charset="2"/>
              <a:buChar char="Ø"/>
            </a:pPr>
            <a:r>
              <a:rPr lang="fr-FR" sz="2800" b="1" dirty="0">
                <a:latin typeface="Calibri Light" panose="020F0302020204030204" pitchFamily="34" charset="0"/>
                <a:ea typeface="Tahoma" panose="020B0604030504040204" pitchFamily="34" charset="0"/>
                <a:cs typeface="Calibri Light" panose="020F0302020204030204" pitchFamily="34" charset="0"/>
              </a:rPr>
              <a:t>Participation dans les événements internationaux (Congrès Mondial, COP</a:t>
            </a:r>
            <a:r>
              <a:rPr lang="fr-FR" sz="2800" b="1" dirty="0" smtClean="0">
                <a:latin typeface="Calibri Light" panose="020F0302020204030204" pitchFamily="34" charset="0"/>
                <a:ea typeface="Tahoma" panose="020B0604030504040204" pitchFamily="34" charset="0"/>
                <a:cs typeface="Calibri Light" panose="020F0302020204030204" pitchFamily="34" charset="0"/>
              </a:rPr>
              <a:t>,       UN-CSW67, GSEF, …)</a:t>
            </a:r>
            <a:endParaRPr lang="fr-FR" sz="2800" b="1" dirty="0">
              <a:latin typeface="Calibri Light" panose="020F0302020204030204" pitchFamily="34" charset="0"/>
              <a:ea typeface="Tahoma" panose="020B0604030504040204" pitchFamily="34" charset="0"/>
              <a:cs typeface="Calibri Light" panose="020F0302020204030204" pitchFamily="34" charset="0"/>
            </a:endParaRPr>
          </a:p>
          <a:p>
            <a:pPr algn="just" defTabSz="711200">
              <a:spcBef>
                <a:spcPct val="0"/>
              </a:spcBef>
              <a:spcAft>
                <a:spcPct val="35000"/>
              </a:spcAft>
              <a:buClrTx/>
              <a:buFont typeface="Wingdings" panose="05000000000000000000" pitchFamily="2" charset="2"/>
              <a:buChar char="Ø"/>
            </a:pPr>
            <a:r>
              <a:rPr lang="fr-FR" sz="2800" b="1" dirty="0">
                <a:latin typeface="Calibri Light" panose="020F0302020204030204" pitchFamily="34" charset="0"/>
                <a:ea typeface="Tahoma" panose="020B0604030504040204" pitchFamily="34" charset="0"/>
                <a:cs typeface="Calibri Light" panose="020F0302020204030204" pitchFamily="34" charset="0"/>
              </a:rPr>
              <a:t>Implémentation de deux </a:t>
            </a:r>
            <a:r>
              <a:rPr lang="fr-FR" sz="2800" b="1" dirty="0" smtClean="0">
                <a:latin typeface="Calibri Light" panose="020F0302020204030204" pitchFamily="34" charset="0"/>
                <a:ea typeface="Tahoma" panose="020B0604030504040204" pitchFamily="34" charset="0"/>
                <a:cs typeface="Calibri Light" panose="020F0302020204030204" pitchFamily="34" charset="0"/>
              </a:rPr>
              <a:t>chapitres </a:t>
            </a:r>
            <a:r>
              <a:rPr lang="fr-FR" sz="2800" b="1" dirty="0">
                <a:latin typeface="Calibri Light" panose="020F0302020204030204" pitchFamily="34" charset="0"/>
                <a:ea typeface="Tahoma" panose="020B0604030504040204" pitchFamily="34" charset="0"/>
                <a:cs typeface="Calibri Light" panose="020F0302020204030204" pitchFamily="34" charset="0"/>
              </a:rPr>
              <a:t>REFELA minimum par année ( Bénin, </a:t>
            </a:r>
            <a:r>
              <a:rPr lang="fr-FR" sz="2800" b="1" dirty="0" smtClean="0">
                <a:latin typeface="Calibri Light" panose="020F0302020204030204" pitchFamily="34" charset="0"/>
                <a:ea typeface="Tahoma" panose="020B0604030504040204" pitchFamily="34" charset="0"/>
                <a:cs typeface="Calibri Light" panose="020F0302020204030204" pitchFamily="34" charset="0"/>
              </a:rPr>
              <a:t>Ghana..)</a:t>
            </a:r>
            <a:endParaRPr lang="fr-FR" sz="2800" b="1" dirty="0">
              <a:latin typeface="Calibri Light" panose="020F0302020204030204" pitchFamily="34" charset="0"/>
              <a:ea typeface="Tahoma" panose="020B0604030504040204" pitchFamily="34" charset="0"/>
              <a:cs typeface="Calibri Light" panose="020F0302020204030204" pitchFamily="34" charset="0"/>
            </a:endParaRPr>
          </a:p>
          <a:p>
            <a:pPr algn="just" defTabSz="711200">
              <a:spcBef>
                <a:spcPct val="0"/>
              </a:spcBef>
              <a:spcAft>
                <a:spcPct val="35000"/>
              </a:spcAft>
              <a:buClrTx/>
              <a:buFont typeface="Wingdings" panose="05000000000000000000" pitchFamily="2" charset="2"/>
              <a:buChar char="Ø"/>
            </a:pPr>
            <a:r>
              <a:rPr lang="fr-FR" sz="2800" b="1" dirty="0">
                <a:latin typeface="Calibri Light" panose="020F0302020204030204" pitchFamily="34" charset="0"/>
                <a:ea typeface="Tahoma" panose="020B0604030504040204" pitchFamily="34" charset="0"/>
                <a:cs typeface="Calibri Light" panose="020F0302020204030204" pitchFamily="34" charset="0"/>
              </a:rPr>
              <a:t>Recherche de partenariats pour appuyer la mise en place des réseaux de REFELA</a:t>
            </a:r>
          </a:p>
          <a:p>
            <a:pPr algn="just" defTabSz="711200">
              <a:spcBef>
                <a:spcPct val="0"/>
              </a:spcBef>
              <a:spcAft>
                <a:spcPct val="35000"/>
              </a:spcAft>
              <a:buClrTx/>
              <a:buFont typeface="Wingdings" panose="05000000000000000000" pitchFamily="2" charset="2"/>
              <a:buChar char="Ø"/>
            </a:pPr>
            <a:r>
              <a:rPr lang="fr-FR" sz="2800" b="1" dirty="0">
                <a:latin typeface="Calibri Light" panose="020F0302020204030204" pitchFamily="34" charset="0"/>
                <a:ea typeface="Tahoma" panose="020B0604030504040204" pitchFamily="34" charset="0"/>
                <a:cs typeface="Calibri Light" panose="020F0302020204030204" pitchFamily="34" charset="0"/>
              </a:rPr>
              <a:t>Plaidoyer pour le financement et la prolifération des activités du REFELA</a:t>
            </a:r>
          </a:p>
          <a:p>
            <a:pPr algn="just" defTabSz="711200">
              <a:spcBef>
                <a:spcPct val="0"/>
              </a:spcBef>
              <a:spcAft>
                <a:spcPct val="35000"/>
              </a:spcAft>
              <a:buClrTx/>
              <a:buFont typeface="Wingdings" panose="05000000000000000000" pitchFamily="2" charset="2"/>
              <a:buChar char="Ø"/>
            </a:pPr>
            <a:r>
              <a:rPr lang="fr-FR" sz="2800" b="1" dirty="0">
                <a:latin typeface="Calibri Light" panose="020F0302020204030204" pitchFamily="34" charset="0"/>
                <a:ea typeface="Tahoma" panose="020B0604030504040204" pitchFamily="34" charset="0"/>
                <a:cs typeface="Calibri Light" panose="020F0302020204030204" pitchFamily="34" charset="0"/>
              </a:rPr>
              <a:t>Création et identification des partenariats avec les autres Réseaux du monde ayant les mêmes visions et missions </a:t>
            </a:r>
            <a:r>
              <a:rPr lang="fr-FR" sz="2800" b="1" dirty="0" smtClean="0">
                <a:latin typeface="Calibri Light" panose="020F0302020204030204" pitchFamily="34" charset="0"/>
                <a:ea typeface="Tahoma" panose="020B0604030504040204" pitchFamily="34" charset="0"/>
                <a:cs typeface="Calibri Light" panose="020F0302020204030204" pitchFamily="34" charset="0"/>
              </a:rPr>
              <a:t>(CGLU-ASPAC, CCRE, </a:t>
            </a:r>
            <a:r>
              <a:rPr lang="fr-FR" sz="2800" b="1" dirty="0" err="1" smtClean="0">
                <a:latin typeface="Calibri Light" panose="020F0302020204030204" pitchFamily="34" charset="0"/>
                <a:ea typeface="Tahoma" panose="020B0604030504040204" pitchFamily="34" charset="0"/>
                <a:cs typeface="Calibri Light" panose="020F0302020204030204" pitchFamily="34" charset="0"/>
              </a:rPr>
              <a:t>Mercociudades</a:t>
            </a:r>
            <a:r>
              <a:rPr lang="fr-FR" sz="2800" b="1" dirty="0" smtClean="0">
                <a:latin typeface="Calibri Light" panose="020F0302020204030204" pitchFamily="34" charset="0"/>
                <a:ea typeface="Tahoma" panose="020B0604030504040204" pitchFamily="34" charset="0"/>
                <a:cs typeface="Calibri Light" panose="020F0302020204030204" pitchFamily="34" charset="0"/>
              </a:rPr>
              <a:t>, …)</a:t>
            </a:r>
            <a:endParaRPr lang="fr-FR" sz="2800" b="1" dirty="0">
              <a:latin typeface="Calibri Light" panose="020F0302020204030204" pitchFamily="34" charset="0"/>
              <a:ea typeface="Tahoma" panose="020B0604030504040204" pitchFamily="34" charset="0"/>
              <a:cs typeface="Calibri Light" panose="020F0302020204030204" pitchFamily="34" charset="0"/>
            </a:endParaRPr>
          </a:p>
        </p:txBody>
      </p:sp>
      <p:sp>
        <p:nvSpPr>
          <p:cNvPr id="4" name="Titre 1">
            <a:extLst>
              <a:ext uri="{FF2B5EF4-FFF2-40B4-BE49-F238E27FC236}">
                <a16:creationId xmlns:a16="http://schemas.microsoft.com/office/drawing/2014/main" id="{2D57D163-F997-4C12-82F7-34F41FE57240}"/>
              </a:ext>
            </a:extLst>
          </p:cNvPr>
          <p:cNvSpPr txBox="1">
            <a:spLocks/>
          </p:cNvSpPr>
          <p:nvPr/>
        </p:nvSpPr>
        <p:spPr>
          <a:xfrm>
            <a:off x="4655127" y="0"/>
            <a:ext cx="2850078" cy="609600"/>
          </a:xfrm>
          <a:prstGeom prst="rect">
            <a:avLst/>
          </a:prstGeom>
          <a:noFill/>
          <a:ln>
            <a:noFill/>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dirty="0">
                <a:latin typeface="Calibri Light" panose="020F0302020204030204" pitchFamily="34" charset="0"/>
                <a:ea typeface="Tahoma" panose="020B0604030504040204" pitchFamily="34" charset="0"/>
                <a:cs typeface="Tahoma" panose="020B0604030504040204" pitchFamily="34" charset="0"/>
              </a:rPr>
              <a:t>AGENDA REFELA</a:t>
            </a:r>
            <a:endParaRPr lang="fr-FR" sz="2800" b="1" dirty="0">
              <a:latin typeface="Calibri Light" panose="020F0302020204030204" pitchFamily="34" charset="0"/>
              <a:ea typeface="Tahoma" panose="020B0604030504040204" pitchFamily="34" charset="0"/>
              <a:cs typeface="Tahoma" panose="020B0604030504040204" pitchFamily="34" charset="0"/>
            </a:endParaRPr>
          </a:p>
        </p:txBody>
      </p:sp>
      <p:sp>
        <p:nvSpPr>
          <p:cNvPr id="6" name="Espace réservé du numéro de diapositive 5"/>
          <p:cNvSpPr>
            <a:spLocks noGrp="1"/>
          </p:cNvSpPr>
          <p:nvPr>
            <p:ph type="sldNum" sz="quarter" idx="12"/>
          </p:nvPr>
        </p:nvSpPr>
        <p:spPr>
          <a:xfrm>
            <a:off x="11302822" y="6492875"/>
            <a:ext cx="683339" cy="365125"/>
          </a:xfrm>
          <a:solidFill>
            <a:schemeClr val="bg1"/>
          </a:solidFill>
        </p:spPr>
        <p:txBody>
          <a:bodyPr/>
          <a:lstStyle/>
          <a:p>
            <a:fld id="{D1A849C3-2572-4959-A4A7-9CEBF1E5D52A}" type="slidenum">
              <a:rPr lang="fr-FR" sz="1600" b="1" smtClean="0"/>
              <a:t>9</a:t>
            </a:fld>
            <a:endParaRPr lang="fr-FR" sz="1600" b="1" dirty="0"/>
          </a:p>
        </p:txBody>
      </p:sp>
    </p:spTree>
    <p:extLst>
      <p:ext uri="{BB962C8B-B14F-4D97-AF65-F5344CB8AC3E}">
        <p14:creationId xmlns:p14="http://schemas.microsoft.com/office/powerpoint/2010/main" val="3074512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f8570b8-e126-461a-831c-afc8f4feea8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15CCFEA9543CD46A57166966FCCA9FD" ma:contentTypeVersion="15" ma:contentTypeDescription="Crée un document." ma:contentTypeScope="" ma:versionID="e1f6304e87484d82fcc1f79a4b58db5c">
  <xsd:schema xmlns:xsd="http://www.w3.org/2001/XMLSchema" xmlns:xs="http://www.w3.org/2001/XMLSchema" xmlns:p="http://schemas.microsoft.com/office/2006/metadata/properties" xmlns:ns3="9b4b9e8f-c8c5-4930-9f49-f4a14ddaab1c" xmlns:ns4="1f8570b8-e126-461a-831c-afc8f4feea82" targetNamespace="http://schemas.microsoft.com/office/2006/metadata/properties" ma:root="true" ma:fieldsID="fd282dbcccdfaf4caecd89804997eeb6" ns3:_="" ns4:_="">
    <xsd:import namespace="9b4b9e8f-c8c5-4930-9f49-f4a14ddaab1c"/>
    <xsd:import namespace="1f8570b8-e126-461a-831c-afc8f4feea8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LengthInSeconds"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4b9e8f-c8c5-4930-9f49-f4a14ddaab1c"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SharingHintHash" ma:index="10" nillable="true" ma:displayName="Partage du hachage d’indicateu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8570b8-e126-461a-831c-afc8f4feea8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3B0113-1906-4D37-BD0B-EE8A05A47322}">
  <ds:schemaRefs>
    <ds:schemaRef ds:uri="http://schemas.microsoft.com/sharepoint/v3/contenttype/forms"/>
  </ds:schemaRefs>
</ds:datastoreItem>
</file>

<file path=customXml/itemProps2.xml><?xml version="1.0" encoding="utf-8"?>
<ds:datastoreItem xmlns:ds="http://schemas.openxmlformats.org/officeDocument/2006/customXml" ds:itemID="{47A7C407-3DC2-4D33-A389-9114F5F99EE8}">
  <ds:schemaRefs>
    <ds:schemaRef ds:uri="1f8570b8-e126-461a-831c-afc8f4feea82"/>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9b4b9e8f-c8c5-4930-9f49-f4a14ddaab1c"/>
    <ds:schemaRef ds:uri="http://schemas.microsoft.com/office/2006/metadata/properties"/>
    <ds:schemaRef ds:uri="http://purl.org/dc/dcmitype/"/>
    <ds:schemaRef ds:uri="http://purl.org/dc/terms/"/>
  </ds:schemaRefs>
</ds:datastoreItem>
</file>

<file path=customXml/itemProps3.xml><?xml version="1.0" encoding="utf-8"?>
<ds:datastoreItem xmlns:ds="http://schemas.openxmlformats.org/officeDocument/2006/customXml" ds:itemID="{8749F545-6A5F-4E70-8128-46940620A0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4b9e8f-c8c5-4930-9f49-f4a14ddaab1c"/>
    <ds:schemaRef ds:uri="1f8570b8-e126-461a-831c-afc8f4feea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2211</TotalTime>
  <Words>1319</Words>
  <Application>Microsoft Office PowerPoint</Application>
  <PresentationFormat>Grand écran</PresentationFormat>
  <Paragraphs>130</Paragraphs>
  <Slides>14</Slides>
  <Notes>11</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14</vt:i4>
      </vt:variant>
    </vt:vector>
  </HeadingPairs>
  <TitlesOfParts>
    <vt:vector size="25" baseType="lpstr">
      <vt:lpstr>Arial</vt:lpstr>
      <vt:lpstr>Berlin Sans FB Demi</vt:lpstr>
      <vt:lpstr>Bodoni MT Black</vt:lpstr>
      <vt:lpstr>Calibri</vt:lpstr>
      <vt:lpstr>Calibri Light</vt:lpstr>
      <vt:lpstr>Lucida Bright</vt:lpstr>
      <vt:lpstr>Tahoma</vt:lpstr>
      <vt:lpstr>Trebuchet MS</vt:lpstr>
      <vt:lpstr>Wingdings</vt:lpstr>
      <vt:lpstr>Wingdings 3</vt:lpstr>
      <vt:lpstr>Facette</vt:lpstr>
      <vt:lpstr>Présentation PowerPoint</vt:lpstr>
      <vt:lpstr>Plan de la Présentation</vt:lpstr>
      <vt:lpstr>Présentation PowerPoint</vt:lpstr>
      <vt:lpstr>Présentation PowerPoint</vt:lpstr>
      <vt:lpstr>MISSION DU REFELA</vt:lpstr>
      <vt:lpstr>Présentation PowerPoint</vt:lpstr>
      <vt:lpstr>Présentation PowerPoint</vt:lpstr>
      <vt:lpstr>Présentation PowerPoint</vt:lpstr>
      <vt:lpstr>Axe 1  Plaidoyer pour le Rayonnement du REFELA, Implémentation des Chapitres Nationaux REFELA-Pays et mobilisation de partenariats et de financements locaux, nationaux et internationaux</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Keita Drissa</dc:creator>
  <cp:lastModifiedBy>Fatima RAZOUKI</cp:lastModifiedBy>
  <cp:revision>101</cp:revision>
  <cp:lastPrinted>2023-03-16T17:26:42Z</cp:lastPrinted>
  <dcterms:created xsi:type="dcterms:W3CDTF">2021-08-09T08:28:44Z</dcterms:created>
  <dcterms:modified xsi:type="dcterms:W3CDTF">2023-03-16T17:45:26Z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0x010100E15CCFEA9543CD46A57166966FCCA9FD</vt:lpwstr>
  </property>
</Properties>
</file>