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notesMasterIdLst>
    <p:notesMasterId r:id="rId20"/>
  </p:notesMasterIdLst>
  <p:handoutMasterIdLst>
    <p:handoutMasterId r:id="rId21"/>
  </p:handoutMasterIdLst>
  <p:sldIdLst>
    <p:sldId id="549" r:id="rId2"/>
    <p:sldId id="640" r:id="rId3"/>
    <p:sldId id="594" r:id="rId4"/>
    <p:sldId id="597" r:id="rId5"/>
    <p:sldId id="595" r:id="rId6"/>
    <p:sldId id="598" r:id="rId7"/>
    <p:sldId id="631" r:id="rId8"/>
    <p:sldId id="600" r:id="rId9"/>
    <p:sldId id="621" r:id="rId10"/>
    <p:sldId id="620" r:id="rId11"/>
    <p:sldId id="633" r:id="rId12"/>
    <p:sldId id="630" r:id="rId13"/>
    <p:sldId id="641" r:id="rId14"/>
    <p:sldId id="632" r:id="rId15"/>
    <p:sldId id="637" r:id="rId16"/>
    <p:sldId id="634" r:id="rId17"/>
    <p:sldId id="638" r:id="rId18"/>
    <p:sldId id="636" r:id="rId19"/>
  </p:sldIdLst>
  <p:sldSz cx="9144000" cy="6858000" type="screen4x3"/>
  <p:notesSz cx="6797675" cy="9926638"/>
  <p:defaultTextStyle>
    <a:defPPr>
      <a:defRPr lang="fr-FR"/>
    </a:defPPr>
    <a:lvl1pPr algn="l" rtl="0" fontAlgn="base">
      <a:spcBef>
        <a:spcPct val="0"/>
      </a:spcBef>
      <a:spcAft>
        <a:spcPct val="0"/>
      </a:spcAft>
      <a:defRPr sz="2200" kern="1200">
        <a:solidFill>
          <a:schemeClr val="tx1"/>
        </a:solidFill>
        <a:latin typeface="Century Gothic" pitchFamily="34" charset="0"/>
        <a:ea typeface="+mn-ea"/>
        <a:cs typeface="Arial" charset="0"/>
      </a:defRPr>
    </a:lvl1pPr>
    <a:lvl2pPr marL="457200" algn="l" rtl="0" fontAlgn="base">
      <a:spcBef>
        <a:spcPct val="0"/>
      </a:spcBef>
      <a:spcAft>
        <a:spcPct val="0"/>
      </a:spcAft>
      <a:defRPr sz="2200" kern="1200">
        <a:solidFill>
          <a:schemeClr val="tx1"/>
        </a:solidFill>
        <a:latin typeface="Century Gothic" pitchFamily="34" charset="0"/>
        <a:ea typeface="+mn-ea"/>
        <a:cs typeface="Arial" charset="0"/>
      </a:defRPr>
    </a:lvl2pPr>
    <a:lvl3pPr marL="914400" algn="l" rtl="0" fontAlgn="base">
      <a:spcBef>
        <a:spcPct val="0"/>
      </a:spcBef>
      <a:spcAft>
        <a:spcPct val="0"/>
      </a:spcAft>
      <a:defRPr sz="2200" kern="1200">
        <a:solidFill>
          <a:schemeClr val="tx1"/>
        </a:solidFill>
        <a:latin typeface="Century Gothic" pitchFamily="34" charset="0"/>
        <a:ea typeface="+mn-ea"/>
        <a:cs typeface="Arial" charset="0"/>
      </a:defRPr>
    </a:lvl3pPr>
    <a:lvl4pPr marL="1371600" algn="l" rtl="0" fontAlgn="base">
      <a:spcBef>
        <a:spcPct val="0"/>
      </a:spcBef>
      <a:spcAft>
        <a:spcPct val="0"/>
      </a:spcAft>
      <a:defRPr sz="2200" kern="1200">
        <a:solidFill>
          <a:schemeClr val="tx1"/>
        </a:solidFill>
        <a:latin typeface="Century Gothic" pitchFamily="34" charset="0"/>
        <a:ea typeface="+mn-ea"/>
        <a:cs typeface="Arial" charset="0"/>
      </a:defRPr>
    </a:lvl4pPr>
    <a:lvl5pPr marL="1828800" algn="l" rtl="0" fontAlgn="base">
      <a:spcBef>
        <a:spcPct val="0"/>
      </a:spcBef>
      <a:spcAft>
        <a:spcPct val="0"/>
      </a:spcAft>
      <a:defRPr sz="2200" kern="1200">
        <a:solidFill>
          <a:schemeClr val="tx1"/>
        </a:solidFill>
        <a:latin typeface="Century Gothic" pitchFamily="34" charset="0"/>
        <a:ea typeface="+mn-ea"/>
        <a:cs typeface="Arial" charset="0"/>
      </a:defRPr>
    </a:lvl5pPr>
    <a:lvl6pPr marL="2286000" algn="l" defTabSz="914400" rtl="0" eaLnBrk="1" latinLnBrk="0" hangingPunct="1">
      <a:defRPr sz="2200" kern="1200">
        <a:solidFill>
          <a:schemeClr val="tx1"/>
        </a:solidFill>
        <a:latin typeface="Century Gothic" pitchFamily="34" charset="0"/>
        <a:ea typeface="+mn-ea"/>
        <a:cs typeface="Arial" charset="0"/>
      </a:defRPr>
    </a:lvl6pPr>
    <a:lvl7pPr marL="2743200" algn="l" defTabSz="914400" rtl="0" eaLnBrk="1" latinLnBrk="0" hangingPunct="1">
      <a:defRPr sz="2200" kern="1200">
        <a:solidFill>
          <a:schemeClr val="tx1"/>
        </a:solidFill>
        <a:latin typeface="Century Gothic" pitchFamily="34" charset="0"/>
        <a:ea typeface="+mn-ea"/>
        <a:cs typeface="Arial" charset="0"/>
      </a:defRPr>
    </a:lvl7pPr>
    <a:lvl8pPr marL="3200400" algn="l" defTabSz="914400" rtl="0" eaLnBrk="1" latinLnBrk="0" hangingPunct="1">
      <a:defRPr sz="2200" kern="1200">
        <a:solidFill>
          <a:schemeClr val="tx1"/>
        </a:solidFill>
        <a:latin typeface="Century Gothic" pitchFamily="34" charset="0"/>
        <a:ea typeface="+mn-ea"/>
        <a:cs typeface="Arial" charset="0"/>
      </a:defRPr>
    </a:lvl8pPr>
    <a:lvl9pPr marL="3657600" algn="l" defTabSz="914400" rtl="0" eaLnBrk="1" latinLnBrk="0" hangingPunct="1">
      <a:defRPr sz="2200" kern="1200">
        <a:solidFill>
          <a:schemeClr val="tx1"/>
        </a:solidFill>
        <a:latin typeface="Century Gothic" pitchFamily="34" charset="0"/>
        <a:ea typeface="+mn-ea"/>
        <a:cs typeface="Arial" charset="0"/>
      </a:defRPr>
    </a:lvl9pPr>
  </p:defaultTextStyle>
  <p:extLst>
    <p:ext uri="{521415D9-36F7-43E2-AB2F-B90AF26B5E84}">
      <p14:sectionLst xmlns:p14="http://schemas.microsoft.com/office/powerpoint/2010/main">
        <p14:section name="Section par défaut" id="{96D6A6E5-8605-45CE-B327-EA5D4CB31027}">
          <p14:sldIdLst>
            <p14:sldId id="549"/>
            <p14:sldId id="640"/>
            <p14:sldId id="594"/>
            <p14:sldId id="597"/>
            <p14:sldId id="595"/>
            <p14:sldId id="598"/>
            <p14:sldId id="631"/>
            <p14:sldId id="600"/>
            <p14:sldId id="621"/>
            <p14:sldId id="620"/>
            <p14:sldId id="633"/>
            <p14:sldId id="630"/>
            <p14:sldId id="641"/>
            <p14:sldId id="632"/>
            <p14:sldId id="637"/>
            <p14:sldId id="634"/>
            <p14:sldId id="638"/>
            <p14:sldId id="63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6699FF"/>
    <a:srgbClr val="99CCFF"/>
    <a:srgbClr val="333399"/>
    <a:srgbClr val="339966"/>
    <a:srgbClr val="F3F7A7"/>
    <a:srgbClr val="33CCCC"/>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16" autoAdjust="0"/>
    <p:restoredTop sz="94711" autoAdjust="0"/>
  </p:normalViewPr>
  <p:slideViewPr>
    <p:cSldViewPr>
      <p:cViewPr varScale="1">
        <p:scale>
          <a:sx n="105" d="100"/>
          <a:sy n="105" d="100"/>
        </p:scale>
        <p:origin x="1902"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2946189" cy="496651"/>
          </a:xfrm>
          <a:prstGeom prst="rect">
            <a:avLst/>
          </a:prstGeom>
        </p:spPr>
        <p:txBody>
          <a:bodyPr vert="horz" lIns="91440" tIns="45720" rIns="91440" bIns="45720" rtlCol="0"/>
          <a:lstStyle>
            <a:lvl1pPr algn="l">
              <a:defRPr sz="1200">
                <a:cs typeface="Arial" charset="0"/>
              </a:defRPr>
            </a:lvl1pPr>
          </a:lstStyle>
          <a:p>
            <a:pPr>
              <a:defRPr/>
            </a:pPr>
            <a:endParaRPr lang="fr-FR"/>
          </a:p>
        </p:txBody>
      </p:sp>
      <p:sp>
        <p:nvSpPr>
          <p:cNvPr id="3" name="Espace réservé de la date 2"/>
          <p:cNvSpPr>
            <a:spLocks noGrp="1"/>
          </p:cNvSpPr>
          <p:nvPr>
            <p:ph type="dt" sz="quarter" idx="1"/>
          </p:nvPr>
        </p:nvSpPr>
        <p:spPr>
          <a:xfrm>
            <a:off x="3849900" y="1"/>
            <a:ext cx="2946189" cy="496651"/>
          </a:xfrm>
          <a:prstGeom prst="rect">
            <a:avLst/>
          </a:prstGeom>
        </p:spPr>
        <p:txBody>
          <a:bodyPr vert="horz" lIns="91440" tIns="45720" rIns="91440" bIns="45720" rtlCol="0"/>
          <a:lstStyle>
            <a:lvl1pPr algn="r">
              <a:defRPr sz="1200">
                <a:cs typeface="Arial" charset="0"/>
              </a:defRPr>
            </a:lvl1pPr>
          </a:lstStyle>
          <a:p>
            <a:pPr>
              <a:defRPr/>
            </a:pPr>
            <a:fld id="{E852C0C2-5FF0-4544-A205-5EC0D135BCD3}" type="datetimeFigureOut">
              <a:rPr lang="fr-FR"/>
              <a:pPr>
                <a:defRPr/>
              </a:pPr>
              <a:t>07/03/2023</a:t>
            </a:fld>
            <a:endParaRPr lang="fr-FR"/>
          </a:p>
        </p:txBody>
      </p:sp>
      <p:sp>
        <p:nvSpPr>
          <p:cNvPr id="4" name="Espace réservé du pied de page 3"/>
          <p:cNvSpPr>
            <a:spLocks noGrp="1"/>
          </p:cNvSpPr>
          <p:nvPr>
            <p:ph type="ftr" sz="quarter" idx="2"/>
          </p:nvPr>
        </p:nvSpPr>
        <p:spPr>
          <a:xfrm>
            <a:off x="2" y="9428402"/>
            <a:ext cx="2946189" cy="496651"/>
          </a:xfrm>
          <a:prstGeom prst="rect">
            <a:avLst/>
          </a:prstGeom>
        </p:spPr>
        <p:txBody>
          <a:bodyPr vert="horz" lIns="91440" tIns="45720" rIns="91440" bIns="45720" rtlCol="0" anchor="b"/>
          <a:lstStyle>
            <a:lvl1pPr algn="l">
              <a:defRPr sz="120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49900" y="9428402"/>
            <a:ext cx="2946189" cy="496651"/>
          </a:xfrm>
          <a:prstGeom prst="rect">
            <a:avLst/>
          </a:prstGeom>
        </p:spPr>
        <p:txBody>
          <a:bodyPr vert="horz" lIns="91440" tIns="45720" rIns="91440" bIns="45720" rtlCol="0" anchor="b"/>
          <a:lstStyle>
            <a:lvl1pPr algn="r">
              <a:defRPr sz="1200">
                <a:cs typeface="Arial" charset="0"/>
              </a:defRPr>
            </a:lvl1pPr>
          </a:lstStyle>
          <a:p>
            <a:pPr>
              <a:defRPr/>
            </a:pPr>
            <a:fld id="{945D03F3-DBEF-418B-949A-4319C77FD69C}" type="slidenum">
              <a:rPr lang="fr-FR"/>
              <a:pPr>
                <a:defRPr/>
              </a:pPr>
              <a:t>‹N°›</a:t>
            </a:fld>
            <a:endParaRPr lang="fr-FR"/>
          </a:p>
        </p:txBody>
      </p:sp>
    </p:spTree>
    <p:extLst>
      <p:ext uri="{BB962C8B-B14F-4D97-AF65-F5344CB8AC3E}">
        <p14:creationId xmlns:p14="http://schemas.microsoft.com/office/powerpoint/2010/main" val="3549488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6189" cy="496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899" y="0"/>
            <a:ext cx="2946189" cy="496650"/>
          </a:xfrm>
          <a:prstGeom prst="rect">
            <a:avLst/>
          </a:prstGeom>
        </p:spPr>
        <p:txBody>
          <a:bodyPr vert="horz" lIns="91440" tIns="45720" rIns="91440" bIns="45720" rtlCol="0"/>
          <a:lstStyle>
            <a:lvl1pPr algn="r">
              <a:defRPr sz="1200"/>
            </a:lvl1pPr>
          </a:lstStyle>
          <a:p>
            <a:fld id="{EBB38749-2479-45AB-863C-A7F70A7BD293}" type="datetimeFigureOut">
              <a:rPr lang="fr-FR" smtClean="0"/>
              <a:pPr/>
              <a:t>07/03/2023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788"/>
            <a:ext cx="5438140" cy="446667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28402"/>
            <a:ext cx="2946189" cy="4966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899" y="9428402"/>
            <a:ext cx="2946189" cy="496650"/>
          </a:xfrm>
          <a:prstGeom prst="rect">
            <a:avLst/>
          </a:prstGeom>
        </p:spPr>
        <p:txBody>
          <a:bodyPr vert="horz" lIns="91440" tIns="45720" rIns="91440" bIns="45720" rtlCol="0" anchor="b"/>
          <a:lstStyle>
            <a:lvl1pPr algn="r">
              <a:defRPr sz="1200"/>
            </a:lvl1pPr>
          </a:lstStyle>
          <a:p>
            <a:fld id="{9174F39F-65C0-4598-BFEC-91ED0FA9F48E}" type="slidenum">
              <a:rPr lang="fr-FR" smtClean="0"/>
              <a:pPr/>
              <a:t>‹N°›</a:t>
            </a:fld>
            <a:endParaRPr lang="fr-FR"/>
          </a:p>
        </p:txBody>
      </p:sp>
    </p:spTree>
    <p:extLst>
      <p:ext uri="{BB962C8B-B14F-4D97-AF65-F5344CB8AC3E}">
        <p14:creationId xmlns:p14="http://schemas.microsoft.com/office/powerpoint/2010/main" val="4193662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900">
                <a:solidFill>
                  <a:schemeClr val="tx1"/>
                </a:solidFill>
                <a:latin typeface="Arial" pitchFamily="34" charset="0"/>
                <a:cs typeface="Arial" pitchFamily="34" charset="0"/>
              </a:defRPr>
            </a:lvl1pPr>
            <a:lvl2pPr marL="742950" indent="-285750" eaLnBrk="0" hangingPunct="0">
              <a:defRPr sz="1900">
                <a:solidFill>
                  <a:schemeClr val="tx1"/>
                </a:solidFill>
                <a:latin typeface="Arial" pitchFamily="34" charset="0"/>
                <a:cs typeface="Arial" pitchFamily="34" charset="0"/>
              </a:defRPr>
            </a:lvl2pPr>
            <a:lvl3pPr marL="1143000" indent="-228600" eaLnBrk="0" hangingPunct="0">
              <a:defRPr sz="1900">
                <a:solidFill>
                  <a:schemeClr val="tx1"/>
                </a:solidFill>
                <a:latin typeface="Arial" pitchFamily="34" charset="0"/>
                <a:cs typeface="Arial" pitchFamily="34" charset="0"/>
              </a:defRPr>
            </a:lvl3pPr>
            <a:lvl4pPr marL="1600200" indent="-228600" eaLnBrk="0" hangingPunct="0">
              <a:defRPr sz="1900">
                <a:solidFill>
                  <a:schemeClr val="tx1"/>
                </a:solidFill>
                <a:latin typeface="Arial" pitchFamily="34" charset="0"/>
                <a:cs typeface="Arial" pitchFamily="34" charset="0"/>
              </a:defRPr>
            </a:lvl4pPr>
            <a:lvl5pPr marL="2057400" indent="-228600" eaLnBrk="0" hangingPunct="0">
              <a:defRPr sz="19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cs typeface="Arial" pitchFamily="34" charset="0"/>
              </a:defRPr>
            </a:lvl9pPr>
          </a:lstStyle>
          <a:p>
            <a:pPr eaLnBrk="1" hangingPunct="1"/>
            <a:fld id="{81FB0079-F69B-4B2E-989F-DEEB7121D288}" type="slidenum">
              <a:rPr lang="fr-FR" altLang="fr-FR" sz="1200" smtClean="0"/>
              <a:pPr eaLnBrk="1" hangingPunct="1"/>
              <a:t>8</a:t>
            </a:fld>
            <a:endParaRPr lang="fr-FR" altLang="fr-FR"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smtClean="0">
                <a:latin typeface="Arial" pitchFamily="34" charset="0"/>
                <a:cs typeface="Arial" pitchFamily="34" charset="0"/>
              </a:rPr>
              <a:t>ESSAI DE FAIRER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a:t>La Constitution de 2011 et les lois organiques de 2015, un tournant majeur </a:t>
            </a:r>
            <a:endParaRPr lang="fr-FR" dirty="0" smtClean="0"/>
          </a:p>
          <a:p>
            <a:r>
              <a:rPr lang="fr-FR" dirty="0" smtClean="0"/>
              <a:t>En précisant que l’organisation territoriale du Royaume est décentralisée et qu’elle est fondée sur une régionalisation avancée, la nouvelle constitution consacre une configuration spatiale basée sur la gestion partagée du territoire par l’État et les assemblées locales élues ; de même, en troquant l’appellation « collectivités locales » pour celle de « collectivités territoriales », elle traduit bien la volonté de souligner une nouvelle vision qui fait de la dimension territoriale un aspect majeur de la gestion des politiques publiques.</a:t>
            </a:r>
          </a:p>
          <a:p>
            <a:r>
              <a:rPr lang="fr-FR" dirty="0"/>
              <a:t>Le nouveau texte constitutionnel affirme ainsi que </a:t>
            </a:r>
            <a:r>
              <a:rPr lang="fr-FR" b="1" dirty="0"/>
              <a:t>l’organisation régionale et territoriale repose sur les principes de libre administration, de coopération et de solidarité (art. 136), et qu’elle assure la participation des populations concernées à la gestion tout en favorisant leur contribution au développement humain intégré et durable. </a:t>
            </a:r>
          </a:p>
        </p:txBody>
      </p:sp>
      <p:sp>
        <p:nvSpPr>
          <p:cNvPr id="4" name="Espace réservé du numéro de diapositive 3"/>
          <p:cNvSpPr>
            <a:spLocks noGrp="1"/>
          </p:cNvSpPr>
          <p:nvPr>
            <p:ph type="sldNum" sz="quarter" idx="10"/>
          </p:nvPr>
        </p:nvSpPr>
        <p:spPr/>
        <p:txBody>
          <a:bodyPr/>
          <a:lstStyle/>
          <a:p>
            <a:fld id="{01777351-6359-4B26-9A87-5A46D02F303D}" type="slidenum">
              <a:rPr lang="fr-FR" smtClean="0"/>
              <a:pPr/>
              <a:t>9</a:t>
            </a:fld>
            <a:endParaRPr lang="fr-FR"/>
          </a:p>
        </p:txBody>
      </p:sp>
    </p:spTree>
    <p:extLst>
      <p:ext uri="{BB962C8B-B14F-4D97-AF65-F5344CB8AC3E}">
        <p14:creationId xmlns:p14="http://schemas.microsoft.com/office/powerpoint/2010/main" val="3773854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900">
                <a:solidFill>
                  <a:schemeClr val="tx1"/>
                </a:solidFill>
                <a:latin typeface="Arial" pitchFamily="34" charset="0"/>
                <a:cs typeface="Arial" pitchFamily="34" charset="0"/>
              </a:defRPr>
            </a:lvl1pPr>
            <a:lvl2pPr marL="742950" indent="-285750" eaLnBrk="0" hangingPunct="0">
              <a:defRPr sz="1900">
                <a:solidFill>
                  <a:schemeClr val="tx1"/>
                </a:solidFill>
                <a:latin typeface="Arial" pitchFamily="34" charset="0"/>
                <a:cs typeface="Arial" pitchFamily="34" charset="0"/>
              </a:defRPr>
            </a:lvl2pPr>
            <a:lvl3pPr marL="1143000" indent="-228600" eaLnBrk="0" hangingPunct="0">
              <a:defRPr sz="1900">
                <a:solidFill>
                  <a:schemeClr val="tx1"/>
                </a:solidFill>
                <a:latin typeface="Arial" pitchFamily="34" charset="0"/>
                <a:cs typeface="Arial" pitchFamily="34" charset="0"/>
              </a:defRPr>
            </a:lvl3pPr>
            <a:lvl4pPr marL="1600200" indent="-228600" eaLnBrk="0" hangingPunct="0">
              <a:defRPr sz="1900">
                <a:solidFill>
                  <a:schemeClr val="tx1"/>
                </a:solidFill>
                <a:latin typeface="Arial" pitchFamily="34" charset="0"/>
                <a:cs typeface="Arial" pitchFamily="34" charset="0"/>
              </a:defRPr>
            </a:lvl4pPr>
            <a:lvl5pPr marL="2057400" indent="-228600" eaLnBrk="0" hangingPunct="0">
              <a:defRPr sz="19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9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9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9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900">
                <a:solidFill>
                  <a:schemeClr val="tx1"/>
                </a:solidFill>
                <a:latin typeface="Arial" pitchFamily="34" charset="0"/>
                <a:cs typeface="Arial" pitchFamily="34" charset="0"/>
              </a:defRPr>
            </a:lvl9pPr>
          </a:lstStyle>
          <a:p>
            <a:pPr eaLnBrk="1" hangingPunct="1"/>
            <a:fld id="{81FB0079-F69B-4B2E-989F-DEEB7121D288}" type="slidenum">
              <a:rPr lang="fr-FR" altLang="fr-FR" sz="1200" smtClean="0"/>
              <a:pPr eaLnBrk="1" hangingPunct="1"/>
              <a:t>17</a:t>
            </a:fld>
            <a:endParaRPr lang="fr-FR" altLang="fr-FR"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smtClean="0">
                <a:latin typeface="Arial" pitchFamily="34" charset="0"/>
                <a:cs typeface="Arial" pitchFamily="34" charset="0"/>
              </a:rPr>
              <a:t>ESSAI DE FAIRER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cs typeface="Arial" pitchFamily="34" charset="0"/>
              </a:defRPr>
            </a:lvl1pPr>
            <a:lvl2pPr marL="742950" indent="-285750" eaLnBrk="0" hangingPunct="0">
              <a:spcBef>
                <a:spcPct val="30000"/>
              </a:spcBef>
              <a:defRPr sz="1200">
                <a:solidFill>
                  <a:schemeClr val="tx1"/>
                </a:solidFill>
                <a:latin typeface="Arial" pitchFamily="34" charset="0"/>
                <a:cs typeface="Arial" pitchFamily="34" charset="0"/>
              </a:defRPr>
            </a:lvl2pPr>
            <a:lvl3pPr marL="1143000" indent="-228600" eaLnBrk="0" hangingPunct="0">
              <a:spcBef>
                <a:spcPct val="30000"/>
              </a:spcBef>
              <a:defRPr sz="1200">
                <a:solidFill>
                  <a:schemeClr val="tx1"/>
                </a:solidFill>
                <a:latin typeface="Arial" pitchFamily="34" charset="0"/>
                <a:cs typeface="Arial" pitchFamily="34" charset="0"/>
              </a:defRPr>
            </a:lvl3pPr>
            <a:lvl4pPr marL="1600200" indent="-228600" eaLnBrk="0" hangingPunct="0">
              <a:spcBef>
                <a:spcPct val="30000"/>
              </a:spcBef>
              <a:defRPr sz="1200">
                <a:solidFill>
                  <a:schemeClr val="tx1"/>
                </a:solidFill>
                <a:latin typeface="Arial" pitchFamily="34" charset="0"/>
                <a:cs typeface="Arial" pitchFamily="34" charset="0"/>
              </a:defRPr>
            </a:lvl4pPr>
            <a:lvl5pPr marL="2057400" indent="-228600" eaLnBrk="0" hangingPunct="0">
              <a:spcBef>
                <a:spcPct val="30000"/>
              </a:spcBef>
              <a:defRPr sz="1200">
                <a:solidFill>
                  <a:schemeClr val="tx1"/>
                </a:solidFill>
                <a:latin typeface="Arial"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cs typeface="Arial" pitchFamily="34" charset="0"/>
              </a:defRPr>
            </a:lvl9pPr>
          </a:lstStyle>
          <a:p>
            <a:pPr eaLnBrk="1" hangingPunct="1">
              <a:spcBef>
                <a:spcPct val="0"/>
              </a:spcBef>
            </a:pPr>
            <a:fld id="{199B331D-6757-4C51-A90A-63B385D5BB1B}" type="slidenum">
              <a:rPr lang="fr-FR" altLang="fr-FR" smtClean="0"/>
              <a:pPr eaLnBrk="1" hangingPunct="1">
                <a:spcBef>
                  <a:spcPct val="0"/>
                </a:spcBef>
              </a:pPr>
              <a:t>18</a:t>
            </a:fld>
            <a:endParaRPr lang="fr-FR" altLang="fr-F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smtClean="0">
                <a:latin typeface="Arial" pitchFamily="34" charset="0"/>
                <a:cs typeface="Arial" pitchFamily="34" charset="0"/>
              </a:rPr>
              <a:t>ESSAI DE FAIRER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p>
            <a:fld id="{F318D7E3-EBE6-49CB-BB5C-E40F56928115}" type="datetime1">
              <a:rPr lang="fr-FR" smtClean="0">
                <a:solidFill>
                  <a:prstClr val="black">
                    <a:tint val="75000"/>
                  </a:prstClr>
                </a:solidFill>
              </a:rPr>
              <a:t>07/03/2023</a:t>
            </a:fld>
            <a:endParaRPr lang="fr-FR">
              <a:solidFill>
                <a:prstClr val="black">
                  <a:tint val="75000"/>
                </a:prstClr>
              </a:solidFill>
            </a:endParaRPr>
          </a:p>
        </p:txBody>
      </p:sp>
      <p:sp>
        <p:nvSpPr>
          <p:cNvPr id="20" name="Espace réservé du pied de page 19"/>
          <p:cNvSpPr>
            <a:spLocks noGrp="1"/>
          </p:cNvSpPr>
          <p:nvPr>
            <p:ph type="ftr" sz="quarter" idx="11"/>
          </p:nvPr>
        </p:nvSpPr>
        <p:spPr/>
        <p:txBody>
          <a:bodyPr/>
          <a:lstStyle/>
          <a:p>
            <a:endParaRPr lang="fr-FR">
              <a:solidFill>
                <a:prstClr val="black">
                  <a:tint val="75000"/>
                </a:prstClr>
              </a:solidFill>
            </a:endParaRPr>
          </a:p>
        </p:txBody>
      </p:sp>
      <p:sp>
        <p:nvSpPr>
          <p:cNvPr id="10" name="Espace réservé du numéro de diapositive 9"/>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5B931C4-FF99-4FD6-B58F-9F117C3C92E9}" type="datetime1">
              <a:rPr lang="fr-FR" smtClean="0">
                <a:solidFill>
                  <a:prstClr val="black">
                    <a:tint val="75000"/>
                  </a:prstClr>
                </a:solidFill>
              </a:rPr>
              <a:t>07/03/2023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F2C4261-E640-45CD-AD03-D147C2250B59}" type="datetime1">
              <a:rPr lang="fr-FR" smtClean="0">
                <a:solidFill>
                  <a:prstClr val="black">
                    <a:tint val="75000"/>
                  </a:prstClr>
                </a:solidFill>
              </a:rPr>
              <a:t>07/03/2023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317BBF9-AE65-4EF0-AEF4-0C12036308C1}" type="datetime1">
              <a:rPr lang="fr-FR" smtClean="0">
                <a:solidFill>
                  <a:prstClr val="black">
                    <a:tint val="75000"/>
                  </a:prstClr>
                </a:solidFill>
              </a:rPr>
              <a:t>07/03/2023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6138D167-2C5B-4304-BEC0-CCC1E0808B06}" type="datetime1">
              <a:rPr lang="fr-FR" smtClean="0">
                <a:solidFill>
                  <a:prstClr val="black">
                    <a:tint val="75000"/>
                  </a:prstClr>
                </a:solidFill>
              </a:rPr>
              <a:t>07/03/2023</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B3BD93C-AAD2-4B56-BA1E-8AACF164F89F}" type="datetime1">
              <a:rPr lang="fr-FR" smtClean="0">
                <a:solidFill>
                  <a:prstClr val="black">
                    <a:tint val="75000"/>
                  </a:prstClr>
                </a:solidFill>
              </a:rPr>
              <a:t>07/03/2023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52AE8E4-7C09-470E-B018-C146B4A3818C}" type="datetime1">
              <a:rPr lang="fr-FR" smtClean="0">
                <a:solidFill>
                  <a:prstClr val="black">
                    <a:tint val="75000"/>
                  </a:prstClr>
                </a:solidFill>
              </a:rPr>
              <a:t>07/03/2023</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2E51EB6D-C270-470A-A3B6-644C546E4A84}" type="datetime1">
              <a:rPr lang="fr-FR" smtClean="0">
                <a:solidFill>
                  <a:prstClr val="black">
                    <a:tint val="75000"/>
                  </a:prstClr>
                </a:solidFill>
              </a:rPr>
              <a:t>07/03/2023</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43486265-5A1E-4C48-95AE-997B12734BED}" type="datetime1">
              <a:rPr lang="fr-FR" smtClean="0">
                <a:solidFill>
                  <a:prstClr val="black">
                    <a:tint val="75000"/>
                  </a:prstClr>
                </a:solidFill>
              </a:rPr>
              <a:t>07/03/2023</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2E4FD8FE-473B-4AFE-9B4A-B379FB18FA7C}" type="datetime1">
              <a:rPr lang="fr-FR" smtClean="0">
                <a:solidFill>
                  <a:prstClr val="black">
                    <a:tint val="75000"/>
                  </a:prstClr>
                </a:solidFill>
              </a:rPr>
              <a:t>07/03/2023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3013F240-F297-4B5E-9784-B15F5AF76F48}" type="datetime1">
              <a:rPr lang="fr-FR" smtClean="0">
                <a:solidFill>
                  <a:prstClr val="black">
                    <a:tint val="75000"/>
                  </a:prstClr>
                </a:solidFill>
              </a:rPr>
              <a:t>07/03/2023</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1E886471-30AF-42C8-B3B0-E8AF1A03EFC5}" type="slidenum">
              <a:rPr lang="fr-FR" smtClean="0">
                <a:solidFill>
                  <a:prstClr val="black">
                    <a:tint val="75000"/>
                  </a:prstClr>
                </a:solidFill>
              </a:rPr>
              <a:pPr/>
              <a:t>‹N°›</a:t>
            </a:fld>
            <a:endParaRPr lang="fr-FR">
              <a:solidFill>
                <a:prstClr val="black">
                  <a:tint val="75000"/>
                </a:prstClr>
              </a:solidFill>
            </a:endParaRP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fontAlgn="auto">
              <a:spcBef>
                <a:spcPts val="0"/>
              </a:spcBef>
              <a:spcAft>
                <a:spcPts val="0"/>
              </a:spcAft>
            </a:pPr>
            <a:fld id="{62B24839-A6C3-441D-A9ED-3B6779CBC031}" type="datetime1">
              <a:rPr lang="fr-FR" smtClean="0">
                <a:solidFill>
                  <a:prstClr val="black">
                    <a:tint val="75000"/>
                  </a:prstClr>
                </a:solidFill>
                <a:latin typeface="Calibri"/>
                <a:cs typeface="+mn-cs"/>
              </a:rPr>
              <a:t>07/03/2023</a:t>
            </a:fld>
            <a:endParaRPr lang="fr-FR" smtClean="0">
              <a:solidFill>
                <a:prstClr val="black">
                  <a:tint val="75000"/>
                </a:prstClr>
              </a:solidFill>
              <a:latin typeface="Calibri"/>
              <a:cs typeface="+mn-cs"/>
            </a:endParaRP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fontAlgn="auto">
              <a:spcBef>
                <a:spcPts val="0"/>
              </a:spcBef>
              <a:spcAft>
                <a:spcPts val="0"/>
              </a:spcAft>
            </a:pPr>
            <a:endParaRPr lang="fr-FR" smtClean="0">
              <a:solidFill>
                <a:prstClr val="black">
                  <a:tint val="75000"/>
                </a:prstClr>
              </a:solidFill>
              <a:latin typeface="Calibri"/>
              <a:cs typeface="+mn-cs"/>
            </a:endParaRP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fontAlgn="auto">
              <a:spcBef>
                <a:spcPts val="0"/>
              </a:spcBef>
              <a:spcAft>
                <a:spcPts val="0"/>
              </a:spcAft>
            </a:pPr>
            <a:fld id="{1E886471-30AF-42C8-B3B0-E8AF1A03EFC5}" type="slidenum">
              <a:rPr lang="fr-FR" smtClean="0">
                <a:solidFill>
                  <a:prstClr val="black">
                    <a:tint val="75000"/>
                  </a:prstClr>
                </a:solidFill>
                <a:latin typeface="Calibri"/>
                <a:cs typeface="+mn-cs"/>
              </a:rPr>
              <a:pPr fontAlgn="auto">
                <a:spcBef>
                  <a:spcPts val="0"/>
                </a:spcBef>
                <a:spcAft>
                  <a:spcPts val="0"/>
                </a:spcAft>
              </a:pPr>
              <a:t>‹N°›</a:t>
            </a:fld>
            <a:endParaRPr lang="fr-FR" smtClean="0">
              <a:solidFill>
                <a:prstClr val="black">
                  <a:tint val="75000"/>
                </a:prstClr>
              </a:solidFill>
              <a:latin typeface="Calibri"/>
              <a:cs typeface="+mn-cs"/>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858000"/>
          </a:xfrm>
          <a:prstGeom prst="rect">
            <a:avLst/>
          </a:prstGeom>
          <a:noFill/>
          <a:ln w="9525" algn="ctr">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200">
                <a:solidFill>
                  <a:schemeClr val="tx1"/>
                </a:solidFill>
                <a:latin typeface="Century Gothic" pitchFamily="34" charset="0"/>
                <a:cs typeface="Arial" charset="0"/>
              </a:defRPr>
            </a:lvl1pPr>
            <a:lvl2pPr marL="742950" indent="-285750" eaLnBrk="0" hangingPunct="0">
              <a:defRPr sz="2200">
                <a:solidFill>
                  <a:schemeClr val="tx1"/>
                </a:solidFill>
                <a:latin typeface="Century Gothic" pitchFamily="34" charset="0"/>
                <a:cs typeface="Arial" charset="0"/>
              </a:defRPr>
            </a:lvl2pPr>
            <a:lvl3pPr marL="1143000" indent="-228600" eaLnBrk="0" hangingPunct="0">
              <a:defRPr sz="2200">
                <a:solidFill>
                  <a:schemeClr val="tx1"/>
                </a:solidFill>
                <a:latin typeface="Century Gothic" pitchFamily="34" charset="0"/>
                <a:cs typeface="Arial" charset="0"/>
              </a:defRPr>
            </a:lvl3pPr>
            <a:lvl4pPr marL="1600200" indent="-228600" eaLnBrk="0" hangingPunct="0">
              <a:defRPr sz="2200">
                <a:solidFill>
                  <a:schemeClr val="tx1"/>
                </a:solidFill>
                <a:latin typeface="Century Gothic" pitchFamily="34" charset="0"/>
                <a:cs typeface="Arial" charset="0"/>
              </a:defRPr>
            </a:lvl4pPr>
            <a:lvl5pPr marL="2057400" indent="-228600" eaLnBrk="0" hangingPunct="0">
              <a:defRPr sz="2200">
                <a:solidFill>
                  <a:schemeClr val="tx1"/>
                </a:solidFill>
                <a:latin typeface="Century Gothic" pitchFamily="34" charset="0"/>
                <a:cs typeface="Arial" charset="0"/>
              </a:defRPr>
            </a:lvl5pPr>
            <a:lvl6pPr marL="2514600" indent="-228600" eaLnBrk="0" fontAlgn="base" hangingPunct="0">
              <a:spcBef>
                <a:spcPct val="0"/>
              </a:spcBef>
              <a:spcAft>
                <a:spcPct val="0"/>
              </a:spcAft>
              <a:defRPr sz="2200">
                <a:solidFill>
                  <a:schemeClr val="tx1"/>
                </a:solidFill>
                <a:latin typeface="Century Gothic" pitchFamily="34" charset="0"/>
                <a:cs typeface="Arial" charset="0"/>
              </a:defRPr>
            </a:lvl6pPr>
            <a:lvl7pPr marL="2971800" indent="-228600" eaLnBrk="0" fontAlgn="base" hangingPunct="0">
              <a:spcBef>
                <a:spcPct val="0"/>
              </a:spcBef>
              <a:spcAft>
                <a:spcPct val="0"/>
              </a:spcAft>
              <a:defRPr sz="2200">
                <a:solidFill>
                  <a:schemeClr val="tx1"/>
                </a:solidFill>
                <a:latin typeface="Century Gothic" pitchFamily="34" charset="0"/>
                <a:cs typeface="Arial" charset="0"/>
              </a:defRPr>
            </a:lvl7pPr>
            <a:lvl8pPr marL="3429000" indent="-228600" eaLnBrk="0" fontAlgn="base" hangingPunct="0">
              <a:spcBef>
                <a:spcPct val="0"/>
              </a:spcBef>
              <a:spcAft>
                <a:spcPct val="0"/>
              </a:spcAft>
              <a:defRPr sz="2200">
                <a:solidFill>
                  <a:schemeClr val="tx1"/>
                </a:solidFill>
                <a:latin typeface="Century Gothic" pitchFamily="34" charset="0"/>
                <a:cs typeface="Arial" charset="0"/>
              </a:defRPr>
            </a:lvl8pPr>
            <a:lvl9pPr marL="3886200" indent="-228600" eaLnBrk="0" fontAlgn="base" hangingPunct="0">
              <a:spcBef>
                <a:spcPct val="0"/>
              </a:spcBef>
              <a:spcAft>
                <a:spcPct val="0"/>
              </a:spcAft>
              <a:defRPr sz="2200">
                <a:solidFill>
                  <a:schemeClr val="tx1"/>
                </a:solidFill>
                <a:latin typeface="Century Gothic" pitchFamily="34" charset="0"/>
                <a:cs typeface="Arial" charset="0"/>
              </a:defRPr>
            </a:lvl9pPr>
          </a:lstStyle>
          <a:p>
            <a:pPr eaLnBrk="1" fontAlgn="auto" hangingPunct="1">
              <a:spcBef>
                <a:spcPts val="0"/>
              </a:spcBef>
              <a:spcAft>
                <a:spcPts val="0"/>
              </a:spcAft>
            </a:pPr>
            <a:endParaRPr lang="fr-FR" altLang="fr-FR">
              <a:solidFill>
                <a:srgbClr val="000000"/>
              </a:solidFill>
            </a:endParaRPr>
          </a:p>
        </p:txBody>
      </p:sp>
      <p:sp>
        <p:nvSpPr>
          <p:cNvPr id="158728" name="Text Box 8"/>
          <p:cNvSpPr txBox="1">
            <a:spLocks noChangeArrowheads="1"/>
          </p:cNvSpPr>
          <p:nvPr/>
        </p:nvSpPr>
        <p:spPr bwMode="auto">
          <a:xfrm rot="16200000">
            <a:off x="-1840706" y="3469481"/>
            <a:ext cx="5229225" cy="1547813"/>
          </a:xfrm>
          <a:prstGeom prst="rect">
            <a:avLst/>
          </a:prstGeom>
          <a:solidFill>
            <a:schemeClr val="tx2"/>
          </a:solidFill>
          <a:ln w="9525">
            <a:noFill/>
            <a:miter lim="800000"/>
            <a:headEnd/>
            <a:tailEnd/>
          </a:ln>
          <a:effectLst/>
        </p:spPr>
        <p:txBody>
          <a:bodyPr/>
          <a:lstStyle/>
          <a:p>
            <a:pPr algn="ctr" fontAlgn="auto">
              <a:spcBef>
                <a:spcPts val="0"/>
              </a:spcBef>
              <a:spcAft>
                <a:spcPts val="0"/>
              </a:spcAft>
              <a:defRPr/>
            </a:pPr>
            <a:endParaRPr lang="fr-FR" sz="2800" b="1" dirty="0">
              <a:solidFill>
                <a:srgbClr val="FFFFFF"/>
              </a:solidFill>
              <a:effectLst>
                <a:outerShdw blurRad="38100" dist="38100" dir="2700000" algn="tl">
                  <a:srgbClr val="000000"/>
                </a:outerShdw>
              </a:effectLst>
              <a:latin typeface="Calibri"/>
              <a:cs typeface="+mn-cs"/>
            </a:endParaRPr>
          </a:p>
          <a:p>
            <a:pPr algn="ctr" fontAlgn="auto">
              <a:spcBef>
                <a:spcPts val="0"/>
              </a:spcBef>
              <a:spcAft>
                <a:spcPts val="0"/>
              </a:spcAft>
              <a:defRPr/>
            </a:pPr>
            <a:endParaRPr lang="fr-FR" sz="2400" b="1" dirty="0">
              <a:solidFill>
                <a:srgbClr val="FFFFFF"/>
              </a:solidFill>
              <a:effectLst>
                <a:outerShdw blurRad="38100" dist="38100" dir="2700000" algn="tl">
                  <a:srgbClr val="000000"/>
                </a:outerShdw>
              </a:effectLst>
              <a:latin typeface="Calibri"/>
              <a:cs typeface="+mn-cs"/>
            </a:endParaRPr>
          </a:p>
        </p:txBody>
      </p:sp>
      <p:pic>
        <p:nvPicPr>
          <p:cNvPr id="2054" name="Picture 9" descr="rrrrr copie"/>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513" y="44450"/>
            <a:ext cx="1749426" cy="171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4">
            <a:hlinkClick r:id="" action="ppaction://noaction"/>
          </p:cNvPr>
          <p:cNvSpPr>
            <a:spLocks noChangeArrowheads="1"/>
          </p:cNvSpPr>
          <p:nvPr/>
        </p:nvSpPr>
        <p:spPr bwMode="auto">
          <a:xfrm>
            <a:off x="1258888" y="2709863"/>
            <a:ext cx="7874000" cy="2087562"/>
          </a:xfrm>
          <a:prstGeom prst="roundRect">
            <a:avLst>
              <a:gd name="adj" fmla="val 0"/>
            </a:avLst>
          </a:prstGeom>
          <a:solidFill>
            <a:schemeClr val="bg1">
              <a:lumMod val="65000"/>
            </a:schemeClr>
          </a:solidFill>
          <a:ln>
            <a:noFill/>
            <a:headEnd/>
            <a:tailEnd/>
          </a:ln>
        </p:spPr>
        <p:style>
          <a:lnRef idx="1">
            <a:schemeClr val="accent5"/>
          </a:lnRef>
          <a:fillRef idx="3">
            <a:schemeClr val="accent5"/>
          </a:fillRef>
          <a:effectRef idx="2">
            <a:schemeClr val="accent5"/>
          </a:effectRef>
          <a:fontRef idx="minor">
            <a:schemeClr val="lt1"/>
          </a:fontRef>
        </p:style>
        <p:txBody>
          <a:bodyPr wrap="none" anchor="ctr"/>
          <a:lstStyle/>
          <a:p>
            <a:pPr algn="ctr" fontAlgn="auto">
              <a:spcBef>
                <a:spcPts val="0"/>
              </a:spcBef>
              <a:spcAft>
                <a:spcPts val="0"/>
              </a:spcAft>
              <a:defRPr/>
            </a:pPr>
            <a:r>
              <a:rPr lang="fr-FR" sz="3200" b="1" dirty="0" smtClean="0">
                <a:solidFill>
                  <a:schemeClr val="tx2">
                    <a:lumMod val="75000"/>
                  </a:schemeClr>
                </a:solidFill>
                <a:latin typeface="+mj-lt"/>
                <a:ea typeface="SimSun" charset="-122"/>
                <a:cs typeface="Tahoma" pitchFamily="34" charset="0"/>
              </a:rPr>
              <a:t>Urbanisation et planification </a:t>
            </a:r>
          </a:p>
          <a:p>
            <a:pPr algn="ctr" fontAlgn="auto">
              <a:spcBef>
                <a:spcPts val="0"/>
              </a:spcBef>
              <a:spcAft>
                <a:spcPts val="0"/>
              </a:spcAft>
              <a:defRPr/>
            </a:pPr>
            <a:r>
              <a:rPr lang="fr-FR" sz="3200" b="1" dirty="0" smtClean="0">
                <a:solidFill>
                  <a:schemeClr val="tx2">
                    <a:lumMod val="75000"/>
                  </a:schemeClr>
                </a:solidFill>
                <a:latin typeface="+mj-lt"/>
                <a:ea typeface="SimSun" charset="-122"/>
                <a:cs typeface="Tahoma" pitchFamily="34" charset="0"/>
              </a:rPr>
              <a:t>du développement territorial</a:t>
            </a:r>
            <a:endParaRPr lang="fr-FR" sz="3200" b="1" dirty="0">
              <a:solidFill>
                <a:schemeClr val="tx2">
                  <a:lumMod val="75000"/>
                </a:schemeClr>
              </a:solidFill>
              <a:latin typeface="+mj-lt"/>
              <a:ea typeface="SimSun" charset="-122"/>
              <a:cs typeface="Tahoma" pitchFamily="34" charset="0"/>
            </a:endParaRPr>
          </a:p>
        </p:txBody>
      </p:sp>
      <p:sp>
        <p:nvSpPr>
          <p:cNvPr id="2" name="Espace réservé du numéro de diapositive 1"/>
          <p:cNvSpPr>
            <a:spLocks noGrp="1"/>
          </p:cNvSpPr>
          <p:nvPr>
            <p:ph type="sldNum" sz="quarter" idx="12"/>
          </p:nvPr>
        </p:nvSpPr>
        <p:spPr>
          <a:xfrm>
            <a:off x="6804248" y="5373216"/>
            <a:ext cx="2266600" cy="720080"/>
          </a:xfrm>
        </p:spPr>
        <p:txBody>
          <a:bodyPr/>
          <a:lstStyle/>
          <a:p>
            <a:pPr>
              <a:defRPr/>
            </a:pPr>
            <a:r>
              <a:rPr lang="fr-FR" b="1" dirty="0" smtClean="0">
                <a:solidFill>
                  <a:srgbClr val="000000"/>
                </a:solidFill>
                <a:latin typeface="+mj-lt"/>
              </a:rPr>
              <a:t>07 mars 2023</a:t>
            </a:r>
            <a:endParaRPr lang="fr-FR" b="1" dirty="0">
              <a:solidFill>
                <a:srgbClr val="000000"/>
              </a:solidFill>
              <a:latin typeface="+mj-lt"/>
            </a:endParaRPr>
          </a:p>
        </p:txBody>
      </p:sp>
    </p:spTree>
    <p:extLst>
      <p:ext uri="{BB962C8B-B14F-4D97-AF65-F5344CB8AC3E}">
        <p14:creationId xmlns:p14="http://schemas.microsoft.com/office/powerpoint/2010/main" val="2267918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566366" y="908720"/>
            <a:ext cx="6453906" cy="400110"/>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a:latin typeface="+mj-lt"/>
              </a:defRPr>
            </a:lvl1pPr>
          </a:lstStyle>
          <a:p>
            <a:r>
              <a:rPr lang="fr-FR" sz="2000" b="1" i="1" dirty="0"/>
              <a:t>Instruments de la planification territoriale</a:t>
            </a:r>
          </a:p>
        </p:txBody>
      </p:sp>
      <p:sp>
        <p:nvSpPr>
          <p:cNvPr id="8" name="ZoneTexte 7"/>
          <p:cNvSpPr txBox="1"/>
          <p:nvPr/>
        </p:nvSpPr>
        <p:spPr>
          <a:xfrm>
            <a:off x="2319914" y="1412776"/>
            <a:ext cx="6336704" cy="923330"/>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spcBef>
                <a:spcPts val="600"/>
              </a:spcBef>
              <a:spcAft>
                <a:spcPts val="600"/>
              </a:spcAft>
            </a:pPr>
            <a:r>
              <a:rPr lang="fr-FR" i="1" dirty="0" smtClean="0"/>
              <a:t>Le SNAT :</a:t>
            </a:r>
            <a:r>
              <a:rPr lang="fr-FR" dirty="0" smtClean="0"/>
              <a:t> </a:t>
            </a:r>
            <a:r>
              <a:rPr lang="fr-FR" sz="1800" b="0" i="1" dirty="0"/>
              <a:t>outil strictement indicatif, de long terme, d'aide à l'appréciation des problèmes, à la recherche des solutions appropriées et à l'utilisation des potentiels de développement </a:t>
            </a:r>
            <a:r>
              <a:rPr lang="fr-FR" sz="1800" b="0" i="1" dirty="0" smtClean="0"/>
              <a:t>existants.</a:t>
            </a:r>
            <a:endParaRPr lang="fr-FR" sz="1800" b="0" i="1" dirty="0"/>
          </a:p>
        </p:txBody>
      </p:sp>
      <p:sp>
        <p:nvSpPr>
          <p:cNvPr id="41" name="Rectangle 40"/>
          <p:cNvSpPr/>
          <p:nvPr/>
        </p:nvSpPr>
        <p:spPr>
          <a:xfrm>
            <a:off x="0" y="-3892"/>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Instruments de la planification</a:t>
            </a:r>
            <a:endParaRPr lang="fr-FR" altLang="fr-FR" sz="2800" b="1" i="1" kern="0" dirty="0">
              <a:solidFill>
                <a:schemeClr val="bg1"/>
              </a:solidFill>
              <a:latin typeface="+mj-lt"/>
              <a:cs typeface="Calibri" pitchFamily="34" charset="0"/>
            </a:endParaRPr>
          </a:p>
        </p:txBody>
      </p:sp>
      <p:sp>
        <p:nvSpPr>
          <p:cNvPr id="42" name="ZoneTexte 41"/>
          <p:cNvSpPr txBox="1"/>
          <p:nvPr/>
        </p:nvSpPr>
        <p:spPr>
          <a:xfrm>
            <a:off x="2319914" y="3221217"/>
            <a:ext cx="6336704" cy="3385542"/>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spcBef>
                <a:spcPts val="600"/>
              </a:spcBef>
              <a:spcAft>
                <a:spcPts val="600"/>
              </a:spcAft>
            </a:pPr>
            <a:r>
              <a:rPr lang="fr-FR" sz="1800" i="1" dirty="0">
                <a:cs typeface="Calibri" pitchFamily="34" charset="0"/>
              </a:rPr>
              <a:t>Préconisations du SNAT : la </a:t>
            </a:r>
            <a:r>
              <a:rPr lang="fr-FR" sz="1800" i="1" dirty="0" smtClean="0">
                <a:cs typeface="Calibri" pitchFamily="34" charset="0"/>
              </a:rPr>
              <a:t>croissance </a:t>
            </a:r>
            <a:r>
              <a:rPr lang="fr-FR" sz="1800" i="1" dirty="0">
                <a:cs typeface="Calibri" pitchFamily="34" charset="0"/>
              </a:rPr>
              <a:t>urbaine</a:t>
            </a:r>
          </a:p>
          <a:p>
            <a:pPr marL="269875" indent="-182563">
              <a:spcBef>
                <a:spcPts val="600"/>
              </a:spcBef>
              <a:spcAft>
                <a:spcPts val="600"/>
              </a:spcAft>
              <a:buFont typeface="Arial" panose="020B0604020202020204" pitchFamily="34" charset="0"/>
              <a:buChar char="•"/>
            </a:pPr>
            <a:r>
              <a:rPr lang="fr-FR" sz="1800" b="0" i="1" dirty="0"/>
              <a:t>Assurer l’équilibre macro-économique du système </a:t>
            </a:r>
            <a:r>
              <a:rPr lang="fr-FR" sz="1800" b="0" i="1" dirty="0" smtClean="0"/>
              <a:t>urbain ;</a:t>
            </a:r>
            <a:endParaRPr lang="fr-FR" sz="1800" b="0" i="1" dirty="0"/>
          </a:p>
          <a:p>
            <a:pPr marL="269875" indent="-182563">
              <a:spcBef>
                <a:spcPts val="600"/>
              </a:spcBef>
              <a:spcAft>
                <a:spcPts val="600"/>
              </a:spcAft>
              <a:buFont typeface="Arial" panose="020B0604020202020204" pitchFamily="34" charset="0"/>
              <a:buChar char="•"/>
            </a:pPr>
            <a:r>
              <a:rPr lang="fr-FR" sz="1800" b="0" i="1" dirty="0"/>
              <a:t>Associer les pôles de croissance aux zones rurales en </a:t>
            </a:r>
            <a:r>
              <a:rPr lang="fr-FR" sz="1800" b="0" i="1" dirty="0" smtClean="0"/>
              <a:t>difficultés ; </a:t>
            </a:r>
            <a:endParaRPr lang="fr-FR" sz="1800" b="0" i="1" dirty="0"/>
          </a:p>
          <a:p>
            <a:pPr marL="269875" indent="-182563">
              <a:spcBef>
                <a:spcPts val="600"/>
              </a:spcBef>
              <a:spcAft>
                <a:spcPts val="600"/>
              </a:spcAft>
              <a:buFont typeface="Arial" panose="020B0604020202020204" pitchFamily="34" charset="0"/>
              <a:buChar char="•"/>
            </a:pPr>
            <a:r>
              <a:rPr lang="fr-FR" sz="1800" b="0" i="1" dirty="0"/>
              <a:t>Articuler aménagement et urbanisme pour les </a:t>
            </a:r>
            <a:r>
              <a:rPr lang="fr-FR" sz="1800" b="0" i="1" dirty="0" smtClean="0"/>
              <a:t>métropoles ;</a:t>
            </a:r>
            <a:endParaRPr lang="fr-FR" sz="1800" b="0" i="1" dirty="0"/>
          </a:p>
          <a:p>
            <a:pPr marL="269875" indent="-182563">
              <a:spcBef>
                <a:spcPts val="600"/>
              </a:spcBef>
              <a:spcAft>
                <a:spcPts val="600"/>
              </a:spcAft>
              <a:buFont typeface="Arial" panose="020B0604020202020204" pitchFamily="34" charset="0"/>
              <a:buChar char="•"/>
            </a:pPr>
            <a:r>
              <a:rPr lang="fr-FR" sz="1800" b="0" i="1" dirty="0"/>
              <a:t>Gérer la ville et maitriser sa </a:t>
            </a:r>
            <a:r>
              <a:rPr lang="fr-FR" sz="1800" b="0" i="1" dirty="0" smtClean="0"/>
              <a:t>croissance ;</a:t>
            </a:r>
            <a:endParaRPr lang="fr-FR" sz="1800" b="0" i="1" dirty="0"/>
          </a:p>
          <a:p>
            <a:pPr marL="269875" indent="-182563">
              <a:spcBef>
                <a:spcPts val="600"/>
              </a:spcBef>
              <a:spcAft>
                <a:spcPts val="600"/>
              </a:spcAft>
              <a:buFont typeface="Arial" panose="020B0604020202020204" pitchFamily="34" charset="0"/>
              <a:buChar char="•"/>
            </a:pPr>
            <a:r>
              <a:rPr lang="fr-FR" sz="1800" b="0" i="1" dirty="0" smtClean="0"/>
              <a:t>Lutter </a:t>
            </a:r>
            <a:r>
              <a:rPr lang="fr-FR" sz="1800" b="0" i="1" dirty="0"/>
              <a:t>contre l’illégalité </a:t>
            </a:r>
            <a:r>
              <a:rPr lang="fr-FR" sz="1800" b="0" i="1" dirty="0" smtClean="0"/>
              <a:t>urbaine ;</a:t>
            </a:r>
          </a:p>
          <a:p>
            <a:pPr marL="269875" indent="-182563">
              <a:spcBef>
                <a:spcPts val="600"/>
              </a:spcBef>
              <a:spcAft>
                <a:spcPts val="600"/>
              </a:spcAft>
              <a:buFont typeface="Arial" panose="020B0604020202020204" pitchFamily="34" charset="0"/>
              <a:buChar char="•"/>
            </a:pPr>
            <a:r>
              <a:rPr lang="fr-FR" sz="1800" b="0" i="1" dirty="0"/>
              <a:t>Sauvegarder et mettre en valeur le patrimoine ancien ;</a:t>
            </a:r>
          </a:p>
          <a:p>
            <a:pPr marL="269875" indent="-182563">
              <a:spcBef>
                <a:spcPts val="600"/>
              </a:spcBef>
              <a:spcAft>
                <a:spcPts val="600"/>
              </a:spcAft>
              <a:buFont typeface="Arial" panose="020B0604020202020204" pitchFamily="34" charset="0"/>
              <a:buChar char="•"/>
            </a:pPr>
            <a:r>
              <a:rPr lang="fr-FR" sz="1800" b="0" i="1" dirty="0" smtClean="0">
                <a:cs typeface="Calibri" pitchFamily="34" charset="0"/>
              </a:rPr>
              <a:t>Structurer </a:t>
            </a:r>
            <a:r>
              <a:rPr lang="fr-FR" sz="1800" b="0" i="1" dirty="0">
                <a:cs typeface="Calibri" pitchFamily="34" charset="0"/>
              </a:rPr>
              <a:t>et renforcer l’armature urbaine nationale et régionale. </a:t>
            </a:r>
          </a:p>
        </p:txBody>
      </p:sp>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10</a:t>
            </a:fld>
            <a:endParaRPr lang="fr-FR">
              <a:solidFill>
                <a:prstClr val="black">
                  <a:tint val="75000"/>
                </a:prstClr>
              </a:solidFill>
            </a:endParaRPr>
          </a:p>
        </p:txBody>
      </p:sp>
      <p:sp>
        <p:nvSpPr>
          <p:cNvPr id="4" name="Rectangle 3"/>
          <p:cNvSpPr/>
          <p:nvPr/>
        </p:nvSpPr>
        <p:spPr>
          <a:xfrm>
            <a:off x="-2286000" y="2132856"/>
            <a:ext cx="4572000" cy="1107996"/>
          </a:xfrm>
          <a:prstGeom prst="rect">
            <a:avLst/>
          </a:prstGeom>
        </p:spPr>
        <p:txBody>
          <a:bodyPr>
            <a:spAutoFit/>
          </a:bodyPr>
          <a:lstStyle/>
          <a:p>
            <a:endParaRPr lang="fr-FR" dirty="0"/>
          </a:p>
          <a:p>
            <a:endParaRPr lang="fr-FR" dirty="0"/>
          </a:p>
          <a:p>
            <a:endParaRPr lang="fr-FR" dirty="0"/>
          </a:p>
        </p:txBody>
      </p:sp>
      <p:sp>
        <p:nvSpPr>
          <p:cNvPr id="9" name="ZoneTexte 8"/>
          <p:cNvSpPr txBox="1"/>
          <p:nvPr/>
        </p:nvSpPr>
        <p:spPr>
          <a:xfrm>
            <a:off x="2286000" y="2563743"/>
            <a:ext cx="6336704" cy="369332"/>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lgn="ctr"/>
            <a:r>
              <a:rPr lang="fr-FR" sz="1800" i="1" dirty="0" smtClean="0"/>
              <a:t>51 </a:t>
            </a:r>
            <a:r>
              <a:rPr lang="fr-FR" sz="1800" i="1" dirty="0"/>
              <a:t>propositions </a:t>
            </a:r>
            <a:r>
              <a:rPr lang="fr-FR" sz="1800" b="0" i="1" dirty="0"/>
              <a:t>pour l’aménagement du territoire </a:t>
            </a:r>
          </a:p>
        </p:txBody>
      </p:sp>
    </p:spTree>
    <p:extLst>
      <p:ext uri="{BB962C8B-B14F-4D97-AF65-F5344CB8AC3E}">
        <p14:creationId xmlns:p14="http://schemas.microsoft.com/office/powerpoint/2010/main" val="17340817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55880" y="692696"/>
            <a:ext cx="3744415" cy="707886"/>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a:latin typeface="+mj-lt"/>
              </a:defRPr>
            </a:lvl1pPr>
          </a:lstStyle>
          <a:p>
            <a:r>
              <a:rPr lang="fr-FR" sz="2000" b="1" i="1" dirty="0"/>
              <a:t>Instruments de la planification territoriale</a:t>
            </a:r>
          </a:p>
        </p:txBody>
      </p:sp>
      <p:sp>
        <p:nvSpPr>
          <p:cNvPr id="9" name="ZoneTexte 8"/>
          <p:cNvSpPr txBox="1"/>
          <p:nvPr/>
        </p:nvSpPr>
        <p:spPr>
          <a:xfrm>
            <a:off x="455878" y="5192794"/>
            <a:ext cx="3744417" cy="584775"/>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spcBef>
                <a:spcPts val="0"/>
              </a:spcBef>
              <a:spcAft>
                <a:spcPts val="0"/>
              </a:spcAft>
            </a:pPr>
            <a:r>
              <a:rPr lang="fr-FR" dirty="0" smtClean="0"/>
              <a:t>Situation :</a:t>
            </a:r>
            <a:r>
              <a:rPr lang="fr-FR" b="0" i="1" dirty="0" smtClean="0"/>
              <a:t>  (11) SRAT visés, par le CR, (1) SRAT dans la phase finale.</a:t>
            </a:r>
            <a:endParaRPr lang="fr-FR" b="0" dirty="0"/>
          </a:p>
        </p:txBody>
      </p:sp>
      <p:sp>
        <p:nvSpPr>
          <p:cNvPr id="41" name="Rectangle 40"/>
          <p:cNvSpPr/>
          <p:nvPr/>
        </p:nvSpPr>
        <p:spPr>
          <a:xfrm>
            <a:off x="0" y="-10143"/>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Instruments</a:t>
            </a:r>
            <a:r>
              <a:rPr lang="fr-FR" sz="2000" b="1" i="1" dirty="0" smtClean="0">
                <a:solidFill>
                  <a:schemeClr val="bg1"/>
                </a:solidFill>
              </a:rPr>
              <a:t> </a:t>
            </a:r>
            <a:r>
              <a:rPr lang="fr-FR" sz="2800" b="1" i="1" kern="0" dirty="0">
                <a:solidFill>
                  <a:schemeClr val="bg1"/>
                </a:solidFill>
                <a:latin typeface="+mj-lt"/>
                <a:cs typeface="Calibri" pitchFamily="34" charset="0"/>
              </a:rPr>
              <a:t>de</a:t>
            </a:r>
            <a:r>
              <a:rPr lang="fr-FR" sz="2000" b="1" i="1" dirty="0" smtClean="0">
                <a:solidFill>
                  <a:schemeClr val="bg1"/>
                </a:solidFill>
              </a:rPr>
              <a:t> </a:t>
            </a:r>
            <a:r>
              <a:rPr lang="fr-FR" sz="2800" b="1" i="1" kern="0" dirty="0">
                <a:solidFill>
                  <a:schemeClr val="bg1"/>
                </a:solidFill>
                <a:latin typeface="+mj-lt"/>
                <a:cs typeface="Calibri" pitchFamily="34" charset="0"/>
              </a:rPr>
              <a:t>la</a:t>
            </a:r>
            <a:r>
              <a:rPr lang="fr-FR" sz="2000" b="1" i="1" dirty="0">
                <a:solidFill>
                  <a:schemeClr val="bg1"/>
                </a:solidFill>
              </a:rPr>
              <a:t> </a:t>
            </a:r>
            <a:r>
              <a:rPr lang="fr-FR" sz="2800" b="1" i="1" kern="0" dirty="0">
                <a:solidFill>
                  <a:schemeClr val="bg1"/>
                </a:solidFill>
                <a:latin typeface="+mj-lt"/>
                <a:cs typeface="Calibri" pitchFamily="34" charset="0"/>
              </a:rPr>
              <a:t>planification</a:t>
            </a:r>
            <a:endParaRPr lang="fr-FR" altLang="fr-FR" sz="2800" b="1" i="1" kern="0" dirty="0">
              <a:solidFill>
                <a:schemeClr val="bg1"/>
              </a:solidFill>
              <a:latin typeface="+mj-lt"/>
              <a:cs typeface="Calibri" pitchFamily="34" charset="0"/>
            </a:endParaRPr>
          </a:p>
        </p:txBody>
      </p:sp>
      <p:sp>
        <p:nvSpPr>
          <p:cNvPr id="42" name="ZoneTexte 41"/>
          <p:cNvSpPr txBox="1"/>
          <p:nvPr/>
        </p:nvSpPr>
        <p:spPr>
          <a:xfrm>
            <a:off x="4502264" y="692696"/>
            <a:ext cx="4464496" cy="3924151"/>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marL="87313">
              <a:spcBef>
                <a:spcPts val="0"/>
              </a:spcBef>
              <a:defRPr/>
            </a:pPr>
            <a:r>
              <a:rPr lang="fr-FR" i="1" dirty="0"/>
              <a:t>SRAT </a:t>
            </a:r>
            <a:r>
              <a:rPr lang="fr-FR" i="1" dirty="0" smtClean="0"/>
              <a:t>: </a:t>
            </a:r>
            <a:r>
              <a:rPr lang="fr-FR" b="0" i="1" dirty="0"/>
              <a:t>est un </a:t>
            </a:r>
            <a:r>
              <a:rPr lang="fr-FR" b="0" i="1" dirty="0" smtClean="0"/>
              <a:t>document de </a:t>
            </a:r>
            <a:r>
              <a:rPr lang="fr-FR" b="0" i="1" dirty="0"/>
              <a:t>planification stratégique régional prévu dans le cadre de la constitution. </a:t>
            </a:r>
            <a:endParaRPr lang="fr-FR" b="0" i="1" dirty="0" smtClean="0"/>
          </a:p>
          <a:p>
            <a:pPr marL="269875" indent="-182563">
              <a:spcBef>
                <a:spcPts val="600"/>
              </a:spcBef>
              <a:spcAft>
                <a:spcPts val="600"/>
              </a:spcAft>
              <a:buFont typeface="Arial" panose="020B0604020202020204" pitchFamily="34" charset="0"/>
              <a:buChar char="•"/>
              <a:defRPr/>
            </a:pPr>
            <a:r>
              <a:rPr lang="fr-FR" b="0" i="1" dirty="0" smtClean="0"/>
              <a:t>Il vise, notamment, </a:t>
            </a:r>
            <a:r>
              <a:rPr lang="fr-FR" b="0" i="1" dirty="0"/>
              <a:t>à réaliser un diagnostic territorial permettant d’identifier les dysfonctionnements territoriaux et de proposer </a:t>
            </a:r>
            <a:r>
              <a:rPr lang="fr-FR" b="0" i="1" dirty="0" smtClean="0"/>
              <a:t>les partis d’aménagements</a:t>
            </a:r>
            <a:r>
              <a:rPr lang="fr-FR" dirty="0" smtClean="0"/>
              <a:t>, </a:t>
            </a:r>
            <a:r>
              <a:rPr lang="fr-FR" b="0" i="1" dirty="0"/>
              <a:t>de manière à permettre de définir les orientations et les choix du développement </a:t>
            </a:r>
            <a:r>
              <a:rPr lang="fr-FR" b="0" i="1" dirty="0" smtClean="0"/>
              <a:t>régional ;</a:t>
            </a:r>
            <a:endParaRPr lang="fr-FR" b="0" i="1" dirty="0"/>
          </a:p>
          <a:p>
            <a:pPr marL="269875" indent="-182563">
              <a:spcBef>
                <a:spcPts val="600"/>
              </a:spcBef>
              <a:spcAft>
                <a:spcPts val="600"/>
              </a:spcAft>
              <a:buFont typeface="Arial" panose="020B0604020202020204" pitchFamily="34" charset="0"/>
              <a:buChar char="•"/>
              <a:defRPr/>
            </a:pPr>
            <a:r>
              <a:rPr lang="fr-FR" b="0" i="1" dirty="0"/>
              <a:t>Il impose une concertation large lors de son élaboration par le Conseil </a:t>
            </a:r>
            <a:r>
              <a:rPr lang="fr-FR" b="0" i="1" dirty="0" smtClean="0"/>
              <a:t>de la Région ;</a:t>
            </a:r>
          </a:p>
          <a:p>
            <a:pPr marL="87312">
              <a:spcBef>
                <a:spcPts val="600"/>
              </a:spcBef>
              <a:spcAft>
                <a:spcPts val="600"/>
              </a:spcAft>
              <a:defRPr/>
            </a:pPr>
            <a:r>
              <a:rPr lang="fr-FR" b="0" i="1" dirty="0" smtClean="0"/>
              <a:t>A ce titre, l'administration</a:t>
            </a:r>
            <a:r>
              <a:rPr lang="fr-FR" b="0" i="1" dirty="0"/>
              <a:t>, les </a:t>
            </a:r>
            <a:r>
              <a:rPr lang="fr-FR" b="0" i="1" dirty="0" smtClean="0"/>
              <a:t>CT et </a:t>
            </a:r>
            <a:r>
              <a:rPr lang="fr-FR" b="0" i="1" dirty="0"/>
              <a:t>les établissements et entreprises publics, sont tenus de prendre en considération les </a:t>
            </a:r>
            <a:r>
              <a:rPr lang="fr-FR" b="0" i="1" dirty="0" smtClean="0"/>
              <a:t>orientations </a:t>
            </a:r>
            <a:r>
              <a:rPr lang="fr-FR" b="0" i="1" dirty="0"/>
              <a:t>du schéma régional d'aménagement du </a:t>
            </a:r>
            <a:r>
              <a:rPr lang="fr-FR" b="0" i="1" dirty="0" smtClean="0"/>
              <a:t>territoire. </a:t>
            </a:r>
            <a:endParaRPr lang="fr-FR" sz="1400" b="0" i="1" dirty="0"/>
          </a:p>
        </p:txBody>
      </p:sp>
      <p:sp>
        <p:nvSpPr>
          <p:cNvPr id="44" name="ZoneTexte 43"/>
          <p:cNvSpPr txBox="1"/>
          <p:nvPr/>
        </p:nvSpPr>
        <p:spPr>
          <a:xfrm>
            <a:off x="455879" y="1700808"/>
            <a:ext cx="3744415" cy="1923860"/>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marL="87313" indent="-87313">
              <a:lnSpc>
                <a:spcPts val="2000"/>
              </a:lnSpc>
              <a:spcBef>
                <a:spcPts val="600"/>
              </a:spcBef>
              <a:spcAft>
                <a:spcPts val="600"/>
              </a:spcAft>
              <a:buFont typeface="Arial" panose="020B0604020202020204" pitchFamily="34" charset="0"/>
              <a:buChar char="•"/>
            </a:pPr>
            <a:r>
              <a:rPr lang="fr-FR" sz="1400" b="0" i="1" dirty="0" smtClean="0">
                <a:cs typeface="Arial" pitchFamily="34" charset="0"/>
              </a:rPr>
              <a:t>La Constitution (article 143) ;</a:t>
            </a:r>
          </a:p>
          <a:p>
            <a:pPr marL="87313" indent="-87313">
              <a:lnSpc>
                <a:spcPts val="2000"/>
              </a:lnSpc>
              <a:spcBef>
                <a:spcPts val="600"/>
              </a:spcBef>
              <a:spcAft>
                <a:spcPts val="600"/>
              </a:spcAft>
              <a:buFont typeface="Arial" panose="020B0604020202020204" pitchFamily="34" charset="0"/>
              <a:buChar char="•"/>
            </a:pPr>
            <a:r>
              <a:rPr lang="fr-FR" sz="1400" b="0" i="1" dirty="0" smtClean="0">
                <a:cs typeface="Arial" pitchFamily="34" charset="0"/>
              </a:rPr>
              <a:t>la </a:t>
            </a:r>
            <a:r>
              <a:rPr lang="fr-FR" sz="1400" b="0" i="1" dirty="0">
                <a:cs typeface="Arial" pitchFamily="34" charset="0"/>
              </a:rPr>
              <a:t>loi organique n°111.14 relative aux </a:t>
            </a:r>
            <a:r>
              <a:rPr lang="fr-FR" sz="1400" b="0" i="1" dirty="0" smtClean="0">
                <a:cs typeface="Arial" pitchFamily="34" charset="0"/>
              </a:rPr>
              <a:t>régions (</a:t>
            </a:r>
            <a:r>
              <a:rPr lang="fr-FR" sz="1400" b="0" i="1" dirty="0">
                <a:cs typeface="Arial" pitchFamily="34" charset="0"/>
              </a:rPr>
              <a:t>articles de 87 à </a:t>
            </a:r>
            <a:r>
              <a:rPr lang="fr-FR" sz="1400" b="0" i="1" dirty="0" smtClean="0">
                <a:cs typeface="Arial" pitchFamily="34" charset="0"/>
              </a:rPr>
              <a:t>90) ;</a:t>
            </a:r>
          </a:p>
          <a:p>
            <a:pPr marL="87313" indent="-87313">
              <a:lnSpc>
                <a:spcPts val="2000"/>
              </a:lnSpc>
              <a:spcBef>
                <a:spcPts val="600"/>
              </a:spcBef>
              <a:spcAft>
                <a:spcPts val="600"/>
              </a:spcAft>
              <a:buFont typeface="Arial" panose="020B0604020202020204" pitchFamily="34" charset="0"/>
              <a:buChar char="•"/>
            </a:pPr>
            <a:r>
              <a:rPr lang="fr-FR" sz="1400" b="0" i="1" dirty="0">
                <a:cs typeface="Arial" pitchFamily="34" charset="0"/>
              </a:rPr>
              <a:t>le décret </a:t>
            </a:r>
            <a:r>
              <a:rPr lang="fr-FR" sz="1400" b="0" i="1" dirty="0" smtClean="0">
                <a:cs typeface="Arial" pitchFamily="34" charset="0"/>
              </a:rPr>
              <a:t>du </a:t>
            </a:r>
            <a:r>
              <a:rPr lang="fr-FR" sz="1400" b="0" i="1" dirty="0">
                <a:cs typeface="Arial" pitchFamily="34" charset="0"/>
              </a:rPr>
              <a:t>28 septembre 2017, fixant la procédure d’élaboration, d’actualisation et d’évaluation du </a:t>
            </a:r>
            <a:r>
              <a:rPr lang="fr-FR" sz="1400" b="0" i="1" dirty="0" smtClean="0">
                <a:cs typeface="Arial" pitchFamily="34" charset="0"/>
              </a:rPr>
              <a:t>SRAT.</a:t>
            </a:r>
            <a:endParaRPr lang="fr-FR" sz="1400" b="0" dirty="0"/>
          </a:p>
        </p:txBody>
      </p:sp>
      <p:sp>
        <p:nvSpPr>
          <p:cNvPr id="4" name="Espace réservé du numéro de diapositive 3"/>
          <p:cNvSpPr>
            <a:spLocks noGrp="1"/>
          </p:cNvSpPr>
          <p:nvPr>
            <p:ph type="sldNum" sz="quarter" idx="12"/>
          </p:nvPr>
        </p:nvSpPr>
        <p:spPr/>
        <p:txBody>
          <a:bodyPr/>
          <a:lstStyle/>
          <a:p>
            <a:fld id="{1E886471-30AF-42C8-B3B0-E8AF1A03EFC5}" type="slidenum">
              <a:rPr lang="fr-FR" smtClean="0">
                <a:solidFill>
                  <a:prstClr val="black">
                    <a:tint val="75000"/>
                  </a:prstClr>
                </a:solidFill>
              </a:rPr>
              <a:pPr/>
              <a:t>11</a:t>
            </a:fld>
            <a:endParaRPr lang="fr-FR">
              <a:solidFill>
                <a:prstClr val="black">
                  <a:tint val="75000"/>
                </a:prstClr>
              </a:solidFill>
            </a:endParaRPr>
          </a:p>
        </p:txBody>
      </p:sp>
      <p:sp>
        <p:nvSpPr>
          <p:cNvPr id="11" name="ZoneTexte 10"/>
          <p:cNvSpPr txBox="1"/>
          <p:nvPr/>
        </p:nvSpPr>
        <p:spPr>
          <a:xfrm>
            <a:off x="4502264" y="5192794"/>
            <a:ext cx="4429365" cy="1323439"/>
          </a:xfrm>
          <a:prstGeom prst="rect">
            <a:avLst/>
          </a:prstGeom>
          <a:solidFill>
            <a:srgbClr val="0070C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a:latin typeface="+mj-lt"/>
              </a:defRPr>
            </a:lvl1pPr>
          </a:lstStyle>
          <a:p>
            <a:pPr marL="285750" indent="-285750">
              <a:buFont typeface="Arial" panose="020B0604020202020204" pitchFamily="34" charset="0"/>
              <a:buChar char="•"/>
            </a:pPr>
            <a:r>
              <a:rPr lang="fr-FR" i="1" dirty="0">
                <a:solidFill>
                  <a:srgbClr val="000000"/>
                </a:solidFill>
              </a:rPr>
              <a:t>Nouvelle génération des </a:t>
            </a:r>
            <a:r>
              <a:rPr lang="fr-FR" i="1" dirty="0" smtClean="0">
                <a:solidFill>
                  <a:srgbClr val="000000"/>
                </a:solidFill>
              </a:rPr>
              <a:t>SRAT ;</a:t>
            </a:r>
            <a:endParaRPr lang="fr-FR" i="1" dirty="0">
              <a:solidFill>
                <a:srgbClr val="000000"/>
              </a:solidFill>
            </a:endParaRPr>
          </a:p>
          <a:p>
            <a:pPr marL="285750" indent="-285750">
              <a:buFont typeface="Arial" panose="020B0604020202020204" pitchFamily="34" charset="0"/>
              <a:buChar char="•"/>
            </a:pPr>
            <a:r>
              <a:rPr lang="fr-FR" i="1" dirty="0" smtClean="0"/>
              <a:t>Formalisation d’une vision de développement régional ;</a:t>
            </a:r>
          </a:p>
          <a:p>
            <a:pPr marL="285750" indent="-285750">
              <a:buFont typeface="Arial" panose="020B0604020202020204" pitchFamily="34" charset="0"/>
              <a:buChar char="•"/>
            </a:pPr>
            <a:r>
              <a:rPr lang="fr-FR" i="1" dirty="0" smtClean="0"/>
              <a:t>Délimitation claire des espaces projets et des projets structurants.</a:t>
            </a:r>
            <a:endParaRPr lang="fr-FR" i="1" dirty="0"/>
          </a:p>
        </p:txBody>
      </p:sp>
      <p:sp>
        <p:nvSpPr>
          <p:cNvPr id="14" name="Flèche gauche 13"/>
          <p:cNvSpPr/>
          <p:nvPr/>
        </p:nvSpPr>
        <p:spPr>
          <a:xfrm>
            <a:off x="4239351" y="5731402"/>
            <a:ext cx="227689" cy="21787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04246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1580" y="620688"/>
            <a:ext cx="5038492" cy="400110"/>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r>
              <a:rPr lang="fr-FR" sz="2000" b="1" i="1" dirty="0" smtClean="0"/>
              <a:t>Instruments </a:t>
            </a:r>
            <a:r>
              <a:rPr lang="fr-FR" sz="2000" b="1" i="1" dirty="0"/>
              <a:t>de </a:t>
            </a:r>
            <a:r>
              <a:rPr lang="fr-FR" sz="2000" b="1" i="1" dirty="0" smtClean="0"/>
              <a:t>la planification urbaine </a:t>
            </a:r>
            <a:endParaRPr lang="fr-FR" sz="2000" b="1" i="1" dirty="0"/>
          </a:p>
        </p:txBody>
      </p:sp>
      <p:sp>
        <p:nvSpPr>
          <p:cNvPr id="10" name="ZoneTexte 9"/>
          <p:cNvSpPr txBox="1"/>
          <p:nvPr/>
        </p:nvSpPr>
        <p:spPr>
          <a:xfrm>
            <a:off x="3491880" y="1457401"/>
            <a:ext cx="5436604" cy="3221395"/>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pPr algn="just">
              <a:lnSpc>
                <a:spcPts val="2600"/>
              </a:lnSpc>
              <a:spcBef>
                <a:spcPts val="600"/>
              </a:spcBef>
              <a:spcAft>
                <a:spcPts val="600"/>
              </a:spcAft>
            </a:pPr>
            <a:r>
              <a:rPr lang="fr-FR" b="1" i="1" dirty="0" smtClean="0"/>
              <a:t>SDAU :  </a:t>
            </a:r>
            <a:r>
              <a:rPr lang="fr-FR" sz="1600" i="1" dirty="0"/>
              <a:t>à caractère stratégique, définit les orientations futures de développement urbain pour les agglomérations :</a:t>
            </a:r>
          </a:p>
          <a:p>
            <a:pPr marL="285750" indent="-285750" algn="just">
              <a:lnSpc>
                <a:spcPts val="2600"/>
              </a:lnSpc>
              <a:spcBef>
                <a:spcPts val="600"/>
              </a:spcBef>
              <a:spcAft>
                <a:spcPts val="600"/>
              </a:spcAft>
              <a:buFont typeface="Arial" panose="020B0604020202020204" pitchFamily="34" charset="0"/>
              <a:buChar char="•"/>
            </a:pPr>
            <a:r>
              <a:rPr lang="fr-FR" sz="1600" i="1" dirty="0" smtClean="0"/>
              <a:t>se </a:t>
            </a:r>
            <a:r>
              <a:rPr lang="fr-FR" sz="1600" i="1" dirty="0"/>
              <a:t>situe au sommet de la hiérarchie des documents </a:t>
            </a:r>
            <a:r>
              <a:rPr lang="fr-FR" sz="1600" i="1" dirty="0" smtClean="0"/>
              <a:t>d’urbanisme;</a:t>
            </a:r>
            <a:endParaRPr lang="fr-FR" sz="1600" i="1" dirty="0"/>
          </a:p>
          <a:p>
            <a:pPr marL="285750" indent="-285750" algn="just">
              <a:lnSpc>
                <a:spcPts val="2600"/>
              </a:lnSpc>
              <a:spcBef>
                <a:spcPts val="600"/>
              </a:spcBef>
              <a:spcAft>
                <a:spcPts val="600"/>
              </a:spcAft>
              <a:buFont typeface="Arial" panose="020B0604020202020204" pitchFamily="34" charset="0"/>
              <a:buChar char="•"/>
            </a:pPr>
            <a:r>
              <a:rPr lang="fr-FR" sz="1600" i="1" dirty="0"/>
              <a:t>se </a:t>
            </a:r>
            <a:r>
              <a:rPr lang="fr-FR" sz="1600" i="1" dirty="0" smtClean="0"/>
              <a:t>caractérise, notamment, </a:t>
            </a:r>
            <a:r>
              <a:rPr lang="fr-FR" sz="1600" i="1" dirty="0"/>
              <a:t>par ses orientations générales qui guident l’élaboration des autres documents d’urbanisme, en l’occurrence les plans </a:t>
            </a:r>
            <a:r>
              <a:rPr lang="fr-FR" sz="1600" i="1" dirty="0" smtClean="0"/>
              <a:t>d’aménagement ;</a:t>
            </a:r>
          </a:p>
          <a:p>
            <a:pPr algn="just">
              <a:lnSpc>
                <a:spcPts val="2600"/>
              </a:lnSpc>
              <a:spcBef>
                <a:spcPts val="600"/>
              </a:spcBef>
              <a:spcAft>
                <a:spcPts val="600"/>
              </a:spcAft>
            </a:pPr>
            <a:r>
              <a:rPr lang="fr-FR" sz="1600" i="1" dirty="0" smtClean="0"/>
              <a:t>Nouvelle génération qui couvre, notamment, les aires métropolitaines, et les zones spécifiques (littoral, vallée,...).</a:t>
            </a:r>
            <a:endParaRPr lang="fr-FR" sz="1600" i="1" dirty="0"/>
          </a:p>
        </p:txBody>
      </p:sp>
      <p:sp>
        <p:nvSpPr>
          <p:cNvPr id="41" name="Rectangle 40"/>
          <p:cNvSpPr/>
          <p:nvPr/>
        </p:nvSpPr>
        <p:spPr>
          <a:xfrm>
            <a:off x="0" y="-3892"/>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Instruments de la planification</a:t>
            </a:r>
            <a:endParaRPr lang="fr-FR" altLang="fr-FR" sz="2800" b="1" i="1" kern="0" dirty="0">
              <a:solidFill>
                <a:schemeClr val="bg1"/>
              </a:solidFill>
              <a:latin typeface="+mj-lt"/>
              <a:cs typeface="Calibri" pitchFamily="34" charset="0"/>
            </a:endParaRPr>
          </a:p>
        </p:txBody>
      </p:sp>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12</a:t>
            </a:fld>
            <a:endParaRPr lang="fr-FR">
              <a:solidFill>
                <a:prstClr val="black">
                  <a:tint val="75000"/>
                </a:prstClr>
              </a:solidFill>
            </a:endParaRPr>
          </a:p>
        </p:txBody>
      </p:sp>
      <p:sp>
        <p:nvSpPr>
          <p:cNvPr id="12" name="ZoneTexte 11"/>
          <p:cNvSpPr txBox="1"/>
          <p:nvPr/>
        </p:nvSpPr>
        <p:spPr>
          <a:xfrm>
            <a:off x="53059" y="3068099"/>
            <a:ext cx="3238291" cy="338554"/>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r>
              <a:rPr lang="fr-FR" sz="1600" b="1" i="1" dirty="0" smtClean="0"/>
              <a:t>Urbanisme prévisionnel</a:t>
            </a:r>
            <a:endParaRPr lang="fr-FR" sz="1600" b="1" i="1" dirty="0"/>
          </a:p>
        </p:txBody>
      </p:sp>
      <p:sp>
        <p:nvSpPr>
          <p:cNvPr id="13" name="ZoneTexte 12"/>
          <p:cNvSpPr txBox="1"/>
          <p:nvPr/>
        </p:nvSpPr>
        <p:spPr>
          <a:xfrm>
            <a:off x="3419871" y="5243372"/>
            <a:ext cx="5436604" cy="759182"/>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pPr algn="just">
              <a:lnSpc>
                <a:spcPts val="2600"/>
              </a:lnSpc>
              <a:spcBef>
                <a:spcPts val="600"/>
              </a:spcBef>
              <a:spcAft>
                <a:spcPts val="600"/>
              </a:spcAft>
            </a:pPr>
            <a:r>
              <a:rPr lang="fr-FR" sz="1600" i="1" dirty="0" smtClean="0"/>
              <a:t>Fournir </a:t>
            </a:r>
            <a:r>
              <a:rPr lang="fr-FR" sz="1600" i="1" dirty="0"/>
              <a:t>au pouvoir public un outil pour assurer une meilleure maîtrise de développement urbain durable </a:t>
            </a:r>
          </a:p>
        </p:txBody>
      </p:sp>
    </p:spTree>
    <p:extLst>
      <p:ext uri="{BB962C8B-B14F-4D97-AF65-F5344CB8AC3E}">
        <p14:creationId xmlns:p14="http://schemas.microsoft.com/office/powerpoint/2010/main" val="1990844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81580" y="620688"/>
            <a:ext cx="5110500" cy="400110"/>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r>
              <a:rPr lang="fr-FR" sz="2000" b="1" i="1" dirty="0" smtClean="0"/>
              <a:t>Instruments </a:t>
            </a:r>
            <a:r>
              <a:rPr lang="fr-FR" sz="2000" b="1" i="1" dirty="0"/>
              <a:t>de </a:t>
            </a:r>
            <a:r>
              <a:rPr lang="fr-FR" sz="2000" b="1" i="1" dirty="0" smtClean="0"/>
              <a:t>la planification urbaine </a:t>
            </a:r>
            <a:endParaRPr lang="fr-FR" sz="2000" b="1" i="1" dirty="0"/>
          </a:p>
        </p:txBody>
      </p:sp>
      <p:sp>
        <p:nvSpPr>
          <p:cNvPr id="11" name="ZoneTexte 10"/>
          <p:cNvSpPr txBox="1"/>
          <p:nvPr/>
        </p:nvSpPr>
        <p:spPr>
          <a:xfrm>
            <a:off x="3505594" y="2346846"/>
            <a:ext cx="5436605" cy="1154162"/>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pPr algn="just" eaLnBrk="1" fontAlgn="auto" hangingPunct="1">
              <a:spcBef>
                <a:spcPts val="0"/>
              </a:spcBef>
              <a:spcAft>
                <a:spcPts val="0"/>
              </a:spcAft>
              <a:defRPr/>
            </a:pPr>
            <a:r>
              <a:rPr lang="fr-FR" sz="1600" b="1" i="1" dirty="0" smtClean="0"/>
              <a:t>Plan d’aménagement </a:t>
            </a:r>
            <a:r>
              <a:rPr lang="fr-FR" sz="1600" b="1" dirty="0" smtClean="0"/>
              <a:t>: </a:t>
            </a:r>
            <a:r>
              <a:rPr lang="fr-FR" sz="1600" i="1" dirty="0" smtClean="0"/>
              <a:t>est un document d’urbanisme fondamental qui définit </a:t>
            </a:r>
            <a:r>
              <a:rPr lang="fr-FR" sz="1600" i="1" dirty="0"/>
              <a:t>le droit d’utilisation du sol par des règles précises immédiatement applicables;</a:t>
            </a:r>
          </a:p>
          <a:p>
            <a:pPr eaLnBrk="1" fontAlgn="auto" hangingPunct="1">
              <a:spcBef>
                <a:spcPts val="600"/>
              </a:spcBef>
              <a:spcAft>
                <a:spcPts val="600"/>
              </a:spcAft>
              <a:defRPr/>
            </a:pPr>
            <a:r>
              <a:rPr lang="fr-FR" sz="1600" i="1" dirty="0" smtClean="0"/>
              <a:t>Concertation élargie au niveau local</a:t>
            </a:r>
            <a:r>
              <a:rPr lang="fr-FR" i="1" dirty="0" smtClean="0"/>
              <a:t>.</a:t>
            </a:r>
            <a:endParaRPr lang="fr-FR" dirty="0"/>
          </a:p>
        </p:txBody>
      </p:sp>
      <p:sp>
        <p:nvSpPr>
          <p:cNvPr id="40" name="ZoneTexte 39"/>
          <p:cNvSpPr txBox="1"/>
          <p:nvPr/>
        </p:nvSpPr>
        <p:spPr>
          <a:xfrm>
            <a:off x="3505593" y="3645024"/>
            <a:ext cx="5436605" cy="1569660"/>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pPr algn="just" eaLnBrk="1" fontAlgn="auto" hangingPunct="1">
              <a:spcAft>
                <a:spcPts val="0"/>
              </a:spcAft>
              <a:buFont typeface="Wingdings"/>
              <a:buNone/>
              <a:tabLst>
                <a:tab pos="0" algn="l"/>
              </a:tabLst>
              <a:defRPr/>
            </a:pPr>
            <a:r>
              <a:rPr lang="fr-FR" sz="1600" b="1" i="1" dirty="0" smtClean="0"/>
              <a:t>PDAR :</a:t>
            </a:r>
            <a:r>
              <a:rPr lang="fr-FR" sz="1600" dirty="0" smtClean="0"/>
              <a:t> </a:t>
            </a:r>
            <a:r>
              <a:rPr lang="fr-FR" sz="1600" i="1" dirty="0">
                <a:cs typeface="Arial" pitchFamily="34" charset="0"/>
              </a:rPr>
              <a:t>outil de planification des agglomérations </a:t>
            </a:r>
            <a:r>
              <a:rPr lang="fr-FR" sz="1600" i="1" dirty="0" smtClean="0">
                <a:cs typeface="Arial" pitchFamily="34" charset="0"/>
              </a:rPr>
              <a:t>rurales.</a:t>
            </a:r>
            <a:r>
              <a:rPr lang="fr-FR" sz="1600" dirty="0" smtClean="0">
                <a:latin typeface="Candara" pitchFamily="34" charset="0"/>
                <a:cs typeface="Arial" pitchFamily="34" charset="0"/>
              </a:rPr>
              <a:t> </a:t>
            </a:r>
            <a:r>
              <a:rPr lang="fr-FR" sz="1600" i="1" dirty="0">
                <a:cs typeface="Arial" pitchFamily="34" charset="0"/>
              </a:rPr>
              <a:t>Il </a:t>
            </a:r>
            <a:r>
              <a:rPr lang="fr-FR" sz="1600" i="1" dirty="0" smtClean="0">
                <a:cs typeface="Arial" pitchFamily="34" charset="0"/>
              </a:rPr>
              <a:t>pour objet </a:t>
            </a:r>
            <a:r>
              <a:rPr lang="fr-FR" altLang="zh-CN" sz="1600" i="1" dirty="0">
                <a:cs typeface="Arial" pitchFamily="34" charset="0"/>
              </a:rPr>
              <a:t>de délimiter notamment :</a:t>
            </a:r>
          </a:p>
          <a:p>
            <a:pPr marL="444500" indent="-261938" algn="just" eaLnBrk="1" hangingPunct="1">
              <a:spcAft>
                <a:spcPts val="0"/>
              </a:spcAft>
              <a:buClrTx/>
              <a:buFont typeface="Arial" panose="020B0604020202020204" pitchFamily="34" charset="0"/>
              <a:buChar char="•"/>
              <a:defRPr/>
            </a:pPr>
            <a:r>
              <a:rPr lang="fr-FR" altLang="zh-CN" sz="1600" i="1" dirty="0">
                <a:cs typeface="Arial" pitchFamily="34" charset="0"/>
              </a:rPr>
              <a:t>les zones réservées à l'habitat des agriculteurs comportant l'installation de bâtiments d'exploitation agricole ;</a:t>
            </a:r>
          </a:p>
          <a:p>
            <a:pPr marL="444500" indent="-261938" algn="just" eaLnBrk="1" hangingPunct="1">
              <a:spcAft>
                <a:spcPts val="0"/>
              </a:spcAft>
              <a:buClrTx/>
              <a:buFont typeface="Arial" panose="020B0604020202020204" pitchFamily="34" charset="0"/>
              <a:buChar char="•"/>
              <a:defRPr/>
            </a:pPr>
            <a:r>
              <a:rPr lang="fr-FR" altLang="zh-CN" sz="1600" i="1" dirty="0">
                <a:cs typeface="Arial" pitchFamily="34" charset="0"/>
              </a:rPr>
              <a:t>les zones réservées à l'habitat de type non agricole, au commerce, à l'artisanat et à </a:t>
            </a:r>
            <a:r>
              <a:rPr lang="fr-FR" altLang="zh-CN" sz="1600" i="1" dirty="0" smtClean="0">
                <a:cs typeface="Arial" pitchFamily="34" charset="0"/>
              </a:rPr>
              <a:t>l'industrie.</a:t>
            </a:r>
            <a:endParaRPr lang="fr-FR" sz="1600" dirty="0"/>
          </a:p>
        </p:txBody>
      </p:sp>
      <p:sp>
        <p:nvSpPr>
          <p:cNvPr id="41" name="Rectangle 40"/>
          <p:cNvSpPr/>
          <p:nvPr/>
        </p:nvSpPr>
        <p:spPr>
          <a:xfrm>
            <a:off x="0" y="-3892"/>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Instruments de la planification</a:t>
            </a:r>
            <a:endParaRPr lang="fr-FR" altLang="fr-FR" sz="2800" b="1" i="1" kern="0" dirty="0">
              <a:solidFill>
                <a:schemeClr val="bg1"/>
              </a:solidFill>
              <a:latin typeface="+mj-lt"/>
              <a:cs typeface="Calibri" pitchFamily="34" charset="0"/>
            </a:endParaRPr>
          </a:p>
        </p:txBody>
      </p:sp>
      <p:sp>
        <p:nvSpPr>
          <p:cNvPr id="42" name="ZoneTexte 41"/>
          <p:cNvSpPr txBox="1"/>
          <p:nvPr/>
        </p:nvSpPr>
        <p:spPr>
          <a:xfrm>
            <a:off x="3539649" y="5661248"/>
            <a:ext cx="5448410" cy="830997"/>
          </a:xfrm>
          <a:prstGeom prst="rect">
            <a:avLst/>
          </a:prstGeom>
          <a:solidFill>
            <a:schemeClr val="accent1">
              <a:lumMod val="20000"/>
              <a:lumOff val="80000"/>
            </a:schemeClr>
          </a:solidFill>
          <a:ln>
            <a:solidFill>
              <a:schemeClr val="tx2">
                <a:lumMod val="75000"/>
              </a:schemeClr>
            </a:solidFill>
          </a:ln>
        </p:spPr>
        <p:txBody>
          <a:bodyPr wrap="square" rtlCol="0">
            <a:spAutoFit/>
          </a:bodyPr>
          <a:lstStyle/>
          <a:p>
            <a:pPr algn="just"/>
            <a:r>
              <a:rPr lang="fr-FR" sz="1600" b="1" i="1" dirty="0" smtClean="0">
                <a:latin typeface="+mj-lt"/>
              </a:rPr>
              <a:t>Arrêté d’alignement : </a:t>
            </a:r>
            <a:r>
              <a:rPr lang="fr-FR" sz="1600" i="1" dirty="0">
                <a:latin typeface="+mj-lt"/>
                <a:cs typeface="Arial" pitchFamily="34" charset="0"/>
              </a:rPr>
              <a:t>outil de création des voies, places et parkings, la modification de leur tracé ou leur largeur ou leur suppression, totale ou </a:t>
            </a:r>
            <a:r>
              <a:rPr lang="fr-FR" sz="1600" i="1" dirty="0" smtClean="0">
                <a:latin typeface="+mj-lt"/>
                <a:cs typeface="Arial" pitchFamily="34" charset="0"/>
              </a:rPr>
              <a:t>partielle.</a:t>
            </a:r>
            <a:endParaRPr lang="fr-FR" sz="1600" i="1" dirty="0">
              <a:latin typeface="+mj-lt"/>
              <a:cs typeface="Arial" pitchFamily="34" charset="0"/>
            </a:endParaRPr>
          </a:p>
        </p:txBody>
      </p:sp>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13</a:t>
            </a:fld>
            <a:endParaRPr lang="fr-FR">
              <a:solidFill>
                <a:prstClr val="black">
                  <a:tint val="75000"/>
                </a:prstClr>
              </a:solidFill>
            </a:endParaRPr>
          </a:p>
        </p:txBody>
      </p:sp>
      <p:sp>
        <p:nvSpPr>
          <p:cNvPr id="9" name="ZoneTexte 8"/>
          <p:cNvSpPr txBox="1"/>
          <p:nvPr/>
        </p:nvSpPr>
        <p:spPr>
          <a:xfrm>
            <a:off x="3505594" y="1196752"/>
            <a:ext cx="5436605" cy="1077218"/>
          </a:xfrm>
          <a:prstGeom prst="rect">
            <a:avLst/>
          </a:prstGeom>
          <a:solidFill>
            <a:schemeClr val="accent1">
              <a:lumMod val="20000"/>
              <a:lumOff val="80000"/>
            </a:schemeClr>
          </a:solidFill>
          <a:ln>
            <a:solidFill>
              <a:schemeClr val="tx2">
                <a:lumMod val="75000"/>
              </a:schemeClr>
            </a:solidFill>
          </a:ln>
        </p:spPr>
        <p:txBody>
          <a:bodyPr wrap="square" rtlCol="0">
            <a:spAutoFit/>
          </a:bodyPr>
          <a:lstStyle/>
          <a:p>
            <a:pPr algn="just"/>
            <a:r>
              <a:rPr lang="fr-FR" sz="1600" b="1" i="1" dirty="0" smtClean="0">
                <a:latin typeface="+mj-lt"/>
              </a:rPr>
              <a:t>Plan de zonage : </a:t>
            </a:r>
            <a:r>
              <a:rPr lang="fr-FR" sz="1600" i="1" dirty="0" smtClean="0">
                <a:latin typeface="+mj-lt"/>
                <a:cs typeface="Arial" pitchFamily="34" charset="0"/>
              </a:rPr>
              <a:t>a pour objet de permettre à l’administration et aux communes de prendre les mesures conservatoires nécessaires à la préparation du plan d’aménagement et à préserver les orientations du SDAU.</a:t>
            </a:r>
            <a:endParaRPr lang="fr-FR" sz="1600" i="1" dirty="0">
              <a:latin typeface="+mj-lt"/>
              <a:cs typeface="Arial" pitchFamily="34" charset="0"/>
            </a:endParaRPr>
          </a:p>
        </p:txBody>
      </p:sp>
      <p:sp>
        <p:nvSpPr>
          <p:cNvPr id="12" name="ZoneTexte 11"/>
          <p:cNvSpPr txBox="1"/>
          <p:nvPr/>
        </p:nvSpPr>
        <p:spPr>
          <a:xfrm>
            <a:off x="53059" y="3068099"/>
            <a:ext cx="3238291" cy="338554"/>
          </a:xfrm>
          <a:prstGeom prst="rect">
            <a:avLst/>
          </a:prstGeom>
          <a:solidFill>
            <a:schemeClr val="accent1">
              <a:lumMod val="20000"/>
              <a:lumOff val="80000"/>
            </a:schemeClr>
          </a:solidFill>
          <a:ln>
            <a:solidFill>
              <a:schemeClr val="tx2">
                <a:lumMod val="75000"/>
              </a:schemeClr>
            </a:solidFill>
          </a:ln>
        </p:spPr>
        <p:txBody>
          <a:bodyPr wrap="square" rtlCol="0">
            <a:spAutoFit/>
          </a:bodyPr>
          <a:lstStyle>
            <a:defPPr>
              <a:defRPr lang="fr-FR"/>
            </a:defPPr>
            <a:lvl1pPr>
              <a:defRPr sz="1400">
                <a:latin typeface="+mj-lt"/>
              </a:defRPr>
            </a:lvl1pPr>
          </a:lstStyle>
          <a:p>
            <a:r>
              <a:rPr lang="fr-FR" sz="1600" b="1" i="1" dirty="0" smtClean="0"/>
              <a:t>Urbanisme réglementaire</a:t>
            </a:r>
            <a:endParaRPr lang="fr-FR" sz="1600" b="1" i="1" dirty="0"/>
          </a:p>
        </p:txBody>
      </p:sp>
    </p:spTree>
    <p:extLst>
      <p:ext uri="{BB962C8B-B14F-4D97-AF65-F5344CB8AC3E}">
        <p14:creationId xmlns:p14="http://schemas.microsoft.com/office/powerpoint/2010/main" val="1879859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763688" y="836712"/>
            <a:ext cx="6624736" cy="338554"/>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lgn="l"/>
            <a:r>
              <a:rPr lang="fr-FR" dirty="0" smtClean="0"/>
              <a:t>Programmes de développement territoriaux : </a:t>
            </a:r>
            <a:r>
              <a:rPr lang="fr-FR" b="0" dirty="0" smtClean="0"/>
              <a:t>attributions </a:t>
            </a:r>
            <a:r>
              <a:rPr lang="fr-FR" b="0" dirty="0"/>
              <a:t>propres</a:t>
            </a:r>
          </a:p>
        </p:txBody>
      </p:sp>
      <p:sp>
        <p:nvSpPr>
          <p:cNvPr id="41" name="Rectangle 40"/>
          <p:cNvSpPr/>
          <p:nvPr/>
        </p:nvSpPr>
        <p:spPr>
          <a:xfrm>
            <a:off x="35496" y="-3892"/>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Instruments</a:t>
            </a:r>
            <a:r>
              <a:rPr lang="fr-FR" sz="2000" b="1" i="1" dirty="0" smtClean="0">
                <a:solidFill>
                  <a:schemeClr val="bg1"/>
                </a:solidFill>
              </a:rPr>
              <a:t> </a:t>
            </a:r>
            <a:r>
              <a:rPr lang="fr-FR" sz="2800" b="1" i="1" kern="0" dirty="0">
                <a:solidFill>
                  <a:schemeClr val="bg1"/>
                </a:solidFill>
                <a:latin typeface="+mj-lt"/>
                <a:cs typeface="Calibri" pitchFamily="34" charset="0"/>
              </a:rPr>
              <a:t>de</a:t>
            </a:r>
            <a:r>
              <a:rPr lang="fr-FR" sz="2000" b="1" i="1" dirty="0">
                <a:solidFill>
                  <a:schemeClr val="bg1"/>
                </a:solidFill>
              </a:rPr>
              <a:t> </a:t>
            </a:r>
            <a:r>
              <a:rPr lang="fr-FR" sz="2800" b="1" i="1" kern="0" dirty="0">
                <a:solidFill>
                  <a:schemeClr val="bg1"/>
                </a:solidFill>
                <a:latin typeface="+mj-lt"/>
                <a:cs typeface="Calibri" pitchFamily="34" charset="0"/>
              </a:rPr>
              <a:t>la</a:t>
            </a:r>
            <a:r>
              <a:rPr lang="fr-FR" sz="2000" b="1" i="1" dirty="0">
                <a:solidFill>
                  <a:schemeClr val="bg1"/>
                </a:solidFill>
              </a:rPr>
              <a:t> </a:t>
            </a:r>
            <a:r>
              <a:rPr lang="fr-FR" sz="2800" b="1" i="1" kern="0" dirty="0">
                <a:solidFill>
                  <a:schemeClr val="bg1"/>
                </a:solidFill>
                <a:latin typeface="+mj-lt"/>
                <a:cs typeface="Calibri" pitchFamily="34" charset="0"/>
              </a:rPr>
              <a:t>planification</a:t>
            </a:r>
            <a:endParaRPr lang="fr-FR" altLang="fr-FR" sz="2800" b="1" i="1" kern="0" dirty="0">
              <a:solidFill>
                <a:schemeClr val="bg1"/>
              </a:solidFill>
              <a:latin typeface="+mj-lt"/>
              <a:cs typeface="Calibri" pitchFamily="34" charset="0"/>
            </a:endParaRPr>
          </a:p>
        </p:txBody>
      </p:sp>
      <p:sp>
        <p:nvSpPr>
          <p:cNvPr id="24" name="ZoneTexte 23"/>
          <p:cNvSpPr txBox="1"/>
          <p:nvPr/>
        </p:nvSpPr>
        <p:spPr>
          <a:xfrm>
            <a:off x="3779912" y="1628800"/>
            <a:ext cx="5040559" cy="2575064"/>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lnSpc>
                <a:spcPts val="2600"/>
              </a:lnSpc>
              <a:spcBef>
                <a:spcPts val="600"/>
              </a:spcBef>
              <a:spcAft>
                <a:spcPts val="600"/>
              </a:spcAft>
            </a:pPr>
            <a:r>
              <a:rPr lang="fr-FR" i="1" dirty="0" smtClean="0"/>
              <a:t>Programme </a:t>
            </a:r>
            <a:r>
              <a:rPr lang="fr-FR" i="1" dirty="0"/>
              <a:t>de développement </a:t>
            </a:r>
            <a:r>
              <a:rPr lang="fr-FR" i="1" dirty="0" smtClean="0"/>
              <a:t>Régional : </a:t>
            </a:r>
            <a:r>
              <a:rPr lang="fr-FR" b="0" i="1" dirty="0" smtClean="0"/>
              <a:t>Document établi en cohérence avec les orientations du SRAT pour la mise en place d’une vision de développement territorial durable sur la base d’une approche participative et concertée en cohérence avec les orientations des politiques publiques, </a:t>
            </a:r>
          </a:p>
          <a:p>
            <a:pPr marL="182563" indent="-182563"/>
            <a:endParaRPr lang="fr-FR" b="0" i="1" dirty="0"/>
          </a:p>
          <a:p>
            <a:r>
              <a:rPr lang="fr-FR" b="0" i="1" dirty="0"/>
              <a:t>Situation : </a:t>
            </a:r>
            <a:r>
              <a:rPr lang="fr-FR" b="0" i="1" dirty="0" smtClean="0"/>
              <a:t>11/12 </a:t>
            </a:r>
            <a:r>
              <a:rPr lang="fr-FR" b="0" i="1" dirty="0"/>
              <a:t>PDR.</a:t>
            </a:r>
          </a:p>
          <a:p>
            <a:endParaRPr lang="fr-FR" b="0" i="1" dirty="0"/>
          </a:p>
        </p:txBody>
      </p:sp>
      <p:sp>
        <p:nvSpPr>
          <p:cNvPr id="27" name="ZoneTexte 26"/>
          <p:cNvSpPr txBox="1"/>
          <p:nvPr/>
        </p:nvSpPr>
        <p:spPr>
          <a:xfrm>
            <a:off x="323528" y="1628800"/>
            <a:ext cx="3312367" cy="2276714"/>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marL="87313" indent="-87313">
              <a:lnSpc>
                <a:spcPts val="2000"/>
              </a:lnSpc>
              <a:spcBef>
                <a:spcPts val="600"/>
              </a:spcBef>
              <a:spcAft>
                <a:spcPts val="600"/>
              </a:spcAft>
              <a:buFont typeface="Arial" panose="020B0604020202020204" pitchFamily="34" charset="0"/>
              <a:buChar char="•"/>
            </a:pPr>
            <a:r>
              <a:rPr lang="fr-FR" sz="1400" b="0" i="1" dirty="0"/>
              <a:t>la loi organique </a:t>
            </a:r>
            <a:r>
              <a:rPr lang="fr-FR" sz="1400" b="0" i="1" dirty="0" smtClean="0"/>
              <a:t>n°111.14 </a:t>
            </a:r>
            <a:r>
              <a:rPr lang="fr-FR" sz="1400" b="0" i="1" dirty="0"/>
              <a:t>relative aux </a:t>
            </a:r>
            <a:r>
              <a:rPr lang="fr-FR" sz="1400" b="0" i="1" dirty="0" smtClean="0"/>
              <a:t>Régions (article </a:t>
            </a:r>
            <a:r>
              <a:rPr lang="fr-FR" sz="1400" b="0" i="1" dirty="0" smtClean="0"/>
              <a:t>83) ;</a:t>
            </a:r>
          </a:p>
          <a:p>
            <a:pPr marL="87313" indent="-87313">
              <a:lnSpc>
                <a:spcPts val="2000"/>
              </a:lnSpc>
              <a:spcBef>
                <a:spcPts val="600"/>
              </a:spcBef>
              <a:spcAft>
                <a:spcPts val="600"/>
              </a:spcAft>
              <a:buFont typeface="Arial" panose="020B0604020202020204" pitchFamily="34" charset="0"/>
              <a:buChar char="•"/>
            </a:pPr>
            <a:r>
              <a:rPr lang="fr-FR" sz="1400" b="0" i="1" dirty="0" smtClean="0"/>
              <a:t>Le décret </a:t>
            </a:r>
            <a:r>
              <a:rPr lang="fr-FR" sz="1400" b="0" i="1" dirty="0"/>
              <a:t>du 29 juin 2016, fixant la procédure d’élaboration du programme de développement </a:t>
            </a:r>
            <a:r>
              <a:rPr lang="fr-FR" sz="1400" b="0" i="1" dirty="0" smtClean="0"/>
              <a:t>régional, </a:t>
            </a:r>
            <a:r>
              <a:rPr lang="fr-FR" sz="1400" b="0" i="1" dirty="0"/>
              <a:t>de son suivi,   de son actualisation, de son évaluation et des mécanismes de dialogue et de concertation pour son </a:t>
            </a:r>
            <a:r>
              <a:rPr lang="fr-FR" sz="1400" b="0" i="1" dirty="0" smtClean="0"/>
              <a:t>élaboration</a:t>
            </a:r>
            <a:endParaRPr lang="fr-FR" sz="1400" b="0" i="1" dirty="0"/>
          </a:p>
        </p:txBody>
      </p:sp>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14</a:t>
            </a:fld>
            <a:endParaRPr lang="fr-FR">
              <a:solidFill>
                <a:prstClr val="black">
                  <a:tint val="75000"/>
                </a:prstClr>
              </a:solidFill>
            </a:endParaRPr>
          </a:p>
        </p:txBody>
      </p:sp>
    </p:spTree>
    <p:extLst>
      <p:ext uri="{BB962C8B-B14F-4D97-AF65-F5344CB8AC3E}">
        <p14:creationId xmlns:p14="http://schemas.microsoft.com/office/powerpoint/2010/main" val="743711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691680" y="1052736"/>
            <a:ext cx="6480720" cy="338554"/>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lgn="l">
              <a:spcBef>
                <a:spcPts val="600"/>
              </a:spcBef>
              <a:spcAft>
                <a:spcPts val="600"/>
              </a:spcAft>
            </a:pPr>
            <a:r>
              <a:rPr lang="fr-FR" dirty="0" smtClean="0"/>
              <a:t>Programmes de développement territoriaux : </a:t>
            </a:r>
            <a:r>
              <a:rPr lang="fr-FR" b="0" dirty="0" smtClean="0"/>
              <a:t>attributions </a:t>
            </a:r>
            <a:r>
              <a:rPr lang="fr-FR" b="0" dirty="0"/>
              <a:t>propres</a:t>
            </a:r>
          </a:p>
        </p:txBody>
      </p:sp>
      <p:sp>
        <p:nvSpPr>
          <p:cNvPr id="41" name="Rectangle 40"/>
          <p:cNvSpPr/>
          <p:nvPr/>
        </p:nvSpPr>
        <p:spPr>
          <a:xfrm>
            <a:off x="0" y="-3892"/>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Instruments de la planification</a:t>
            </a:r>
            <a:endParaRPr lang="fr-FR" altLang="fr-FR" sz="2800" b="1" i="1" kern="0" dirty="0">
              <a:solidFill>
                <a:schemeClr val="bg1"/>
              </a:solidFill>
              <a:latin typeface="+mj-lt"/>
              <a:cs typeface="Calibri" pitchFamily="34" charset="0"/>
            </a:endParaRPr>
          </a:p>
        </p:txBody>
      </p:sp>
      <p:sp>
        <p:nvSpPr>
          <p:cNvPr id="24" name="ZoneTexte 23"/>
          <p:cNvSpPr txBox="1"/>
          <p:nvPr/>
        </p:nvSpPr>
        <p:spPr>
          <a:xfrm>
            <a:off x="3779912" y="1951385"/>
            <a:ext cx="5040559" cy="3303468"/>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lnSpc>
                <a:spcPts val="2600"/>
              </a:lnSpc>
              <a:spcBef>
                <a:spcPts val="600"/>
              </a:spcBef>
              <a:spcAft>
                <a:spcPts val="600"/>
              </a:spcAft>
            </a:pPr>
            <a:r>
              <a:rPr lang="fr-FR" i="1" dirty="0" smtClean="0"/>
              <a:t>Programme </a:t>
            </a:r>
            <a:r>
              <a:rPr lang="fr-FR" i="1" dirty="0"/>
              <a:t>de développement </a:t>
            </a:r>
            <a:r>
              <a:rPr lang="fr-FR" i="1" dirty="0" smtClean="0"/>
              <a:t>de la Préfecture ou de la  Province : </a:t>
            </a:r>
            <a:r>
              <a:rPr lang="fr-FR" b="0" i="1" dirty="0" smtClean="0"/>
              <a:t>Document établi en cohérence avec les orientations du PDR, s’il existe, en vue de :</a:t>
            </a:r>
          </a:p>
          <a:p>
            <a:pPr marL="182563" indent="-182563">
              <a:lnSpc>
                <a:spcPts val="2600"/>
              </a:lnSpc>
              <a:spcBef>
                <a:spcPts val="600"/>
              </a:spcBef>
              <a:spcAft>
                <a:spcPts val="600"/>
              </a:spcAft>
              <a:buFont typeface="Arial" panose="020B0604020202020204" pitchFamily="34" charset="0"/>
              <a:buChar char="•"/>
            </a:pPr>
            <a:r>
              <a:rPr lang="fr-FR" b="0" i="1" dirty="0" smtClean="0"/>
              <a:t>Programmer les projets et les actions prioritaires dont la réalisation est en cours ou prévue ;</a:t>
            </a:r>
          </a:p>
          <a:p>
            <a:pPr marL="182563" indent="-182563">
              <a:lnSpc>
                <a:spcPts val="2600"/>
              </a:lnSpc>
              <a:spcBef>
                <a:spcPts val="600"/>
              </a:spcBef>
              <a:spcAft>
                <a:spcPts val="600"/>
              </a:spcAft>
              <a:buFont typeface="Arial" panose="020B0604020202020204" pitchFamily="34" charset="0"/>
              <a:buChar char="•"/>
            </a:pPr>
            <a:r>
              <a:rPr lang="fr-FR" b="0" i="1" dirty="0" smtClean="0"/>
              <a:t>Assurer </a:t>
            </a:r>
            <a:r>
              <a:rPr lang="fr-FR" b="0" i="1" dirty="0"/>
              <a:t>la promotion du développement social, notamment dans le milieu rural et les zones </a:t>
            </a:r>
            <a:r>
              <a:rPr lang="fr-FR" b="0" i="1" dirty="0" smtClean="0"/>
              <a:t>urbaines.</a:t>
            </a:r>
          </a:p>
          <a:p>
            <a:pPr marL="182563" indent="-182563"/>
            <a:endParaRPr lang="fr-FR" b="0" i="1" dirty="0"/>
          </a:p>
          <a:p>
            <a:endParaRPr lang="fr-FR" b="0" i="1" dirty="0"/>
          </a:p>
        </p:txBody>
      </p:sp>
      <p:sp>
        <p:nvSpPr>
          <p:cNvPr id="27" name="ZoneTexte 26"/>
          <p:cNvSpPr txBox="1"/>
          <p:nvPr/>
        </p:nvSpPr>
        <p:spPr>
          <a:xfrm>
            <a:off x="251520" y="1954700"/>
            <a:ext cx="3312367" cy="2554545"/>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marL="87313" indent="-87313">
              <a:lnSpc>
                <a:spcPts val="2000"/>
              </a:lnSpc>
              <a:spcBef>
                <a:spcPts val="600"/>
              </a:spcBef>
              <a:spcAft>
                <a:spcPts val="600"/>
              </a:spcAft>
              <a:buFont typeface="Arial" panose="020B0604020202020204" pitchFamily="34" charset="0"/>
              <a:buChar char="•"/>
            </a:pPr>
            <a:r>
              <a:rPr lang="fr-FR" sz="1400" b="0" i="1" dirty="0"/>
              <a:t>la loi organique </a:t>
            </a:r>
            <a:r>
              <a:rPr lang="fr-FR" sz="1400" b="0" i="1" dirty="0" smtClean="0"/>
              <a:t>n°112.14 </a:t>
            </a:r>
            <a:r>
              <a:rPr lang="fr-FR" sz="1400" b="0" i="1" dirty="0"/>
              <a:t>relative aux </a:t>
            </a:r>
            <a:r>
              <a:rPr lang="fr-FR" sz="1400" b="0" i="1" dirty="0" smtClean="0"/>
              <a:t>Préfectures et Provinces </a:t>
            </a:r>
            <a:r>
              <a:rPr lang="fr-FR" sz="1400" b="0" i="1" dirty="0"/>
              <a:t>(</a:t>
            </a:r>
            <a:r>
              <a:rPr lang="fr-FR" sz="1400" b="0" i="1" dirty="0" smtClean="0"/>
              <a:t>article 80) ;</a:t>
            </a:r>
          </a:p>
          <a:p>
            <a:pPr marL="87313" indent="-87313">
              <a:lnSpc>
                <a:spcPts val="2000"/>
              </a:lnSpc>
              <a:spcBef>
                <a:spcPts val="600"/>
              </a:spcBef>
              <a:spcAft>
                <a:spcPts val="600"/>
              </a:spcAft>
              <a:buFont typeface="Arial" panose="020B0604020202020204" pitchFamily="34" charset="0"/>
              <a:buChar char="•"/>
            </a:pPr>
            <a:r>
              <a:rPr lang="fr-FR" sz="1400" b="0" i="1" dirty="0" smtClean="0"/>
              <a:t>Le décret </a:t>
            </a:r>
            <a:r>
              <a:rPr lang="fr-FR" sz="1400" b="0" i="1" dirty="0"/>
              <a:t>du 29 juin 2016, fixant la procédure d’élaboration du programme de développement </a:t>
            </a:r>
            <a:r>
              <a:rPr lang="fr-FR" sz="1400" b="0" i="1" dirty="0" smtClean="0"/>
              <a:t>de la Préfecture ou de la Province, </a:t>
            </a:r>
            <a:r>
              <a:rPr lang="fr-FR" sz="1400" b="0" i="1" dirty="0"/>
              <a:t>de son suivi,   de son actualisation, de son évaluation et des mécanismes de dialogue et de concertation pour son </a:t>
            </a:r>
            <a:r>
              <a:rPr lang="fr-FR" sz="1400" b="0" i="1" dirty="0" smtClean="0"/>
              <a:t>élaboration</a:t>
            </a:r>
            <a:endParaRPr lang="fr-FR" sz="1400" b="0" i="1" dirty="0"/>
          </a:p>
        </p:txBody>
      </p:sp>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15</a:t>
            </a:fld>
            <a:endParaRPr lang="fr-FR">
              <a:solidFill>
                <a:prstClr val="black">
                  <a:tint val="75000"/>
                </a:prstClr>
              </a:solidFill>
            </a:endParaRPr>
          </a:p>
        </p:txBody>
      </p:sp>
    </p:spTree>
    <p:extLst>
      <p:ext uri="{BB962C8B-B14F-4D97-AF65-F5344CB8AC3E}">
        <p14:creationId xmlns:p14="http://schemas.microsoft.com/office/powerpoint/2010/main" val="743711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271680" y="905042"/>
            <a:ext cx="6600638" cy="338554"/>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lgn="l"/>
            <a:r>
              <a:rPr lang="fr-FR" dirty="0" smtClean="0"/>
              <a:t>Programmes de développement territoriaux : </a:t>
            </a:r>
            <a:r>
              <a:rPr lang="fr-FR" b="0" dirty="0" smtClean="0"/>
              <a:t>attributions </a:t>
            </a:r>
            <a:r>
              <a:rPr lang="fr-FR" b="0" dirty="0"/>
              <a:t>propres</a:t>
            </a:r>
          </a:p>
        </p:txBody>
      </p:sp>
      <p:sp>
        <p:nvSpPr>
          <p:cNvPr id="41" name="Rectangle 40"/>
          <p:cNvSpPr/>
          <p:nvPr/>
        </p:nvSpPr>
        <p:spPr>
          <a:xfrm>
            <a:off x="0" y="-3892"/>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Instruments de la planification</a:t>
            </a:r>
            <a:endParaRPr lang="fr-FR" altLang="fr-FR" sz="2800" b="1" i="1" kern="0" dirty="0">
              <a:solidFill>
                <a:schemeClr val="bg1"/>
              </a:solidFill>
              <a:latin typeface="+mj-lt"/>
              <a:cs typeface="Calibri" pitchFamily="34" charset="0"/>
            </a:endParaRPr>
          </a:p>
        </p:txBody>
      </p:sp>
      <p:sp>
        <p:nvSpPr>
          <p:cNvPr id="25" name="ZoneTexte 24"/>
          <p:cNvSpPr txBox="1"/>
          <p:nvPr/>
        </p:nvSpPr>
        <p:spPr>
          <a:xfrm>
            <a:off x="3779912" y="1700808"/>
            <a:ext cx="5040559" cy="2970044"/>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a:lnSpc>
                <a:spcPts val="2600"/>
              </a:lnSpc>
              <a:spcBef>
                <a:spcPts val="600"/>
              </a:spcBef>
              <a:spcAft>
                <a:spcPts val="600"/>
              </a:spcAft>
            </a:pPr>
            <a:r>
              <a:rPr lang="fr-FR" i="1" dirty="0" smtClean="0"/>
              <a:t>Le plan d’action de la commune : </a:t>
            </a:r>
            <a:r>
              <a:rPr lang="fr-FR" b="0" i="1" dirty="0" smtClean="0"/>
              <a:t>Document </a:t>
            </a:r>
            <a:r>
              <a:rPr lang="fr-FR" b="0" i="1" dirty="0"/>
              <a:t>de référence pour la </a:t>
            </a:r>
            <a:r>
              <a:rPr lang="fr-FR" b="0" i="1" dirty="0" smtClean="0"/>
              <a:t>commune :</a:t>
            </a:r>
            <a:endParaRPr lang="fr-FR" b="0" i="1" dirty="0"/>
          </a:p>
          <a:p>
            <a:pPr marL="285750" indent="-285750">
              <a:lnSpc>
                <a:spcPts val="2600"/>
              </a:lnSpc>
              <a:spcBef>
                <a:spcPts val="600"/>
              </a:spcBef>
              <a:spcAft>
                <a:spcPts val="600"/>
              </a:spcAft>
              <a:buFont typeface="Arial" panose="020B0604020202020204" pitchFamily="34" charset="0"/>
              <a:buChar char="•"/>
            </a:pPr>
            <a:r>
              <a:rPr lang="fr-FR" b="0" i="1" dirty="0" smtClean="0"/>
              <a:t>est établi en cohérence avec les orientations du PDR </a:t>
            </a:r>
            <a:r>
              <a:rPr lang="fr-FR" b="0" i="1" dirty="0"/>
              <a:t>et du </a:t>
            </a:r>
            <a:r>
              <a:rPr lang="fr-FR" b="0" i="1" dirty="0" smtClean="0"/>
              <a:t>PDP</a:t>
            </a:r>
            <a:r>
              <a:rPr lang="fr-FR" b="0" i="1" dirty="0"/>
              <a:t>, s’ils </a:t>
            </a:r>
            <a:r>
              <a:rPr lang="fr-FR" b="0" i="1" dirty="0" smtClean="0"/>
              <a:t>existent ;</a:t>
            </a:r>
            <a:endParaRPr lang="fr-FR" b="0" i="1" dirty="0"/>
          </a:p>
          <a:p>
            <a:pPr marL="285750" indent="-285750">
              <a:lnSpc>
                <a:spcPts val="2600"/>
              </a:lnSpc>
              <a:spcBef>
                <a:spcPts val="600"/>
              </a:spcBef>
              <a:spcAft>
                <a:spcPts val="600"/>
              </a:spcAft>
              <a:buFont typeface="Arial" panose="020B0604020202020204" pitchFamily="34" charset="0"/>
              <a:buChar char="•"/>
            </a:pPr>
            <a:r>
              <a:rPr lang="fr-FR" b="0" i="1" dirty="0" smtClean="0"/>
              <a:t>programmer </a:t>
            </a:r>
            <a:r>
              <a:rPr lang="fr-FR" b="0" i="1" dirty="0"/>
              <a:t>les actions prioritaires dont la réalisation est </a:t>
            </a:r>
            <a:r>
              <a:rPr lang="fr-FR" b="0" i="1" dirty="0" smtClean="0"/>
              <a:t>en cours </a:t>
            </a:r>
            <a:r>
              <a:rPr lang="fr-FR" b="0" i="1" dirty="0"/>
              <a:t>ou </a:t>
            </a:r>
            <a:r>
              <a:rPr lang="fr-FR" b="0" i="1" dirty="0" smtClean="0"/>
              <a:t>prévue.</a:t>
            </a:r>
          </a:p>
          <a:p>
            <a:pPr marL="285750" indent="-285750">
              <a:buFont typeface="Arial" panose="020B0604020202020204" pitchFamily="34" charset="0"/>
              <a:buChar char="•"/>
            </a:pPr>
            <a:endParaRPr lang="fr-FR" b="0" i="1" dirty="0"/>
          </a:p>
          <a:p>
            <a:pPr marL="285750" indent="-285750">
              <a:buFont typeface="Arial" panose="020B0604020202020204" pitchFamily="34" charset="0"/>
              <a:buChar char="•"/>
            </a:pPr>
            <a:endParaRPr lang="fr-FR" b="0" dirty="0"/>
          </a:p>
        </p:txBody>
      </p:sp>
      <p:sp>
        <p:nvSpPr>
          <p:cNvPr id="28" name="ZoneTexte 27"/>
          <p:cNvSpPr txBox="1"/>
          <p:nvPr/>
        </p:nvSpPr>
        <p:spPr>
          <a:xfrm>
            <a:off x="179512" y="1697359"/>
            <a:ext cx="3312367" cy="2590453"/>
          </a:xfrm>
          <a:prstGeom prst="rect">
            <a:avLst/>
          </a:prstGeom>
          <a:solidFill>
            <a:srgbClr val="00B0F0">
              <a:alpha val="16000"/>
            </a:srgbClr>
          </a:solidFill>
          <a:ln>
            <a:solidFill>
              <a:schemeClr val="tx2">
                <a:lumMod val="75000"/>
              </a:schemeClr>
            </a:solidFill>
          </a:ln>
        </p:spPr>
        <p:txBody>
          <a:bodyPr wrap="square" rtlCol="0">
            <a:spAutoFit/>
          </a:bodyPr>
          <a:lstStyle>
            <a:defPPr>
              <a:defRPr lang="fr-FR"/>
            </a:defPPr>
            <a:lvl1pPr marL="0" indent="0" algn="just">
              <a:buFont typeface="Arial" panose="020B0604020202020204" pitchFamily="34" charset="0"/>
              <a:buNone/>
              <a:defRPr sz="1600" b="1">
                <a:latin typeface="+mj-lt"/>
              </a:defRPr>
            </a:lvl1pPr>
          </a:lstStyle>
          <a:p>
            <a:pPr marL="87313" indent="-87313">
              <a:lnSpc>
                <a:spcPts val="2000"/>
              </a:lnSpc>
              <a:spcBef>
                <a:spcPts val="600"/>
              </a:spcBef>
              <a:spcAft>
                <a:spcPts val="600"/>
              </a:spcAft>
              <a:buFont typeface="Arial" panose="020B0604020202020204" pitchFamily="34" charset="0"/>
              <a:buChar char="•"/>
            </a:pPr>
            <a:r>
              <a:rPr lang="fr-FR" sz="1400" b="0" i="1" dirty="0"/>
              <a:t>la loi organique </a:t>
            </a:r>
            <a:r>
              <a:rPr lang="fr-FR" sz="1400" b="0" i="1" dirty="0" smtClean="0"/>
              <a:t>n°113.14 </a:t>
            </a:r>
            <a:r>
              <a:rPr lang="fr-FR" sz="1400" b="0" i="1" dirty="0"/>
              <a:t>relative aux </a:t>
            </a:r>
            <a:r>
              <a:rPr lang="fr-FR" sz="1400" b="0" i="1" dirty="0" smtClean="0"/>
              <a:t>Communes (article 78) ;</a:t>
            </a:r>
          </a:p>
          <a:p>
            <a:pPr marL="87313" indent="-87313">
              <a:lnSpc>
                <a:spcPts val="2000"/>
              </a:lnSpc>
              <a:spcBef>
                <a:spcPts val="600"/>
              </a:spcBef>
              <a:spcAft>
                <a:spcPts val="600"/>
              </a:spcAft>
              <a:buFont typeface="Arial" panose="020B0604020202020204" pitchFamily="34" charset="0"/>
              <a:buChar char="•"/>
            </a:pPr>
            <a:r>
              <a:rPr lang="fr-FR" sz="1400" b="0" i="1" dirty="0" smtClean="0"/>
              <a:t>le décret </a:t>
            </a:r>
            <a:r>
              <a:rPr lang="fr-FR" sz="1400" b="0" i="1" dirty="0"/>
              <a:t>du 29 juin 2016, fixant la procédure d’élaboration du programme d’action de la commune, de son suivi,  de son actualisation, de son évaluation et des mécanismes de dialogue et de concertation pour son </a:t>
            </a:r>
            <a:r>
              <a:rPr lang="fr-FR" sz="1400" b="0" i="1" dirty="0" smtClean="0"/>
              <a:t>élaboration.</a:t>
            </a:r>
            <a:endParaRPr lang="fr-FR" sz="1400" b="0" i="1" dirty="0"/>
          </a:p>
          <a:p>
            <a:endParaRPr lang="fr-FR" sz="1400" b="0" i="1" dirty="0"/>
          </a:p>
        </p:txBody>
      </p:sp>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16</a:t>
            </a:fld>
            <a:endParaRPr lang="fr-FR" dirty="0">
              <a:solidFill>
                <a:prstClr val="black">
                  <a:tint val="75000"/>
                </a:prstClr>
              </a:solidFill>
            </a:endParaRPr>
          </a:p>
        </p:txBody>
      </p:sp>
    </p:spTree>
    <p:extLst>
      <p:ext uri="{BB962C8B-B14F-4D97-AF65-F5344CB8AC3E}">
        <p14:creationId xmlns:p14="http://schemas.microsoft.com/office/powerpoint/2010/main" val="3003151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1900">
                <a:solidFill>
                  <a:schemeClr val="tx1"/>
                </a:solidFill>
                <a:latin typeface="Arial" pitchFamily="34" charset="0"/>
                <a:cs typeface="Arial" pitchFamily="34" charset="0"/>
              </a:defRPr>
            </a:lvl1pPr>
            <a:lvl2pPr marL="742950" indent="-285750" defTabSz="912813" eaLnBrk="0" hangingPunct="0">
              <a:defRPr sz="1900">
                <a:solidFill>
                  <a:schemeClr val="tx1"/>
                </a:solidFill>
                <a:latin typeface="Arial" pitchFamily="34" charset="0"/>
                <a:cs typeface="Arial" pitchFamily="34" charset="0"/>
              </a:defRPr>
            </a:lvl2pPr>
            <a:lvl3pPr marL="1143000" indent="-228600" defTabSz="912813" eaLnBrk="0" hangingPunct="0">
              <a:defRPr sz="1900">
                <a:solidFill>
                  <a:schemeClr val="tx1"/>
                </a:solidFill>
                <a:latin typeface="Arial" pitchFamily="34" charset="0"/>
                <a:cs typeface="Arial" pitchFamily="34" charset="0"/>
              </a:defRPr>
            </a:lvl3pPr>
            <a:lvl4pPr marL="1600200" indent="-228600" defTabSz="912813" eaLnBrk="0" hangingPunct="0">
              <a:defRPr sz="1900">
                <a:solidFill>
                  <a:schemeClr val="tx1"/>
                </a:solidFill>
                <a:latin typeface="Arial" pitchFamily="34" charset="0"/>
                <a:cs typeface="Arial" pitchFamily="34" charset="0"/>
              </a:defRPr>
            </a:lvl4pPr>
            <a:lvl5pPr marL="2057400" indent="-228600" defTabSz="912813" eaLnBrk="0" hangingPunct="0">
              <a:defRPr sz="19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sz="19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sz="19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sz="19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sz="1900">
                <a:solidFill>
                  <a:schemeClr val="tx1"/>
                </a:solidFill>
                <a:latin typeface="Arial" pitchFamily="34" charset="0"/>
                <a:cs typeface="Arial" pitchFamily="34" charset="0"/>
              </a:defRPr>
            </a:lvl9pPr>
          </a:lstStyle>
          <a:p>
            <a:pPr eaLnBrk="1" hangingPunct="1"/>
            <a:fld id="{191F75B5-4B2C-4FB4-8D06-577CF4E9FDBA}" type="slidenum">
              <a:rPr lang="fr-FR" altLang="fr-FR" sz="1200">
                <a:solidFill>
                  <a:prstClr val="black">
                    <a:tint val="75000"/>
                  </a:prstClr>
                </a:solidFill>
                <a:latin typeface="Century Gothic" pitchFamily="34" charset="0"/>
                <a:cs typeface="Arial" charset="0"/>
              </a:rPr>
              <a:pPr eaLnBrk="1" hangingPunct="1"/>
              <a:t>17</a:t>
            </a:fld>
            <a:endParaRPr lang="fr-FR" altLang="fr-FR" sz="1200" dirty="0">
              <a:solidFill>
                <a:prstClr val="black">
                  <a:tint val="75000"/>
                </a:prstClr>
              </a:solidFill>
              <a:latin typeface="Century Gothic" pitchFamily="34" charset="0"/>
              <a:cs typeface="Arial" charset="0"/>
            </a:endParaRPr>
          </a:p>
        </p:txBody>
      </p:sp>
      <p:sp>
        <p:nvSpPr>
          <p:cNvPr id="7171" name="Rectangle 1"/>
          <p:cNvSpPr>
            <a:spLocks noChangeArrowheads="1"/>
          </p:cNvSpPr>
          <p:nvPr/>
        </p:nvSpPr>
        <p:spPr bwMode="auto">
          <a:xfrm>
            <a:off x="1115616" y="1052736"/>
            <a:ext cx="7704855" cy="3323987"/>
          </a:xfrm>
          <a:prstGeom prst="rect">
            <a:avLst/>
          </a:prstGeom>
          <a:noFill/>
          <a:ln w="9525">
            <a:noFill/>
            <a:miter lim="800000"/>
            <a:headEnd/>
            <a:tailEnd/>
          </a:ln>
        </p:spPr>
        <p:txBody>
          <a:bodyPr wrap="square" anchor="ctr">
            <a:spAutoFit/>
          </a:bodyPr>
          <a:lstStyle/>
          <a:p>
            <a:pPr algn="just">
              <a:spcBef>
                <a:spcPts val="600"/>
              </a:spcBef>
              <a:spcAft>
                <a:spcPts val="600"/>
              </a:spcAft>
            </a:pPr>
            <a:r>
              <a:rPr lang="fr-FR" sz="2000" i="1" dirty="0" smtClean="0">
                <a:latin typeface="+mj-lt"/>
              </a:rPr>
              <a:t>L’action </a:t>
            </a:r>
            <a:r>
              <a:rPr lang="fr-FR" sz="2000" i="1" dirty="0">
                <a:latin typeface="+mj-lt"/>
              </a:rPr>
              <a:t>sur l’espace </a:t>
            </a:r>
            <a:r>
              <a:rPr lang="fr-FR" sz="2000" i="1" dirty="0" smtClean="0">
                <a:latin typeface="+mj-lt"/>
              </a:rPr>
              <a:t>est </a:t>
            </a:r>
            <a:r>
              <a:rPr lang="fr-FR" sz="2000" i="1" dirty="0">
                <a:latin typeface="+mj-lt"/>
              </a:rPr>
              <a:t>très </a:t>
            </a:r>
            <a:r>
              <a:rPr lang="fr-FR" sz="2000" i="1" dirty="0" smtClean="0">
                <a:latin typeface="+mj-lt"/>
              </a:rPr>
              <a:t>complexe, </a:t>
            </a:r>
            <a:r>
              <a:rPr lang="fr-FR" sz="2000" i="1" dirty="0">
                <a:latin typeface="+mj-lt"/>
              </a:rPr>
              <a:t>car il </a:t>
            </a:r>
            <a:r>
              <a:rPr lang="fr-FR" sz="2000" i="1" dirty="0" smtClean="0">
                <a:latin typeface="+mj-lt"/>
              </a:rPr>
              <a:t>s’agit de :</a:t>
            </a:r>
            <a:endParaRPr lang="fr-FR" sz="2000" i="1" dirty="0">
              <a:latin typeface="+mj-lt"/>
            </a:endParaRPr>
          </a:p>
          <a:p>
            <a:pPr marL="342900" indent="-342900" algn="just">
              <a:spcBef>
                <a:spcPts val="600"/>
              </a:spcBef>
              <a:spcAft>
                <a:spcPts val="600"/>
              </a:spcAft>
              <a:buFont typeface="Arial" panose="020B0604020202020204" pitchFamily="34" charset="0"/>
              <a:buChar char="•"/>
            </a:pPr>
            <a:r>
              <a:rPr lang="fr-FR" sz="2000" b="1" i="1" dirty="0">
                <a:latin typeface="+mj-lt"/>
              </a:rPr>
              <a:t>Répondre</a:t>
            </a:r>
            <a:r>
              <a:rPr lang="fr-FR" sz="2000" i="1" dirty="0">
                <a:latin typeface="+mj-lt"/>
              </a:rPr>
              <a:t> aux besoins quotidiens, présents, de la population en matière d’emploi, d’infrastructures, de logements et de services de base ;</a:t>
            </a:r>
          </a:p>
          <a:p>
            <a:pPr marL="342900" indent="-342900" algn="just">
              <a:spcBef>
                <a:spcPts val="600"/>
              </a:spcBef>
              <a:spcAft>
                <a:spcPts val="600"/>
              </a:spcAft>
              <a:buFont typeface="Arial" panose="020B0604020202020204" pitchFamily="34" charset="0"/>
              <a:buChar char="•"/>
            </a:pPr>
            <a:r>
              <a:rPr lang="fr-FR" sz="2000" b="1" i="1" dirty="0">
                <a:latin typeface="+mj-lt"/>
              </a:rPr>
              <a:t>Rattraper</a:t>
            </a:r>
            <a:r>
              <a:rPr lang="fr-FR" sz="2000" i="1" dirty="0">
                <a:latin typeface="+mj-lt"/>
              </a:rPr>
              <a:t> les retards constatés sur l’espace urbain et combler les multiples déficits quantitatif et qualitatif pour améliorer la qualités des espaces de </a:t>
            </a:r>
            <a:r>
              <a:rPr lang="fr-FR" sz="2000" i="1" dirty="0" smtClean="0">
                <a:latin typeface="+mj-lt"/>
              </a:rPr>
              <a:t>vie ;</a:t>
            </a:r>
            <a:endParaRPr lang="fr-FR" sz="2000" i="1" dirty="0">
              <a:latin typeface="+mj-lt"/>
            </a:endParaRPr>
          </a:p>
          <a:p>
            <a:pPr marL="342900" indent="-342900" algn="just">
              <a:spcBef>
                <a:spcPts val="600"/>
              </a:spcBef>
              <a:spcAft>
                <a:spcPts val="600"/>
              </a:spcAft>
              <a:buFont typeface="Arial" panose="020B0604020202020204" pitchFamily="34" charset="0"/>
              <a:buChar char="•"/>
            </a:pPr>
            <a:r>
              <a:rPr lang="fr-FR" sz="2000" b="1" i="1" dirty="0">
                <a:latin typeface="+mj-lt"/>
              </a:rPr>
              <a:t>Anticiper</a:t>
            </a:r>
            <a:r>
              <a:rPr lang="fr-FR" sz="2000" i="1" dirty="0">
                <a:latin typeface="+mj-lt"/>
              </a:rPr>
              <a:t> les besoins futurs en créant plus de richesses pour répondre aux défis du développement, de l’attractivité et de la compétitivité des </a:t>
            </a:r>
            <a:r>
              <a:rPr lang="fr-FR" sz="2000" i="1" dirty="0" smtClean="0">
                <a:latin typeface="+mj-lt"/>
              </a:rPr>
              <a:t>territoires.</a:t>
            </a:r>
            <a:endParaRPr lang="fr-FR" sz="2000" b="1" i="1" dirty="0">
              <a:latin typeface="+mj-lt"/>
            </a:endParaRPr>
          </a:p>
        </p:txBody>
      </p:sp>
      <p:sp>
        <p:nvSpPr>
          <p:cNvPr id="5" name="Rectangle 4"/>
          <p:cNvSpPr/>
          <p:nvPr/>
        </p:nvSpPr>
        <p:spPr>
          <a:xfrm>
            <a:off x="0" y="-3892"/>
            <a:ext cx="9143999" cy="540000"/>
          </a:xfrm>
          <a:prstGeom prst="rect">
            <a:avLst/>
          </a:prstGeom>
          <a:solidFill>
            <a:schemeClr val="tx2"/>
          </a:solidFill>
        </p:spPr>
        <p:txBody>
          <a:bodyPr wrap="square">
            <a:noAutofit/>
          </a:bodyPr>
          <a:lstStyle/>
          <a:p>
            <a:pPr algn="ctr" eaLnBrk="1" hangingPunct="1"/>
            <a:r>
              <a:rPr lang="fr-FR" altLang="fr-FR" sz="2800" b="1" i="1" kern="0" dirty="0">
                <a:solidFill>
                  <a:schemeClr val="bg1"/>
                </a:solidFill>
                <a:latin typeface="+mj-lt"/>
                <a:cs typeface="Calibri" pitchFamily="34" charset="0"/>
              </a:rPr>
              <a:t>Conclusion</a:t>
            </a:r>
          </a:p>
        </p:txBody>
      </p:sp>
    </p:spTree>
    <p:extLst>
      <p:ext uri="{BB962C8B-B14F-4D97-AF65-F5344CB8AC3E}">
        <p14:creationId xmlns:p14="http://schemas.microsoft.com/office/powerpoint/2010/main" val="34139479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spcBef>
                <a:spcPct val="20000"/>
              </a:spcBef>
              <a:buClr>
                <a:schemeClr val="accent2"/>
              </a:buClr>
              <a:buFont typeface="Wingdings" pitchFamily="2" charset="2"/>
              <a:buChar char="o"/>
              <a:defRPr sz="2900">
                <a:solidFill>
                  <a:schemeClr val="tx1"/>
                </a:solidFill>
                <a:latin typeface="Verdana" pitchFamily="34" charset="0"/>
                <a:cs typeface="Arial" pitchFamily="34" charset="0"/>
              </a:defRPr>
            </a:lvl1pPr>
            <a:lvl2pPr marL="742950" indent="-285750" defTabSz="912813" eaLnBrk="0" hangingPunct="0">
              <a:spcBef>
                <a:spcPct val="20000"/>
              </a:spcBef>
              <a:buClr>
                <a:schemeClr val="accent2"/>
              </a:buClr>
              <a:buFont typeface="Wingdings" pitchFamily="2" charset="2"/>
              <a:buChar char="n"/>
              <a:defRPr sz="2700">
                <a:solidFill>
                  <a:schemeClr val="tx1"/>
                </a:solidFill>
                <a:latin typeface="Verdana" pitchFamily="34" charset="0"/>
                <a:cs typeface="Arial" pitchFamily="34" charset="0"/>
              </a:defRPr>
            </a:lvl2pPr>
            <a:lvl3pPr marL="1143000" indent="-228600" defTabSz="912813" eaLnBrk="0" hangingPunct="0">
              <a:spcBef>
                <a:spcPct val="20000"/>
              </a:spcBef>
              <a:buClr>
                <a:schemeClr val="accent2"/>
              </a:buClr>
              <a:buFont typeface="Wingdings" pitchFamily="2" charset="2"/>
              <a:buChar char="o"/>
              <a:defRPr sz="2400">
                <a:solidFill>
                  <a:schemeClr val="tx1"/>
                </a:solidFill>
                <a:latin typeface="Verdana" pitchFamily="34" charset="0"/>
                <a:cs typeface="Arial" pitchFamily="34" charset="0"/>
              </a:defRPr>
            </a:lvl3pPr>
            <a:lvl4pPr marL="1600200" indent="-228600" defTabSz="912813" eaLnBrk="0" hangingPunct="0">
              <a:spcBef>
                <a:spcPct val="20000"/>
              </a:spcBef>
              <a:buClr>
                <a:schemeClr val="accent2"/>
              </a:buClr>
              <a:buFont typeface="Wingdings" pitchFamily="2" charset="2"/>
              <a:buChar char="n"/>
              <a:defRPr sz="2100">
                <a:solidFill>
                  <a:schemeClr val="tx1"/>
                </a:solidFill>
                <a:latin typeface="Verdana" pitchFamily="34" charset="0"/>
                <a:cs typeface="Arial" pitchFamily="34" charset="0"/>
              </a:defRPr>
            </a:lvl4pPr>
            <a:lvl5pPr marL="2057400" indent="-228600" defTabSz="912813" eaLnBrk="0" hangingPunct="0">
              <a:spcBef>
                <a:spcPct val="25000"/>
              </a:spcBef>
              <a:buClr>
                <a:schemeClr val="accent2"/>
              </a:buClr>
              <a:buFont typeface="Wingdings" pitchFamily="2" charset="2"/>
              <a:buChar char="§"/>
              <a:defRPr sz="2100">
                <a:solidFill>
                  <a:schemeClr val="tx1"/>
                </a:solidFill>
                <a:latin typeface="Verdana" pitchFamily="34" charset="0"/>
                <a:cs typeface="Arial" pitchFamily="34" charset="0"/>
              </a:defRPr>
            </a:lvl5pPr>
            <a:lvl6pPr marL="2514600" indent="-228600" defTabSz="912813"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6pPr>
            <a:lvl7pPr marL="2971800" indent="-228600" defTabSz="912813"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7pPr>
            <a:lvl8pPr marL="3429000" indent="-228600" defTabSz="912813"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8pPr>
            <a:lvl9pPr marL="3886200" indent="-228600" defTabSz="912813"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9pPr>
          </a:lstStyle>
          <a:p>
            <a:pPr eaLnBrk="1" hangingPunct="1">
              <a:spcBef>
                <a:spcPct val="0"/>
              </a:spcBef>
              <a:buClrTx/>
              <a:buFontTx/>
              <a:buNone/>
            </a:pPr>
            <a:fld id="{6798F33C-97FE-4482-82DB-5256CBDF23BE}" type="slidenum">
              <a:rPr lang="fr-FR" altLang="fr-FR" sz="1200">
                <a:solidFill>
                  <a:prstClr val="black">
                    <a:tint val="75000"/>
                  </a:prstClr>
                </a:solidFill>
                <a:latin typeface="Century Gothic" pitchFamily="34" charset="0"/>
                <a:cs typeface="Arial" charset="0"/>
              </a:rPr>
              <a:pPr eaLnBrk="1" hangingPunct="1">
                <a:spcBef>
                  <a:spcPct val="0"/>
                </a:spcBef>
                <a:buClrTx/>
                <a:buFontTx/>
                <a:buNone/>
              </a:pPr>
              <a:t>18</a:t>
            </a:fld>
            <a:endParaRPr lang="fr-FR" altLang="fr-FR" sz="1200" dirty="0">
              <a:solidFill>
                <a:prstClr val="black">
                  <a:tint val="75000"/>
                </a:prstClr>
              </a:solidFill>
              <a:latin typeface="Century Gothic" pitchFamily="34" charset="0"/>
              <a:cs typeface="Arial" charset="0"/>
            </a:endParaRPr>
          </a:p>
        </p:txBody>
      </p:sp>
      <p:sp>
        <p:nvSpPr>
          <p:cNvPr id="22531" name="Rectangle 2"/>
          <p:cNvSpPr>
            <a:spLocks noChangeArrowheads="1"/>
          </p:cNvSpPr>
          <p:nvPr/>
        </p:nvSpPr>
        <p:spPr bwMode="auto">
          <a:xfrm>
            <a:off x="827088" y="3068638"/>
            <a:ext cx="7777162" cy="5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2"/>
              </a:buClr>
              <a:buFont typeface="Wingdings" pitchFamily="2" charset="2"/>
              <a:buChar char="o"/>
              <a:defRPr sz="2900">
                <a:solidFill>
                  <a:schemeClr val="tx1"/>
                </a:solidFill>
                <a:latin typeface="Verdana" pitchFamily="34" charset="0"/>
                <a:cs typeface="Arial" pitchFamily="34" charset="0"/>
              </a:defRPr>
            </a:lvl1pPr>
            <a:lvl2pPr marL="742950" indent="-285750" eaLnBrk="0" hangingPunct="0">
              <a:spcBef>
                <a:spcPct val="20000"/>
              </a:spcBef>
              <a:buClr>
                <a:schemeClr val="accent2"/>
              </a:buClr>
              <a:buFont typeface="Wingdings" pitchFamily="2" charset="2"/>
              <a:buChar char="n"/>
              <a:defRPr sz="2700">
                <a:solidFill>
                  <a:schemeClr val="tx1"/>
                </a:solidFill>
                <a:latin typeface="Verdana" pitchFamily="34" charset="0"/>
                <a:cs typeface="Arial" pitchFamily="34" charset="0"/>
              </a:defRPr>
            </a:lvl2pPr>
            <a:lvl3pPr marL="1143000" indent="-228600" eaLnBrk="0" hangingPunct="0">
              <a:spcBef>
                <a:spcPct val="20000"/>
              </a:spcBef>
              <a:buClr>
                <a:schemeClr val="accent2"/>
              </a:buClr>
              <a:buFont typeface="Wingdings" pitchFamily="2" charset="2"/>
              <a:buChar char="o"/>
              <a:defRPr sz="2400">
                <a:solidFill>
                  <a:schemeClr val="tx1"/>
                </a:solidFill>
                <a:latin typeface="Verdana" pitchFamily="34" charset="0"/>
                <a:cs typeface="Arial" pitchFamily="34" charset="0"/>
              </a:defRPr>
            </a:lvl3pPr>
            <a:lvl4pPr marL="1600200" indent="-228600" eaLnBrk="0" hangingPunct="0">
              <a:spcBef>
                <a:spcPct val="20000"/>
              </a:spcBef>
              <a:buClr>
                <a:schemeClr val="accent2"/>
              </a:buClr>
              <a:buFont typeface="Wingdings" pitchFamily="2" charset="2"/>
              <a:buChar char="n"/>
              <a:defRPr sz="2100">
                <a:solidFill>
                  <a:schemeClr val="tx1"/>
                </a:solidFill>
                <a:latin typeface="Verdana" pitchFamily="34" charset="0"/>
                <a:cs typeface="Arial" pitchFamily="34" charset="0"/>
              </a:defRPr>
            </a:lvl4pPr>
            <a:lvl5pPr marL="2057400" indent="-228600" eaLnBrk="0" hangingPunct="0">
              <a:spcBef>
                <a:spcPct val="25000"/>
              </a:spcBef>
              <a:buClr>
                <a:schemeClr val="accent2"/>
              </a:buClr>
              <a:buFont typeface="Wingdings" pitchFamily="2" charset="2"/>
              <a:buChar char="§"/>
              <a:defRPr sz="2100">
                <a:solidFill>
                  <a:schemeClr val="tx1"/>
                </a:solidFill>
                <a:latin typeface="Verdana" pitchFamily="34" charset="0"/>
                <a:cs typeface="Arial" pitchFamily="34" charset="0"/>
              </a:defRPr>
            </a:lvl5pPr>
            <a:lvl6pPr marL="2514600" indent="-228600"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6pPr>
            <a:lvl7pPr marL="2971800" indent="-228600"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7pPr>
            <a:lvl8pPr marL="3429000" indent="-228600"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8pPr>
            <a:lvl9pPr marL="3886200" indent="-228600" eaLnBrk="0" fontAlgn="base" hangingPunct="0">
              <a:spcBef>
                <a:spcPct val="25000"/>
              </a:spcBef>
              <a:spcAft>
                <a:spcPct val="0"/>
              </a:spcAft>
              <a:buClr>
                <a:schemeClr val="accent2"/>
              </a:buClr>
              <a:buFont typeface="Wingdings" pitchFamily="2" charset="2"/>
              <a:buChar char="§"/>
              <a:defRPr sz="2100">
                <a:solidFill>
                  <a:schemeClr val="tx1"/>
                </a:solidFill>
                <a:latin typeface="Verdana" pitchFamily="34" charset="0"/>
                <a:cs typeface="Arial" pitchFamily="34" charset="0"/>
              </a:defRPr>
            </a:lvl9pPr>
          </a:lstStyle>
          <a:p>
            <a:pPr algn="ctr">
              <a:lnSpc>
                <a:spcPct val="115000"/>
              </a:lnSpc>
              <a:spcBef>
                <a:spcPct val="0"/>
              </a:spcBef>
              <a:buClrTx/>
              <a:buFontTx/>
              <a:buNone/>
            </a:pPr>
            <a:r>
              <a:rPr lang="fr-FR" altLang="fr-FR" sz="2800" b="1" i="1" kern="0" dirty="0">
                <a:latin typeface="+mj-lt"/>
                <a:cs typeface="Calibri" pitchFamily="34" charset="0"/>
              </a:rPr>
              <a:t>Merci pour votre attention</a:t>
            </a:r>
            <a:endParaRPr lang="en-US" altLang="fr-FR" sz="2800" b="1" i="1" kern="0" dirty="0">
              <a:latin typeface="+mj-lt"/>
              <a:cs typeface="Calibri" pitchFamily="34" charset="0"/>
            </a:endParaRPr>
          </a:p>
        </p:txBody>
      </p:sp>
    </p:spTree>
    <p:extLst>
      <p:ext uri="{BB962C8B-B14F-4D97-AF65-F5344CB8AC3E}">
        <p14:creationId xmlns:p14="http://schemas.microsoft.com/office/powerpoint/2010/main" val="1152073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892"/>
            <a:ext cx="9143999" cy="540000"/>
          </a:xfrm>
          <a:prstGeom prst="rect">
            <a:avLst/>
          </a:prstGeom>
          <a:solidFill>
            <a:schemeClr val="tx2"/>
          </a:solidFill>
        </p:spPr>
        <p:txBody>
          <a:bodyPr wrap="square">
            <a:noAutofit/>
          </a:bodyPr>
          <a:lstStyle/>
          <a:p>
            <a:pPr lvl="0" algn="ctr"/>
            <a:r>
              <a:rPr lang="fr-FR" sz="2800" b="1" i="1" dirty="0" smtClean="0">
                <a:solidFill>
                  <a:schemeClr val="bg1"/>
                </a:solidFill>
                <a:latin typeface="+mj-lt"/>
              </a:rPr>
              <a:t>Sommaire</a:t>
            </a:r>
            <a:endParaRPr lang="fr-FR" sz="2800" b="1" i="1" dirty="0">
              <a:solidFill>
                <a:schemeClr val="bg1"/>
              </a:solidFill>
              <a:latin typeface="+mj-lt"/>
            </a:endParaRPr>
          </a:p>
        </p:txBody>
      </p:sp>
      <p:sp>
        <p:nvSpPr>
          <p:cNvPr id="9" name="Triangle isocèle 8"/>
          <p:cNvSpPr/>
          <p:nvPr/>
        </p:nvSpPr>
        <p:spPr>
          <a:xfrm rot="10800000">
            <a:off x="1475656" y="1066801"/>
            <a:ext cx="6120680" cy="144000"/>
          </a:xfrm>
          <a:prstGeom prst="triangle">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8" name="Groupe 7"/>
          <p:cNvGrpSpPr/>
          <p:nvPr/>
        </p:nvGrpSpPr>
        <p:grpSpPr>
          <a:xfrm>
            <a:off x="629814" y="2623432"/>
            <a:ext cx="7884369" cy="576064"/>
            <a:chOff x="611560" y="1340768"/>
            <a:chExt cx="7884369" cy="576064"/>
          </a:xfrm>
        </p:grpSpPr>
        <p:sp>
          <p:nvSpPr>
            <p:cNvPr id="11" name="Rectangle 10"/>
            <p:cNvSpPr/>
            <p:nvPr/>
          </p:nvSpPr>
          <p:spPr>
            <a:xfrm>
              <a:off x="1331640" y="1340768"/>
              <a:ext cx="7164289" cy="576064"/>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2000" b="1" i="1" dirty="0" smtClean="0"/>
                <a:t>Défis et enjeux de l’urbanisation</a:t>
              </a:r>
              <a:endParaRPr lang="fr-FR" sz="2000" b="1" i="1" dirty="0"/>
            </a:p>
          </p:txBody>
        </p:sp>
        <p:sp>
          <p:nvSpPr>
            <p:cNvPr id="12" name="ZoneTexte 11"/>
            <p:cNvSpPr txBox="1"/>
            <p:nvPr/>
          </p:nvSpPr>
          <p:spPr>
            <a:xfrm>
              <a:off x="611560" y="1340768"/>
              <a:ext cx="360040" cy="576064"/>
            </a:xfrm>
            <a:prstGeom prst="rect">
              <a:avLst/>
            </a:prstGeom>
            <a:solidFill>
              <a:srgbClr val="336699"/>
            </a:solidFill>
            <a:effectLst>
              <a:outerShdw blurRad="50800" dist="38100" dir="2700000" algn="tl" rotWithShape="0">
                <a:prstClr val="black">
                  <a:alpha val="40000"/>
                </a:prstClr>
              </a:outerShdw>
            </a:effectLst>
          </p:spPr>
          <p:txBody>
            <a:bodyPr wrap="square" anchor="ctr" anchorCtr="0">
              <a:noAutofit/>
            </a:bodyPr>
            <a:lstStyle>
              <a:defPPr>
                <a:defRPr lang="fr-FR"/>
              </a:defPPr>
              <a:lvl1pPr algn="just">
                <a:defRPr sz="2000" b="1" i="1"/>
              </a:lvl1pPr>
            </a:lstStyle>
            <a:p>
              <a:r>
                <a:rPr lang="fr-FR" dirty="0" smtClean="0">
                  <a:solidFill>
                    <a:schemeClr val="bg1"/>
                  </a:solidFill>
                </a:rPr>
                <a:t>2</a:t>
              </a:r>
              <a:endParaRPr lang="fr-FR" dirty="0">
                <a:solidFill>
                  <a:schemeClr val="bg1"/>
                </a:solidFill>
              </a:endParaRPr>
            </a:p>
          </p:txBody>
        </p:sp>
      </p:grpSp>
      <p:grpSp>
        <p:nvGrpSpPr>
          <p:cNvPr id="13" name="Groupe 12"/>
          <p:cNvGrpSpPr/>
          <p:nvPr/>
        </p:nvGrpSpPr>
        <p:grpSpPr>
          <a:xfrm>
            <a:off x="607257" y="3665176"/>
            <a:ext cx="7893986" cy="576064"/>
            <a:chOff x="611560" y="2564904"/>
            <a:chExt cx="7893986" cy="576064"/>
          </a:xfrm>
        </p:grpSpPr>
        <p:sp>
          <p:nvSpPr>
            <p:cNvPr id="14" name="Rectangle 13"/>
            <p:cNvSpPr/>
            <p:nvPr/>
          </p:nvSpPr>
          <p:spPr>
            <a:xfrm>
              <a:off x="1341257" y="2564904"/>
              <a:ext cx="7164289" cy="576064"/>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2000" b="1" i="1" dirty="0" smtClean="0"/>
                <a:t>Les Collectivités Territoriales : acteurs de développement</a:t>
              </a:r>
              <a:endParaRPr lang="fr-FR" sz="2000" b="1" i="1" dirty="0"/>
            </a:p>
          </p:txBody>
        </p:sp>
        <p:sp>
          <p:nvSpPr>
            <p:cNvPr id="15" name="ZoneTexte 14"/>
            <p:cNvSpPr txBox="1"/>
            <p:nvPr/>
          </p:nvSpPr>
          <p:spPr>
            <a:xfrm>
              <a:off x="611560" y="2564904"/>
              <a:ext cx="360040" cy="576000"/>
            </a:xfrm>
            <a:prstGeom prst="rect">
              <a:avLst/>
            </a:prstGeom>
            <a:solidFill>
              <a:srgbClr val="336699"/>
            </a:solidFill>
            <a:effectLst>
              <a:outerShdw blurRad="50800" dist="38100" dir="2700000" algn="tl" rotWithShape="0">
                <a:prstClr val="black">
                  <a:alpha val="40000"/>
                </a:prstClr>
              </a:outerShdw>
            </a:effectLst>
          </p:spPr>
          <p:txBody>
            <a:bodyPr wrap="square" anchor="ctr" anchorCtr="0">
              <a:noAutofit/>
            </a:bodyPr>
            <a:lstStyle>
              <a:defPPr>
                <a:defRPr lang="fr-FR"/>
              </a:defPPr>
              <a:lvl1pPr algn="just">
                <a:defRPr sz="2000" b="1" i="1">
                  <a:solidFill>
                    <a:schemeClr val="bg1"/>
                  </a:solidFill>
                </a:defRPr>
              </a:lvl1pPr>
            </a:lstStyle>
            <a:p>
              <a:r>
                <a:rPr lang="fr-FR" dirty="0" smtClean="0"/>
                <a:t>3</a:t>
              </a:r>
              <a:endParaRPr lang="fr-FR" dirty="0"/>
            </a:p>
          </p:txBody>
        </p:sp>
      </p:grpSp>
      <p:grpSp>
        <p:nvGrpSpPr>
          <p:cNvPr id="16" name="Groupe 15"/>
          <p:cNvGrpSpPr/>
          <p:nvPr/>
        </p:nvGrpSpPr>
        <p:grpSpPr>
          <a:xfrm>
            <a:off x="612065" y="4706856"/>
            <a:ext cx="7884369" cy="576064"/>
            <a:chOff x="611560" y="3789040"/>
            <a:chExt cx="7884369" cy="576064"/>
          </a:xfrm>
        </p:grpSpPr>
        <p:sp>
          <p:nvSpPr>
            <p:cNvPr id="17" name="Rectangle 16"/>
            <p:cNvSpPr/>
            <p:nvPr/>
          </p:nvSpPr>
          <p:spPr>
            <a:xfrm>
              <a:off x="1331640" y="3789040"/>
              <a:ext cx="7164289" cy="576064"/>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2000" b="1" i="1" dirty="0" smtClean="0"/>
                <a:t>Instruments de la planification</a:t>
              </a:r>
              <a:endParaRPr lang="fr-FR" sz="2000" b="1" i="1" dirty="0"/>
            </a:p>
          </p:txBody>
        </p:sp>
        <p:sp>
          <p:nvSpPr>
            <p:cNvPr id="18" name="ZoneTexte 17"/>
            <p:cNvSpPr txBox="1"/>
            <p:nvPr/>
          </p:nvSpPr>
          <p:spPr>
            <a:xfrm>
              <a:off x="611560" y="3789040"/>
              <a:ext cx="360040" cy="576000"/>
            </a:xfrm>
            <a:prstGeom prst="rect">
              <a:avLst/>
            </a:prstGeom>
            <a:solidFill>
              <a:srgbClr val="336699"/>
            </a:solidFill>
            <a:effectLst>
              <a:outerShdw blurRad="50800" dist="38100" dir="2700000" algn="tl" rotWithShape="0">
                <a:prstClr val="black">
                  <a:alpha val="40000"/>
                </a:prstClr>
              </a:outerShdw>
            </a:effectLst>
          </p:spPr>
          <p:txBody>
            <a:bodyPr wrap="square" anchor="ctr" anchorCtr="0">
              <a:noAutofit/>
            </a:bodyPr>
            <a:lstStyle>
              <a:defPPr>
                <a:defRPr lang="fr-FR"/>
              </a:defPPr>
              <a:lvl1pPr algn="just">
                <a:defRPr sz="2000" b="1" i="1">
                  <a:solidFill>
                    <a:schemeClr val="bg1"/>
                  </a:solidFill>
                </a:defRPr>
              </a:lvl1pPr>
            </a:lstStyle>
            <a:p>
              <a:r>
                <a:rPr lang="fr-FR" dirty="0" smtClean="0"/>
                <a:t>4</a:t>
              </a:r>
              <a:endParaRPr lang="fr-FR" dirty="0"/>
            </a:p>
          </p:txBody>
        </p:sp>
      </p:grpSp>
      <p:grpSp>
        <p:nvGrpSpPr>
          <p:cNvPr id="19" name="Groupe 18"/>
          <p:cNvGrpSpPr/>
          <p:nvPr/>
        </p:nvGrpSpPr>
        <p:grpSpPr>
          <a:xfrm>
            <a:off x="634730" y="5748536"/>
            <a:ext cx="7884369" cy="576064"/>
            <a:chOff x="611560" y="3789040"/>
            <a:chExt cx="7884369" cy="576064"/>
          </a:xfrm>
        </p:grpSpPr>
        <p:sp>
          <p:nvSpPr>
            <p:cNvPr id="20" name="Rectangle 19"/>
            <p:cNvSpPr/>
            <p:nvPr/>
          </p:nvSpPr>
          <p:spPr>
            <a:xfrm>
              <a:off x="1331640" y="3789040"/>
              <a:ext cx="7164289" cy="576064"/>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2000" b="1" i="1" dirty="0" smtClean="0"/>
                <a:t>Conclusion</a:t>
              </a:r>
              <a:endParaRPr lang="fr-FR" sz="2000" b="1" i="1" dirty="0"/>
            </a:p>
          </p:txBody>
        </p:sp>
        <p:sp>
          <p:nvSpPr>
            <p:cNvPr id="21" name="ZoneTexte 20"/>
            <p:cNvSpPr txBox="1"/>
            <p:nvPr/>
          </p:nvSpPr>
          <p:spPr>
            <a:xfrm>
              <a:off x="611560" y="3789040"/>
              <a:ext cx="360040" cy="576000"/>
            </a:xfrm>
            <a:prstGeom prst="rect">
              <a:avLst/>
            </a:prstGeom>
            <a:solidFill>
              <a:srgbClr val="336699"/>
            </a:solidFill>
            <a:effectLst>
              <a:outerShdw blurRad="50800" dist="38100" dir="2700000" algn="tl" rotWithShape="0">
                <a:prstClr val="black">
                  <a:alpha val="40000"/>
                </a:prstClr>
              </a:outerShdw>
            </a:effectLst>
          </p:spPr>
          <p:txBody>
            <a:bodyPr wrap="square" anchor="ctr" anchorCtr="0">
              <a:noAutofit/>
            </a:bodyPr>
            <a:lstStyle>
              <a:defPPr>
                <a:defRPr lang="fr-FR"/>
              </a:defPPr>
              <a:lvl1pPr algn="just">
                <a:defRPr sz="2000" b="1" i="1">
                  <a:solidFill>
                    <a:schemeClr val="bg1"/>
                  </a:solidFill>
                </a:defRPr>
              </a:lvl1pPr>
            </a:lstStyle>
            <a:p>
              <a:r>
                <a:rPr lang="fr-FR" dirty="0"/>
                <a:t>5</a:t>
              </a:r>
            </a:p>
          </p:txBody>
        </p:sp>
      </p:grpSp>
      <p:grpSp>
        <p:nvGrpSpPr>
          <p:cNvPr id="22" name="Groupe 21"/>
          <p:cNvGrpSpPr/>
          <p:nvPr/>
        </p:nvGrpSpPr>
        <p:grpSpPr>
          <a:xfrm>
            <a:off x="636494" y="1524000"/>
            <a:ext cx="7884369" cy="576064"/>
            <a:chOff x="611560" y="1340768"/>
            <a:chExt cx="7884369" cy="576064"/>
          </a:xfrm>
        </p:grpSpPr>
        <p:sp>
          <p:nvSpPr>
            <p:cNvPr id="23" name="Rectangle 22"/>
            <p:cNvSpPr/>
            <p:nvPr/>
          </p:nvSpPr>
          <p:spPr>
            <a:xfrm>
              <a:off x="1331640" y="1340768"/>
              <a:ext cx="7164289" cy="576064"/>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2000" b="1" i="1" dirty="0" smtClean="0"/>
                <a:t>Rappel du contexte général</a:t>
              </a:r>
              <a:endParaRPr lang="fr-FR" sz="2000" b="1" i="1" dirty="0"/>
            </a:p>
          </p:txBody>
        </p:sp>
        <p:sp>
          <p:nvSpPr>
            <p:cNvPr id="24" name="ZoneTexte 23"/>
            <p:cNvSpPr txBox="1"/>
            <p:nvPr/>
          </p:nvSpPr>
          <p:spPr>
            <a:xfrm>
              <a:off x="611560" y="1340768"/>
              <a:ext cx="360040" cy="576064"/>
            </a:xfrm>
            <a:prstGeom prst="rect">
              <a:avLst/>
            </a:prstGeom>
            <a:solidFill>
              <a:srgbClr val="336699"/>
            </a:solidFill>
            <a:effectLst>
              <a:outerShdw blurRad="50800" dist="38100" dir="2700000" algn="tl" rotWithShape="0">
                <a:prstClr val="black">
                  <a:alpha val="40000"/>
                </a:prstClr>
              </a:outerShdw>
            </a:effectLst>
          </p:spPr>
          <p:txBody>
            <a:bodyPr wrap="square" anchor="ctr" anchorCtr="0">
              <a:noAutofit/>
            </a:bodyPr>
            <a:lstStyle>
              <a:defPPr>
                <a:defRPr lang="fr-FR"/>
              </a:defPPr>
              <a:lvl1pPr algn="just">
                <a:defRPr sz="2000" b="1" i="1"/>
              </a:lvl1pPr>
            </a:lstStyle>
            <a:p>
              <a:r>
                <a:rPr lang="fr-FR" dirty="0">
                  <a:solidFill>
                    <a:schemeClr val="bg1"/>
                  </a:solidFill>
                </a:rPr>
                <a:t>1</a:t>
              </a:r>
            </a:p>
          </p:txBody>
        </p:sp>
      </p:grpSp>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2</a:t>
            </a:fld>
            <a:endParaRPr lang="fr-FR">
              <a:solidFill>
                <a:prstClr val="black">
                  <a:tint val="75000"/>
                </a:prstClr>
              </a:solidFill>
            </a:endParaRPr>
          </a:p>
        </p:txBody>
      </p:sp>
    </p:spTree>
    <p:extLst>
      <p:ext uri="{BB962C8B-B14F-4D97-AF65-F5344CB8AC3E}">
        <p14:creationId xmlns:p14="http://schemas.microsoft.com/office/powerpoint/2010/main" val="2379000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21544"/>
            <a:ext cx="9144000" cy="512497"/>
          </a:xfrm>
          <a:prstGeom prst="rect">
            <a:avLst/>
          </a:prstGeom>
          <a:solidFill>
            <a:schemeClr val="tx2"/>
          </a:solidFill>
        </p:spPr>
        <p:txBody>
          <a:bodyPr wrap="square">
            <a:noAutofit/>
          </a:bodyPr>
          <a:lstStyle>
            <a:defPPr>
              <a:defRPr lang="fr-FR"/>
            </a:defPPr>
            <a:lvl1pPr lvl="0">
              <a:defRPr sz="2800" b="1" i="1">
                <a:solidFill>
                  <a:schemeClr val="bg1"/>
                </a:solidFill>
              </a:defRPr>
            </a:lvl1pPr>
          </a:lstStyle>
          <a:p>
            <a:pPr algn="ctr"/>
            <a:r>
              <a:rPr lang="fr-FR" sz="2600" dirty="0"/>
              <a:t> </a:t>
            </a:r>
            <a:r>
              <a:rPr lang="fr-FR" sz="2600" dirty="0">
                <a:latin typeface="+mj-lt"/>
              </a:rPr>
              <a:t>Objectifs du Développement </a:t>
            </a:r>
            <a:r>
              <a:rPr lang="fr-FR" sz="2600" dirty="0" smtClean="0">
                <a:latin typeface="+mj-lt"/>
              </a:rPr>
              <a:t>Durable</a:t>
            </a:r>
            <a:endParaRPr lang="fr-FR" sz="2600" dirty="0">
              <a:latin typeface="+mj-lt"/>
            </a:endParaRPr>
          </a:p>
        </p:txBody>
      </p:sp>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451" y="557416"/>
            <a:ext cx="3994493" cy="2664296"/>
          </a:xfrm>
          <a:prstGeom prst="rect">
            <a:avLst/>
          </a:prstGeom>
          <a:effectLst>
            <a:outerShdw blurRad="50800" dist="38100" dir="2700000" algn="tl" rotWithShape="0">
              <a:prstClr val="black">
                <a:alpha val="40000"/>
              </a:prstClr>
            </a:outerShdw>
          </a:effectLst>
        </p:spPr>
      </p:pic>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0152" y="629424"/>
            <a:ext cx="1449757" cy="1436927"/>
          </a:xfrm>
          <a:prstGeom prst="rect">
            <a:avLst/>
          </a:prstGeom>
          <a:effectLst>
            <a:outerShdw blurRad="50800" dist="38100" dir="2700000" algn="tl" rotWithShape="0">
              <a:prstClr val="black">
                <a:alpha val="40000"/>
              </a:prstClr>
            </a:outerShdw>
          </a:effectLst>
        </p:spPr>
      </p:pic>
      <p:sp>
        <p:nvSpPr>
          <p:cNvPr id="7" name="Triangle isocèle 6"/>
          <p:cNvSpPr/>
          <p:nvPr/>
        </p:nvSpPr>
        <p:spPr>
          <a:xfrm rot="5400000">
            <a:off x="3074120" y="1781552"/>
            <a:ext cx="2592288" cy="288032"/>
          </a:xfrm>
          <a:prstGeom prst="triangle">
            <a:avLst/>
          </a:prstGeom>
          <a:solidFill>
            <a:schemeClr val="tx2"/>
          </a:solidFill>
          <a:ln>
            <a:solidFill>
              <a:schemeClr val="accent5">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Rectangle 7"/>
          <p:cNvSpPr/>
          <p:nvPr/>
        </p:nvSpPr>
        <p:spPr>
          <a:xfrm>
            <a:off x="4499992" y="2066351"/>
            <a:ext cx="4572000" cy="1290641"/>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1800" b="1" i="1" dirty="0">
                <a:latin typeface="+mj-lt"/>
              </a:rPr>
              <a:t>Objectif 11 : </a:t>
            </a:r>
            <a:r>
              <a:rPr lang="fr-FR" sz="1800" i="1" dirty="0">
                <a:latin typeface="+mj-lt"/>
              </a:rPr>
              <a:t>Faire en sorte que les villes et les établissements humains soient ouverts à tous, sûrs, résilients et </a:t>
            </a:r>
            <a:r>
              <a:rPr lang="fr-FR" sz="1800" i="1" dirty="0" smtClean="0">
                <a:latin typeface="+mj-lt"/>
              </a:rPr>
              <a:t>durables.</a:t>
            </a:r>
            <a:endParaRPr lang="fr-FR" sz="1800" i="1" dirty="0">
              <a:latin typeface="+mj-lt"/>
            </a:endParaRPr>
          </a:p>
        </p:txBody>
      </p:sp>
      <p:pic>
        <p:nvPicPr>
          <p:cNvPr id="10" name="Image 9"/>
          <p:cNvPicPr>
            <a:picLocks noChangeAspect="1"/>
          </p:cNvPicPr>
          <p:nvPr/>
        </p:nvPicPr>
        <p:blipFill rotWithShape="1">
          <a:blip r:embed="rId4" cstate="print">
            <a:extLst>
              <a:ext uri="{28A0092B-C50C-407E-A947-70E740481C1C}">
                <a14:useLocalDpi xmlns:a14="http://schemas.microsoft.com/office/drawing/2010/main" val="0"/>
              </a:ext>
            </a:extLst>
          </a:blip>
          <a:srcRect r="18418" b="8112"/>
          <a:stretch/>
        </p:blipFill>
        <p:spPr>
          <a:xfrm>
            <a:off x="1547664" y="4135305"/>
            <a:ext cx="2160240" cy="1584175"/>
          </a:xfrm>
          <a:prstGeom prst="rect">
            <a:avLst/>
          </a:prstGeom>
        </p:spPr>
      </p:pic>
      <p:pic>
        <p:nvPicPr>
          <p:cNvPr id="11" name="Image 10"/>
          <p:cNvPicPr>
            <a:picLocks noChangeAspect="1"/>
          </p:cNvPicPr>
          <p:nvPr/>
        </p:nvPicPr>
        <p:blipFill rotWithShape="1">
          <a:blip r:embed="rId5" cstate="print">
            <a:extLst>
              <a:ext uri="{28A0092B-C50C-407E-A947-70E740481C1C}">
                <a14:useLocalDpi xmlns:a14="http://schemas.microsoft.com/office/drawing/2010/main" val="0"/>
              </a:ext>
            </a:extLst>
          </a:blip>
          <a:srcRect l="9281" r="6720" b="26081"/>
          <a:stretch/>
        </p:blipFill>
        <p:spPr>
          <a:xfrm>
            <a:off x="73451" y="4135305"/>
            <a:ext cx="1800200" cy="1584175"/>
          </a:xfrm>
          <a:prstGeom prst="rect">
            <a:avLst/>
          </a:prstGeom>
        </p:spPr>
      </p:pic>
      <p:sp>
        <p:nvSpPr>
          <p:cNvPr id="12" name="Rectangle 11"/>
          <p:cNvSpPr/>
          <p:nvPr/>
        </p:nvSpPr>
        <p:spPr>
          <a:xfrm>
            <a:off x="107504" y="3602673"/>
            <a:ext cx="3600400" cy="532632"/>
          </a:xfrm>
          <a:prstGeom prst="rect">
            <a:avLst/>
          </a:prstGeom>
          <a:solidFill>
            <a:srgbClr val="008080"/>
          </a:solidFill>
          <a:effectLst>
            <a:outerShdw blurRad="50800" dist="38100" dir="2700000" algn="tl" rotWithShape="0">
              <a:prstClr val="black">
                <a:alpha val="40000"/>
              </a:prstClr>
            </a:outerShdw>
          </a:effectLst>
        </p:spPr>
        <p:txBody>
          <a:bodyPr wrap="square" anchor="ctr" anchorCtr="0">
            <a:noAutofit/>
          </a:bodyPr>
          <a:lstStyle/>
          <a:p>
            <a:pPr algn="ctr"/>
            <a:r>
              <a:rPr lang="fr-FR" sz="2400" b="1" i="1" dirty="0" smtClean="0">
                <a:solidFill>
                  <a:schemeClr val="bg1"/>
                </a:solidFill>
                <a:latin typeface="+mj-lt"/>
              </a:rPr>
              <a:t>Nouvel Agenda Urbain </a:t>
            </a:r>
            <a:endParaRPr lang="fr-FR" sz="2400" b="1" i="1" dirty="0">
              <a:solidFill>
                <a:schemeClr val="bg1"/>
              </a:solidFill>
              <a:latin typeface="+mj-lt"/>
            </a:endParaRPr>
          </a:p>
        </p:txBody>
      </p:sp>
      <p:sp>
        <p:nvSpPr>
          <p:cNvPr id="13" name="Triangle isocèle 12"/>
          <p:cNvSpPr/>
          <p:nvPr/>
        </p:nvSpPr>
        <p:spPr>
          <a:xfrm rot="5400000">
            <a:off x="3355008" y="4560209"/>
            <a:ext cx="2088231" cy="230312"/>
          </a:xfrm>
          <a:prstGeom prst="triangl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4" name="Image 13"/>
          <p:cNvPicPr>
            <a:picLocks noChangeAspect="1"/>
          </p:cNvPicPr>
          <p:nvPr/>
        </p:nvPicPr>
        <p:blipFill>
          <a:blip r:embed="rId6" cstate="print"/>
          <a:stretch>
            <a:fillRect/>
          </a:stretch>
        </p:blipFill>
        <p:spPr>
          <a:xfrm>
            <a:off x="5121447" y="3631249"/>
            <a:ext cx="1584153" cy="2088231"/>
          </a:xfrm>
          <a:prstGeom prst="rect">
            <a:avLst/>
          </a:prstGeom>
          <a:effectLst>
            <a:outerShdw blurRad="50800" dist="38100" dir="2700000" algn="tl" rotWithShape="0">
              <a:prstClr val="black">
                <a:alpha val="40000"/>
              </a:prstClr>
            </a:outerShdw>
          </a:effectLst>
        </p:spPr>
      </p:pic>
      <p:sp>
        <p:nvSpPr>
          <p:cNvPr id="15" name="Rectangle 14"/>
          <p:cNvSpPr/>
          <p:nvPr/>
        </p:nvSpPr>
        <p:spPr>
          <a:xfrm>
            <a:off x="116469" y="5996619"/>
            <a:ext cx="3951475" cy="792088"/>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1800" dirty="0" smtClean="0">
                <a:latin typeface="+mj-lt"/>
              </a:rPr>
              <a:t>Déclaration de Quito : Octobre 2016</a:t>
            </a:r>
            <a:endParaRPr lang="fr-FR" sz="1800" dirty="0">
              <a:latin typeface="+mj-lt"/>
            </a:endParaRPr>
          </a:p>
        </p:txBody>
      </p:sp>
      <p:sp>
        <p:nvSpPr>
          <p:cNvPr id="17" name="Rectangle 16"/>
          <p:cNvSpPr/>
          <p:nvPr/>
        </p:nvSpPr>
        <p:spPr>
          <a:xfrm>
            <a:off x="5004048" y="5989492"/>
            <a:ext cx="3962399" cy="792088"/>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anchor="ctr" anchorCtr="0">
            <a:noAutofit/>
          </a:bodyPr>
          <a:lstStyle/>
          <a:p>
            <a:pPr algn="just"/>
            <a:r>
              <a:rPr lang="fr-FR" sz="1800" i="1" dirty="0" smtClean="0">
                <a:latin typeface="+mj-lt"/>
              </a:rPr>
              <a:t>151 engagements pour un meilleur devenir urbain</a:t>
            </a:r>
            <a:endParaRPr lang="fr-FR" sz="1800" i="1" dirty="0">
              <a:latin typeface="+mj-lt"/>
            </a:endParaRPr>
          </a:p>
        </p:txBody>
      </p:sp>
      <p:pic>
        <p:nvPicPr>
          <p:cNvPr id="18" name="Image 17"/>
          <p:cNvPicPr>
            <a:picLocks noChangeAspect="1"/>
          </p:cNvPicPr>
          <p:nvPr/>
        </p:nvPicPr>
        <p:blipFill>
          <a:blip r:embed="rId7" cstate="print"/>
          <a:stretch>
            <a:fillRect/>
          </a:stretch>
        </p:blipFill>
        <p:spPr>
          <a:xfrm>
            <a:off x="7112596" y="3631249"/>
            <a:ext cx="1574204" cy="2088231"/>
          </a:xfrm>
          <a:prstGeom prst="rect">
            <a:avLst/>
          </a:prstGeom>
        </p:spPr>
      </p:pic>
      <p:sp>
        <p:nvSpPr>
          <p:cNvPr id="19" name="Triangle isocèle 18"/>
          <p:cNvSpPr/>
          <p:nvPr/>
        </p:nvSpPr>
        <p:spPr>
          <a:xfrm rot="5400000">
            <a:off x="4026697" y="6279326"/>
            <a:ext cx="792000" cy="230312"/>
          </a:xfrm>
          <a:prstGeom prst="triangle">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2"/>
          </p:nvPr>
        </p:nvSpPr>
        <p:spPr/>
        <p:txBody>
          <a:bodyPr/>
          <a:lstStyle/>
          <a:p>
            <a:fld id="{1E886471-30AF-42C8-B3B0-E8AF1A03EFC5}" type="slidenum">
              <a:rPr lang="fr-FR" smtClean="0">
                <a:solidFill>
                  <a:prstClr val="black">
                    <a:tint val="75000"/>
                  </a:prstClr>
                </a:solidFill>
              </a:rPr>
              <a:pPr/>
              <a:t>3</a:t>
            </a:fld>
            <a:endParaRPr lang="fr-FR">
              <a:solidFill>
                <a:prstClr val="black">
                  <a:tint val="75000"/>
                </a:prstClr>
              </a:solidFill>
            </a:endParaRPr>
          </a:p>
        </p:txBody>
      </p:sp>
    </p:spTree>
    <p:extLst>
      <p:ext uri="{BB962C8B-B14F-4D97-AF65-F5344CB8AC3E}">
        <p14:creationId xmlns:p14="http://schemas.microsoft.com/office/powerpoint/2010/main" val="380136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ce réservé du numéro de diapositive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1900">
                <a:solidFill>
                  <a:schemeClr val="tx1"/>
                </a:solidFill>
                <a:latin typeface="Arial" pitchFamily="34" charset="0"/>
                <a:cs typeface="Arial" pitchFamily="34" charset="0"/>
              </a:defRPr>
            </a:lvl1pPr>
            <a:lvl2pPr marL="742950" indent="-285750" defTabSz="912813" eaLnBrk="0" hangingPunct="0">
              <a:defRPr sz="1900">
                <a:solidFill>
                  <a:schemeClr val="tx1"/>
                </a:solidFill>
                <a:latin typeface="Arial" pitchFamily="34" charset="0"/>
                <a:cs typeface="Arial" pitchFamily="34" charset="0"/>
              </a:defRPr>
            </a:lvl2pPr>
            <a:lvl3pPr marL="1143000" indent="-228600" defTabSz="912813" eaLnBrk="0" hangingPunct="0">
              <a:defRPr sz="1900">
                <a:solidFill>
                  <a:schemeClr val="tx1"/>
                </a:solidFill>
                <a:latin typeface="Arial" pitchFamily="34" charset="0"/>
                <a:cs typeface="Arial" pitchFamily="34" charset="0"/>
              </a:defRPr>
            </a:lvl3pPr>
            <a:lvl4pPr marL="1600200" indent="-228600" defTabSz="912813" eaLnBrk="0" hangingPunct="0">
              <a:defRPr sz="1900">
                <a:solidFill>
                  <a:schemeClr val="tx1"/>
                </a:solidFill>
                <a:latin typeface="Arial" pitchFamily="34" charset="0"/>
                <a:cs typeface="Arial" pitchFamily="34" charset="0"/>
              </a:defRPr>
            </a:lvl4pPr>
            <a:lvl5pPr marL="2057400" indent="-228600" defTabSz="912813" eaLnBrk="0" hangingPunct="0">
              <a:defRPr sz="19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sz="19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sz="19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sz="19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sz="1900">
                <a:solidFill>
                  <a:schemeClr val="tx1"/>
                </a:solidFill>
                <a:latin typeface="Arial" pitchFamily="34" charset="0"/>
                <a:cs typeface="Arial" pitchFamily="34" charset="0"/>
              </a:defRPr>
            </a:lvl9pPr>
          </a:lstStyle>
          <a:p>
            <a:pPr eaLnBrk="1" hangingPunct="1"/>
            <a:fld id="{3DA7CB2E-9F74-4797-A0E7-C212B6D65A06}" type="slidenum">
              <a:rPr lang="fr-FR" altLang="fr-FR" sz="1200">
                <a:solidFill>
                  <a:prstClr val="black">
                    <a:tint val="75000"/>
                  </a:prstClr>
                </a:solidFill>
                <a:latin typeface="Century Gothic" pitchFamily="34" charset="0"/>
                <a:cs typeface="Arial" charset="0"/>
              </a:rPr>
              <a:pPr eaLnBrk="1" hangingPunct="1"/>
              <a:t>4</a:t>
            </a:fld>
            <a:endParaRPr lang="fr-FR" altLang="fr-FR" sz="1200" dirty="0">
              <a:solidFill>
                <a:prstClr val="black">
                  <a:tint val="75000"/>
                </a:prstClr>
              </a:solidFill>
              <a:latin typeface="Century Gothic" pitchFamily="34" charset="0"/>
              <a:cs typeface="Arial" charset="0"/>
            </a:endParaRPr>
          </a:p>
        </p:txBody>
      </p:sp>
      <p:sp>
        <p:nvSpPr>
          <p:cNvPr id="4" name="Rectangle 3"/>
          <p:cNvSpPr/>
          <p:nvPr/>
        </p:nvSpPr>
        <p:spPr>
          <a:xfrm>
            <a:off x="611560" y="836712"/>
            <a:ext cx="8286750" cy="4708981"/>
          </a:xfrm>
          <a:prstGeom prst="rect">
            <a:avLst/>
          </a:prstGeom>
        </p:spPr>
        <p:txBody>
          <a:bodyPr>
            <a:spAutoFit/>
          </a:bodyPr>
          <a:lstStyle/>
          <a:p>
            <a:pPr marL="342900" indent="-342900" algn="justLow" eaLnBrk="0" hangingPunct="0">
              <a:spcBef>
                <a:spcPts val="600"/>
              </a:spcBef>
              <a:spcAft>
                <a:spcPts val="600"/>
              </a:spcAft>
              <a:defRPr/>
            </a:pPr>
            <a:r>
              <a:rPr lang="fr-FR" sz="2000" i="1" dirty="0">
                <a:latin typeface="+mj-lt"/>
              </a:rPr>
              <a:t>Le phénomène urbain à l’échelle mondiale montre que :</a:t>
            </a:r>
          </a:p>
          <a:p>
            <a:pPr marL="884238" indent="-342900" algn="justLow" eaLnBrk="0" hangingPunct="0">
              <a:spcBef>
                <a:spcPts val="600"/>
              </a:spcBef>
              <a:spcAft>
                <a:spcPts val="600"/>
              </a:spcAft>
              <a:buFont typeface="Calibri" panose="020F0502020204030204" pitchFamily="34" charset="0"/>
              <a:buChar char="–"/>
              <a:defRPr/>
            </a:pPr>
            <a:r>
              <a:rPr lang="fr-FR" sz="2000" i="1" dirty="0">
                <a:latin typeface="+mj-lt"/>
              </a:rPr>
              <a:t>Plus de la moitié de la population mondiale vit dans les </a:t>
            </a:r>
            <a:r>
              <a:rPr lang="fr-FR" sz="2000" i="1" dirty="0" smtClean="0">
                <a:latin typeface="+mj-lt"/>
              </a:rPr>
              <a:t>villes ; </a:t>
            </a:r>
            <a:endParaRPr lang="fr-FR" sz="2000" i="1" dirty="0">
              <a:latin typeface="+mj-lt"/>
            </a:endParaRPr>
          </a:p>
          <a:p>
            <a:pPr marL="884238" indent="-342900" algn="justLow" eaLnBrk="0" hangingPunct="0">
              <a:spcBef>
                <a:spcPts val="600"/>
              </a:spcBef>
              <a:spcAft>
                <a:spcPts val="600"/>
              </a:spcAft>
              <a:buFont typeface="Calibri" panose="020F0502020204030204" pitchFamily="34" charset="0"/>
              <a:buChar char="–"/>
              <a:defRPr/>
            </a:pPr>
            <a:r>
              <a:rPr lang="fr-FR" sz="2000" i="1" dirty="0">
                <a:latin typeface="+mj-lt"/>
              </a:rPr>
              <a:t>Ce chiffre devrait atteindre 66% de la population mondiale en 2050, et près de 85% en </a:t>
            </a:r>
            <a:r>
              <a:rPr lang="fr-FR" sz="2000" i="1" dirty="0" smtClean="0">
                <a:latin typeface="+mj-lt"/>
              </a:rPr>
              <a:t>2100.</a:t>
            </a:r>
            <a:endParaRPr lang="fr-FR" sz="2000" i="1" dirty="0">
              <a:latin typeface="+mj-lt"/>
            </a:endParaRPr>
          </a:p>
          <a:p>
            <a:pPr marL="342900" indent="-342900" algn="justLow" eaLnBrk="0" hangingPunct="0">
              <a:spcBef>
                <a:spcPts val="600"/>
              </a:spcBef>
              <a:spcAft>
                <a:spcPts val="600"/>
              </a:spcAft>
              <a:defRPr/>
            </a:pPr>
            <a:r>
              <a:rPr lang="fr-FR" sz="2000" i="1" dirty="0">
                <a:latin typeface="+mj-lt"/>
              </a:rPr>
              <a:t>Cela constitue à la </a:t>
            </a:r>
            <a:r>
              <a:rPr lang="fr-FR" sz="2000" i="1" dirty="0" smtClean="0">
                <a:latin typeface="+mj-lt"/>
              </a:rPr>
              <a:t>fois </a:t>
            </a:r>
            <a:r>
              <a:rPr lang="fr-FR" sz="2000" i="1" dirty="0">
                <a:latin typeface="+mj-lt"/>
              </a:rPr>
              <a:t>une opportunité et un défi :</a:t>
            </a:r>
          </a:p>
          <a:p>
            <a:pPr marL="898525" indent="-357188" algn="justLow" eaLnBrk="0" hangingPunct="0">
              <a:spcBef>
                <a:spcPts val="600"/>
              </a:spcBef>
              <a:spcAft>
                <a:spcPts val="600"/>
              </a:spcAft>
              <a:buFont typeface="Calibri" panose="020F0502020204030204" pitchFamily="34" charset="0"/>
              <a:buChar char="–"/>
              <a:defRPr/>
            </a:pPr>
            <a:r>
              <a:rPr lang="fr-FR" sz="2000" i="1" dirty="0">
                <a:latin typeface="+mj-lt"/>
              </a:rPr>
              <a:t>Les villes produisent actuellement 80% du PIB mondial, et abritent plus de 50% de la population mondiale, sur 3% de la superficie de la terre. Les 100 villes les plus riches génèrent 35% du PIB mondial (ONU HABITAT III);</a:t>
            </a:r>
          </a:p>
          <a:p>
            <a:pPr marL="898525" indent="-357188" algn="justLow" eaLnBrk="0" hangingPunct="0">
              <a:spcBef>
                <a:spcPts val="600"/>
              </a:spcBef>
              <a:spcAft>
                <a:spcPts val="600"/>
              </a:spcAft>
              <a:buFont typeface="Calibri" panose="020F0502020204030204" pitchFamily="34" charset="0"/>
              <a:buChar char="–"/>
              <a:defRPr/>
            </a:pPr>
            <a:r>
              <a:rPr lang="fr-FR" sz="2000" i="1" dirty="0">
                <a:latin typeface="+mj-lt"/>
              </a:rPr>
              <a:t>Le défi à relever est celui de tirer </a:t>
            </a:r>
            <a:r>
              <a:rPr lang="fr-FR" sz="2000" i="1" dirty="0" smtClean="0">
                <a:latin typeface="+mj-lt"/>
              </a:rPr>
              <a:t>profit </a:t>
            </a:r>
            <a:r>
              <a:rPr lang="fr-FR" sz="2000" i="1" dirty="0">
                <a:latin typeface="+mj-lt"/>
              </a:rPr>
              <a:t>des potentialités dont l’urbanisation est </a:t>
            </a:r>
            <a:r>
              <a:rPr lang="fr-FR" sz="2000" i="1" dirty="0" smtClean="0">
                <a:latin typeface="+mj-lt"/>
              </a:rPr>
              <a:t>porteuse ;</a:t>
            </a:r>
            <a:endParaRPr lang="fr-FR" sz="2000" i="1" dirty="0">
              <a:latin typeface="+mj-lt"/>
            </a:endParaRPr>
          </a:p>
          <a:p>
            <a:pPr marL="898525" indent="-357188" algn="justLow" eaLnBrk="0" hangingPunct="0">
              <a:spcBef>
                <a:spcPts val="600"/>
              </a:spcBef>
              <a:spcAft>
                <a:spcPts val="600"/>
              </a:spcAft>
              <a:buFont typeface="Calibri" panose="020F0502020204030204" pitchFamily="34" charset="0"/>
              <a:buChar char="–"/>
              <a:defRPr/>
            </a:pPr>
            <a:r>
              <a:rPr lang="fr-FR" sz="2000" i="1" dirty="0">
                <a:latin typeface="+mj-lt"/>
              </a:rPr>
              <a:t>L’absence de planification urbaine </a:t>
            </a:r>
            <a:r>
              <a:rPr lang="fr-FR" sz="2000" i="1" dirty="0" smtClean="0">
                <a:latin typeface="+mj-lt"/>
              </a:rPr>
              <a:t>constitue </a:t>
            </a:r>
            <a:r>
              <a:rPr lang="fr-FR" sz="2000" i="1" dirty="0">
                <a:latin typeface="+mj-lt"/>
              </a:rPr>
              <a:t>un facteur de risque qui posera des défis d’ordres social, environnemental et sanitaire.</a:t>
            </a:r>
          </a:p>
        </p:txBody>
      </p:sp>
      <p:sp>
        <p:nvSpPr>
          <p:cNvPr id="5" name="Rectangle 4"/>
          <p:cNvSpPr/>
          <p:nvPr/>
        </p:nvSpPr>
        <p:spPr>
          <a:xfrm>
            <a:off x="0" y="-3892"/>
            <a:ext cx="9143999" cy="540000"/>
          </a:xfrm>
          <a:prstGeom prst="rect">
            <a:avLst/>
          </a:prstGeom>
          <a:solidFill>
            <a:schemeClr val="tx2"/>
          </a:solidFill>
        </p:spPr>
        <p:txBody>
          <a:bodyPr wrap="square">
            <a:noAutofit/>
          </a:bodyPr>
          <a:lstStyle/>
          <a:p>
            <a:pPr lvl="0" algn="ctr"/>
            <a:r>
              <a:rPr lang="fr-FR" sz="2800" b="1" i="1" kern="0" dirty="0">
                <a:solidFill>
                  <a:schemeClr val="bg1"/>
                </a:solidFill>
                <a:latin typeface="+mj-lt"/>
                <a:cs typeface="Calibri" pitchFamily="34" charset="0"/>
              </a:rPr>
              <a:t>Rappel du contexte général</a:t>
            </a:r>
            <a:endParaRPr lang="fr-FR" sz="2800" b="1" i="1" dirty="0">
              <a:solidFill>
                <a:schemeClr val="bg1"/>
              </a:solidFill>
              <a:latin typeface="+mj-lt"/>
            </a:endParaRPr>
          </a:p>
        </p:txBody>
      </p:sp>
    </p:spTree>
    <p:extLst>
      <p:ext uri="{BB962C8B-B14F-4D97-AF65-F5344CB8AC3E}">
        <p14:creationId xmlns:p14="http://schemas.microsoft.com/office/powerpoint/2010/main" val="301949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21544"/>
            <a:ext cx="9144000" cy="492443"/>
          </a:xfrm>
          <a:prstGeom prst="rect">
            <a:avLst/>
          </a:prstGeom>
          <a:solidFill>
            <a:schemeClr val="tx2"/>
          </a:solidFill>
        </p:spPr>
        <p:txBody>
          <a:bodyPr wrap="square">
            <a:noAutofit/>
          </a:bodyPr>
          <a:lstStyle>
            <a:defPPr>
              <a:defRPr lang="fr-FR"/>
            </a:defPPr>
            <a:lvl1pPr lvl="0">
              <a:defRPr sz="2600" b="1" i="1">
                <a:solidFill>
                  <a:schemeClr val="bg1"/>
                </a:solidFill>
              </a:defRPr>
            </a:lvl1pPr>
          </a:lstStyle>
          <a:p>
            <a:pPr lvl="0" algn="ctr"/>
            <a:r>
              <a:rPr lang="fr-FR" sz="2800" kern="0" dirty="0">
                <a:latin typeface="+mj-lt"/>
                <a:cs typeface="Calibri" pitchFamily="34" charset="0"/>
              </a:rPr>
              <a:t>Rappel du contexte général</a:t>
            </a:r>
            <a:endParaRPr lang="fr-FR" sz="2800" dirty="0">
              <a:latin typeface="+mj-lt"/>
            </a:endParaRPr>
          </a:p>
        </p:txBody>
      </p:sp>
      <p:grpSp>
        <p:nvGrpSpPr>
          <p:cNvPr id="2" name="Groupe 1"/>
          <p:cNvGrpSpPr/>
          <p:nvPr/>
        </p:nvGrpSpPr>
        <p:grpSpPr>
          <a:xfrm>
            <a:off x="1562091" y="2889849"/>
            <a:ext cx="375833" cy="690644"/>
            <a:chOff x="3106683" y="2285432"/>
            <a:chExt cx="375833" cy="690644"/>
          </a:xfrm>
        </p:grpSpPr>
        <p:sp>
          <p:nvSpPr>
            <p:cNvPr id="8" name="Rectangle 7"/>
            <p:cNvSpPr/>
            <p:nvPr/>
          </p:nvSpPr>
          <p:spPr bwMode="auto">
            <a:xfrm>
              <a:off x="3168568" y="2471967"/>
              <a:ext cx="304795" cy="504109"/>
            </a:xfrm>
            <a:prstGeom prst="rect">
              <a:avLst/>
            </a:prstGeom>
            <a:solidFill>
              <a:schemeClr val="tx2"/>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14" name="Rectangle 16"/>
            <p:cNvSpPr>
              <a:spLocks noChangeArrowheads="1"/>
            </p:cNvSpPr>
            <p:nvPr/>
          </p:nvSpPr>
          <p:spPr bwMode="auto">
            <a:xfrm>
              <a:off x="3106683" y="2285432"/>
              <a:ext cx="375833" cy="215348"/>
            </a:xfrm>
            <a:prstGeom prst="rect">
              <a:avLst/>
            </a:prstGeom>
            <a:noFill/>
            <a:ln w="9525">
              <a:noFill/>
              <a:miter lim="800000"/>
              <a:headEnd/>
              <a:tailEnd/>
            </a:ln>
          </p:spPr>
          <p:txBody>
            <a:bodyPr wrap="none">
              <a:spAutoFit/>
            </a:bodyPr>
            <a:lstStyle/>
            <a:p>
              <a:r>
                <a:rPr lang="fr-FR" sz="1000" b="1" dirty="0">
                  <a:solidFill>
                    <a:srgbClr val="000000"/>
                  </a:solidFill>
                  <a:latin typeface="Calibri" pitchFamily="34" charset="0"/>
                </a:rPr>
                <a:t>11,6 </a:t>
              </a:r>
              <a:endParaRPr lang="fr-FR" dirty="0">
                <a:latin typeface="Calibri" pitchFamily="34" charset="0"/>
              </a:endParaRPr>
            </a:p>
          </p:txBody>
        </p:sp>
      </p:grpSp>
      <p:grpSp>
        <p:nvGrpSpPr>
          <p:cNvPr id="3" name="Groupe 2"/>
          <p:cNvGrpSpPr/>
          <p:nvPr/>
        </p:nvGrpSpPr>
        <p:grpSpPr>
          <a:xfrm>
            <a:off x="2249461" y="2702812"/>
            <a:ext cx="375833" cy="877681"/>
            <a:chOff x="3549095" y="2098395"/>
            <a:chExt cx="375833" cy="877681"/>
          </a:xfrm>
        </p:grpSpPr>
        <p:sp>
          <p:nvSpPr>
            <p:cNvPr id="9" name="Rectangle 8"/>
            <p:cNvSpPr/>
            <p:nvPr/>
          </p:nvSpPr>
          <p:spPr bwMode="auto">
            <a:xfrm>
              <a:off x="3601112" y="2291432"/>
              <a:ext cx="304795" cy="684644"/>
            </a:xfrm>
            <a:prstGeom prst="rect">
              <a:avLst/>
            </a:prstGeom>
            <a:solidFill>
              <a:schemeClr val="tx2"/>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15" name="Rectangle 17"/>
            <p:cNvSpPr>
              <a:spLocks noChangeArrowheads="1"/>
            </p:cNvSpPr>
            <p:nvPr/>
          </p:nvSpPr>
          <p:spPr bwMode="auto">
            <a:xfrm>
              <a:off x="3549095" y="2098395"/>
              <a:ext cx="375833" cy="215348"/>
            </a:xfrm>
            <a:prstGeom prst="rect">
              <a:avLst/>
            </a:prstGeom>
            <a:noFill/>
            <a:ln w="9525">
              <a:noFill/>
              <a:miter lim="800000"/>
              <a:headEnd/>
              <a:tailEnd/>
            </a:ln>
          </p:spPr>
          <p:txBody>
            <a:bodyPr wrap="none">
              <a:spAutoFit/>
            </a:bodyPr>
            <a:lstStyle/>
            <a:p>
              <a:r>
                <a:rPr lang="fr-FR" sz="1000" b="1">
                  <a:solidFill>
                    <a:srgbClr val="000000"/>
                  </a:solidFill>
                  <a:latin typeface="Calibri" pitchFamily="34" charset="0"/>
                </a:rPr>
                <a:t>15,3 </a:t>
              </a:r>
              <a:endParaRPr lang="fr-FR">
                <a:latin typeface="Calibri" pitchFamily="34" charset="0"/>
              </a:endParaRPr>
            </a:p>
          </p:txBody>
        </p:sp>
      </p:grpSp>
      <p:grpSp>
        <p:nvGrpSpPr>
          <p:cNvPr id="36" name="Groupe 35"/>
          <p:cNvGrpSpPr/>
          <p:nvPr/>
        </p:nvGrpSpPr>
        <p:grpSpPr>
          <a:xfrm>
            <a:off x="2943932" y="2395382"/>
            <a:ext cx="375833" cy="1185111"/>
            <a:chOff x="3992433" y="1790965"/>
            <a:chExt cx="375833" cy="1185111"/>
          </a:xfrm>
        </p:grpSpPr>
        <p:sp>
          <p:nvSpPr>
            <p:cNvPr id="10" name="Rectangle 9"/>
            <p:cNvSpPr/>
            <p:nvPr/>
          </p:nvSpPr>
          <p:spPr bwMode="auto">
            <a:xfrm>
              <a:off x="4041590" y="1978966"/>
              <a:ext cx="304795" cy="997110"/>
            </a:xfrm>
            <a:prstGeom prst="rect">
              <a:avLst/>
            </a:prstGeom>
            <a:solidFill>
              <a:schemeClr val="tx2"/>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16" name="Rectangle 18"/>
            <p:cNvSpPr>
              <a:spLocks noChangeArrowheads="1"/>
            </p:cNvSpPr>
            <p:nvPr/>
          </p:nvSpPr>
          <p:spPr bwMode="auto">
            <a:xfrm>
              <a:off x="3992433" y="1790965"/>
              <a:ext cx="375833" cy="215348"/>
            </a:xfrm>
            <a:prstGeom prst="rect">
              <a:avLst/>
            </a:prstGeom>
            <a:noFill/>
            <a:ln w="9525">
              <a:noFill/>
              <a:miter lim="800000"/>
              <a:headEnd/>
              <a:tailEnd/>
            </a:ln>
          </p:spPr>
          <p:txBody>
            <a:bodyPr wrap="none">
              <a:spAutoFit/>
            </a:bodyPr>
            <a:lstStyle/>
            <a:p>
              <a:r>
                <a:rPr lang="fr-FR" sz="1000" b="1">
                  <a:solidFill>
                    <a:srgbClr val="000000"/>
                  </a:solidFill>
                  <a:latin typeface="Calibri" pitchFamily="34" charset="0"/>
                </a:rPr>
                <a:t>20,4 </a:t>
              </a:r>
              <a:endParaRPr lang="fr-FR">
                <a:latin typeface="Calibri" pitchFamily="34" charset="0"/>
              </a:endParaRPr>
            </a:p>
          </p:txBody>
        </p:sp>
      </p:grpSp>
      <p:grpSp>
        <p:nvGrpSpPr>
          <p:cNvPr id="37" name="Groupe 36"/>
          <p:cNvGrpSpPr/>
          <p:nvPr/>
        </p:nvGrpSpPr>
        <p:grpSpPr>
          <a:xfrm>
            <a:off x="3638403" y="2051704"/>
            <a:ext cx="316220" cy="1517168"/>
            <a:chOff x="4464387" y="1447287"/>
            <a:chExt cx="316220" cy="1517168"/>
          </a:xfrm>
        </p:grpSpPr>
        <p:sp>
          <p:nvSpPr>
            <p:cNvPr id="12" name="Rectangle 11"/>
            <p:cNvSpPr/>
            <p:nvPr/>
          </p:nvSpPr>
          <p:spPr bwMode="auto">
            <a:xfrm>
              <a:off x="4475812" y="1632455"/>
              <a:ext cx="304795" cy="1332000"/>
            </a:xfrm>
            <a:prstGeom prst="rect">
              <a:avLst/>
            </a:prstGeom>
            <a:solidFill>
              <a:schemeClr val="tx2"/>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17" name="Rectangle 19"/>
            <p:cNvSpPr>
              <a:spLocks noChangeArrowheads="1"/>
            </p:cNvSpPr>
            <p:nvPr/>
          </p:nvSpPr>
          <p:spPr bwMode="auto">
            <a:xfrm>
              <a:off x="4464387" y="1447287"/>
              <a:ext cx="291773" cy="215348"/>
            </a:xfrm>
            <a:prstGeom prst="rect">
              <a:avLst/>
            </a:prstGeom>
            <a:noFill/>
            <a:ln w="9525">
              <a:noFill/>
              <a:miter lim="800000"/>
              <a:headEnd/>
              <a:tailEnd/>
            </a:ln>
          </p:spPr>
          <p:txBody>
            <a:bodyPr wrap="none">
              <a:spAutoFit/>
            </a:bodyPr>
            <a:lstStyle/>
            <a:p>
              <a:r>
                <a:rPr lang="fr-FR" sz="1000" b="1" dirty="0">
                  <a:solidFill>
                    <a:srgbClr val="000000"/>
                  </a:solidFill>
                  <a:latin typeface="Calibri" pitchFamily="34" charset="0"/>
                </a:rPr>
                <a:t>26 </a:t>
              </a:r>
              <a:endParaRPr lang="fr-FR" dirty="0">
                <a:latin typeface="Calibri" pitchFamily="34" charset="0"/>
              </a:endParaRPr>
            </a:p>
          </p:txBody>
        </p:sp>
      </p:grpSp>
      <p:grpSp>
        <p:nvGrpSpPr>
          <p:cNvPr id="38" name="Groupe 37"/>
          <p:cNvGrpSpPr/>
          <p:nvPr/>
        </p:nvGrpSpPr>
        <p:grpSpPr>
          <a:xfrm>
            <a:off x="4273261" y="1849415"/>
            <a:ext cx="372843" cy="1722848"/>
            <a:chOff x="4852052" y="1244998"/>
            <a:chExt cx="372843" cy="1722848"/>
          </a:xfrm>
        </p:grpSpPr>
        <p:sp>
          <p:nvSpPr>
            <p:cNvPr id="11" name="Rectangle 10"/>
            <p:cNvSpPr/>
            <p:nvPr/>
          </p:nvSpPr>
          <p:spPr bwMode="auto">
            <a:xfrm>
              <a:off x="4920100" y="1455846"/>
              <a:ext cx="304795" cy="1512000"/>
            </a:xfrm>
            <a:prstGeom prst="rect">
              <a:avLst/>
            </a:prstGeom>
            <a:solidFill>
              <a:schemeClr val="tx2"/>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18" name="Rectangle 20"/>
            <p:cNvSpPr>
              <a:spLocks noChangeArrowheads="1"/>
            </p:cNvSpPr>
            <p:nvPr/>
          </p:nvSpPr>
          <p:spPr bwMode="auto">
            <a:xfrm>
              <a:off x="4852052" y="1244998"/>
              <a:ext cx="370410" cy="228807"/>
            </a:xfrm>
            <a:prstGeom prst="rect">
              <a:avLst/>
            </a:prstGeom>
            <a:noFill/>
            <a:ln w="9525">
              <a:noFill/>
              <a:miter lim="800000"/>
              <a:headEnd/>
              <a:tailEnd/>
            </a:ln>
          </p:spPr>
          <p:txBody>
            <a:bodyPr wrap="none">
              <a:spAutoFit/>
            </a:bodyPr>
            <a:lstStyle/>
            <a:p>
              <a:r>
                <a:rPr lang="fr-FR" sz="1100" b="1" dirty="0">
                  <a:solidFill>
                    <a:srgbClr val="000000"/>
                  </a:solidFill>
                  <a:latin typeface="Calibri" pitchFamily="34" charset="0"/>
                </a:rPr>
                <a:t>29,8</a:t>
              </a:r>
              <a:endParaRPr lang="fr-FR" dirty="0">
                <a:latin typeface="Calibri" pitchFamily="34" charset="0"/>
              </a:endParaRPr>
            </a:p>
          </p:txBody>
        </p:sp>
      </p:grpSp>
      <p:sp>
        <p:nvSpPr>
          <p:cNvPr id="19" name="Rectangle 18"/>
          <p:cNvSpPr/>
          <p:nvPr/>
        </p:nvSpPr>
        <p:spPr bwMode="auto">
          <a:xfrm>
            <a:off x="96544" y="708865"/>
            <a:ext cx="7395360" cy="369332"/>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lIns="36000" rIns="36000">
            <a:spAutoFit/>
          </a:bodyPr>
          <a:lstStyle/>
          <a:p>
            <a:pPr algn="just" fontAlgn="auto">
              <a:spcBef>
                <a:spcPts val="0"/>
              </a:spcBef>
              <a:spcAft>
                <a:spcPts val="0"/>
              </a:spcAft>
              <a:defRPr/>
            </a:pPr>
            <a:r>
              <a:rPr lang="fr-FR" sz="1800" b="1" i="1" dirty="0">
                <a:latin typeface="+mj-lt"/>
                <a:cs typeface="+mn-cs"/>
              </a:rPr>
              <a:t>Evolution de la population </a:t>
            </a:r>
            <a:r>
              <a:rPr lang="fr-FR" sz="1800" b="1" i="1" dirty="0" smtClean="0">
                <a:latin typeface="+mj-lt"/>
                <a:cs typeface="+mn-cs"/>
              </a:rPr>
              <a:t> </a:t>
            </a:r>
            <a:r>
              <a:rPr lang="fr-FR" sz="1800" b="1" i="1" dirty="0">
                <a:latin typeface="+mj-lt"/>
                <a:cs typeface="+mn-cs"/>
              </a:rPr>
              <a:t>marocaine en </a:t>
            </a:r>
            <a:r>
              <a:rPr lang="fr-FR" sz="1800" b="1" i="1" dirty="0" smtClean="0">
                <a:latin typeface="+mj-lt"/>
                <a:cs typeface="+mn-cs"/>
              </a:rPr>
              <a:t>millions d’habitants</a:t>
            </a:r>
            <a:endParaRPr lang="fr-FR" sz="1800" b="1" i="1" dirty="0">
              <a:latin typeface="+mj-lt"/>
              <a:cs typeface="+mn-cs"/>
            </a:endParaRPr>
          </a:p>
        </p:txBody>
      </p:sp>
      <p:sp>
        <p:nvSpPr>
          <p:cNvPr id="20" name="ZoneTexte 19"/>
          <p:cNvSpPr txBox="1"/>
          <p:nvPr/>
        </p:nvSpPr>
        <p:spPr>
          <a:xfrm>
            <a:off x="4908416" y="1159350"/>
            <a:ext cx="571504" cy="400110"/>
          </a:xfrm>
          <a:prstGeom prst="rect">
            <a:avLst/>
          </a:prstGeom>
          <a:noFill/>
        </p:spPr>
        <p:txBody>
          <a:bodyPr wrap="square" rtlCol="0">
            <a:spAutoFit/>
          </a:bodyPr>
          <a:lstStyle/>
          <a:p>
            <a:r>
              <a:rPr lang="fr-FR" sz="2000" b="1" dirty="0" smtClean="0">
                <a:solidFill>
                  <a:srgbClr val="FF0000"/>
                </a:solidFill>
              </a:rPr>
              <a:t>X 3</a:t>
            </a:r>
            <a:endParaRPr lang="fr-FR" sz="2000" b="1" dirty="0">
              <a:solidFill>
                <a:srgbClr val="FF0000"/>
              </a:solidFill>
            </a:endParaRPr>
          </a:p>
        </p:txBody>
      </p:sp>
      <p:sp>
        <p:nvSpPr>
          <p:cNvPr id="23" name="Rectangle 22"/>
          <p:cNvSpPr/>
          <p:nvPr/>
        </p:nvSpPr>
        <p:spPr bwMode="auto">
          <a:xfrm>
            <a:off x="1777135" y="6181780"/>
            <a:ext cx="252000" cy="298450"/>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24" name="Rectangle 23"/>
          <p:cNvSpPr/>
          <p:nvPr/>
        </p:nvSpPr>
        <p:spPr bwMode="auto">
          <a:xfrm>
            <a:off x="2469581" y="6110342"/>
            <a:ext cx="252000" cy="369888"/>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25" name="Rectangle 24"/>
          <p:cNvSpPr/>
          <p:nvPr/>
        </p:nvSpPr>
        <p:spPr bwMode="auto">
          <a:xfrm>
            <a:off x="3162027" y="5967467"/>
            <a:ext cx="252000" cy="512763"/>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26" name="Rectangle 25"/>
          <p:cNvSpPr/>
          <p:nvPr/>
        </p:nvSpPr>
        <p:spPr bwMode="auto">
          <a:xfrm>
            <a:off x="4546919" y="5610280"/>
            <a:ext cx="252000" cy="869950"/>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27" name="Rectangle 26"/>
          <p:cNvSpPr/>
          <p:nvPr/>
        </p:nvSpPr>
        <p:spPr bwMode="auto">
          <a:xfrm>
            <a:off x="3854473" y="5737280"/>
            <a:ext cx="252000" cy="742950"/>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29" name="Rectangle 30"/>
          <p:cNvSpPr>
            <a:spLocks noChangeArrowheads="1"/>
          </p:cNvSpPr>
          <p:nvPr/>
        </p:nvSpPr>
        <p:spPr bwMode="auto">
          <a:xfrm>
            <a:off x="1739360" y="5977735"/>
            <a:ext cx="378630" cy="246113"/>
          </a:xfrm>
          <a:prstGeom prst="rect">
            <a:avLst/>
          </a:prstGeom>
          <a:noFill/>
          <a:ln w="9525">
            <a:noFill/>
            <a:miter lim="800000"/>
            <a:headEnd/>
            <a:tailEnd/>
          </a:ln>
        </p:spPr>
        <p:txBody>
          <a:bodyPr wrap="none">
            <a:spAutoFit/>
          </a:bodyPr>
          <a:lstStyle/>
          <a:p>
            <a:r>
              <a:rPr lang="fr-FR" sz="1000" b="1" dirty="0">
                <a:solidFill>
                  <a:srgbClr val="000000"/>
                </a:solidFill>
                <a:latin typeface="Calibri" pitchFamily="34" charset="0"/>
              </a:rPr>
              <a:t>3,3 </a:t>
            </a:r>
            <a:endParaRPr lang="fr-FR" dirty="0">
              <a:latin typeface="Calibri" pitchFamily="34" charset="0"/>
            </a:endParaRPr>
          </a:p>
        </p:txBody>
      </p:sp>
      <p:sp>
        <p:nvSpPr>
          <p:cNvPr id="30" name="Rectangle 31"/>
          <p:cNvSpPr>
            <a:spLocks noChangeArrowheads="1"/>
          </p:cNvSpPr>
          <p:nvPr/>
        </p:nvSpPr>
        <p:spPr bwMode="auto">
          <a:xfrm>
            <a:off x="2400611" y="5889149"/>
            <a:ext cx="378630" cy="246113"/>
          </a:xfrm>
          <a:prstGeom prst="rect">
            <a:avLst/>
          </a:prstGeom>
          <a:noFill/>
          <a:ln w="9525">
            <a:noFill/>
            <a:miter lim="800000"/>
            <a:headEnd/>
            <a:tailEnd/>
          </a:ln>
        </p:spPr>
        <p:txBody>
          <a:bodyPr wrap="none">
            <a:spAutoFit/>
          </a:bodyPr>
          <a:lstStyle/>
          <a:p>
            <a:r>
              <a:rPr lang="fr-FR" sz="1000" b="1" dirty="0">
                <a:solidFill>
                  <a:srgbClr val="000000"/>
                </a:solidFill>
                <a:latin typeface="Calibri" pitchFamily="34" charset="0"/>
              </a:rPr>
              <a:t>5,4 </a:t>
            </a:r>
            <a:endParaRPr lang="fr-FR" dirty="0">
              <a:latin typeface="Calibri" pitchFamily="34" charset="0"/>
            </a:endParaRPr>
          </a:p>
        </p:txBody>
      </p:sp>
      <p:sp>
        <p:nvSpPr>
          <p:cNvPr id="31" name="Rectangle 32"/>
          <p:cNvSpPr>
            <a:spLocks noChangeArrowheads="1"/>
          </p:cNvSpPr>
          <p:nvPr/>
        </p:nvSpPr>
        <p:spPr bwMode="auto">
          <a:xfrm>
            <a:off x="3127542" y="5763467"/>
            <a:ext cx="378630" cy="246113"/>
          </a:xfrm>
          <a:prstGeom prst="rect">
            <a:avLst/>
          </a:prstGeom>
          <a:noFill/>
          <a:ln w="9525">
            <a:noFill/>
            <a:miter lim="800000"/>
            <a:headEnd/>
            <a:tailEnd/>
          </a:ln>
        </p:spPr>
        <p:txBody>
          <a:bodyPr wrap="none">
            <a:spAutoFit/>
          </a:bodyPr>
          <a:lstStyle/>
          <a:p>
            <a:r>
              <a:rPr lang="fr-FR" sz="1000" b="1" dirty="0">
                <a:solidFill>
                  <a:srgbClr val="000000"/>
                </a:solidFill>
                <a:latin typeface="Calibri" pitchFamily="34" charset="0"/>
              </a:rPr>
              <a:t>8,7 </a:t>
            </a:r>
            <a:endParaRPr lang="fr-FR" dirty="0">
              <a:latin typeface="Calibri" pitchFamily="34" charset="0"/>
            </a:endParaRPr>
          </a:p>
        </p:txBody>
      </p:sp>
      <p:sp>
        <p:nvSpPr>
          <p:cNvPr id="32" name="Rectangle 33"/>
          <p:cNvSpPr>
            <a:spLocks noChangeArrowheads="1"/>
          </p:cNvSpPr>
          <p:nvPr/>
        </p:nvSpPr>
        <p:spPr bwMode="auto">
          <a:xfrm>
            <a:off x="3791178" y="5543655"/>
            <a:ext cx="444352" cy="246113"/>
          </a:xfrm>
          <a:prstGeom prst="rect">
            <a:avLst/>
          </a:prstGeom>
          <a:noFill/>
          <a:ln w="9525">
            <a:noFill/>
            <a:miter lim="800000"/>
            <a:headEnd/>
            <a:tailEnd/>
          </a:ln>
        </p:spPr>
        <p:txBody>
          <a:bodyPr wrap="none">
            <a:spAutoFit/>
          </a:bodyPr>
          <a:lstStyle/>
          <a:p>
            <a:r>
              <a:rPr lang="fr-FR" sz="1000" b="1" dirty="0">
                <a:solidFill>
                  <a:srgbClr val="000000"/>
                </a:solidFill>
                <a:latin typeface="Calibri" pitchFamily="34" charset="0"/>
              </a:rPr>
              <a:t>13,4 </a:t>
            </a:r>
            <a:endParaRPr lang="fr-FR" dirty="0">
              <a:latin typeface="Calibri" pitchFamily="34" charset="0"/>
            </a:endParaRPr>
          </a:p>
        </p:txBody>
      </p:sp>
      <p:sp>
        <p:nvSpPr>
          <p:cNvPr id="33" name="Rectangle 32"/>
          <p:cNvSpPr/>
          <p:nvPr/>
        </p:nvSpPr>
        <p:spPr bwMode="auto">
          <a:xfrm>
            <a:off x="4443379" y="5399216"/>
            <a:ext cx="415925" cy="246063"/>
          </a:xfrm>
          <a:prstGeom prst="rect">
            <a:avLst/>
          </a:prstGeom>
        </p:spPr>
        <p:txBody>
          <a:bodyPr wrap="none">
            <a:spAutoFit/>
          </a:bodyPr>
          <a:lstStyle/>
          <a:p>
            <a:pPr fontAlgn="auto">
              <a:spcBef>
                <a:spcPts val="0"/>
              </a:spcBef>
              <a:spcAft>
                <a:spcPts val="0"/>
              </a:spcAft>
              <a:defRPr/>
            </a:pPr>
            <a:r>
              <a:rPr lang="fr-FR" sz="1000" b="1" dirty="0">
                <a:solidFill>
                  <a:prstClr val="black"/>
                </a:solidFill>
                <a:effectLst>
                  <a:outerShdw blurRad="38100" dist="38100" dir="2700000" algn="tl">
                    <a:srgbClr val="000000">
                      <a:alpha val="43137"/>
                    </a:srgbClr>
                  </a:outerShdw>
                </a:effectLst>
                <a:latin typeface="+mn-lt"/>
                <a:cs typeface="+mn-cs"/>
              </a:rPr>
              <a:t>16,4</a:t>
            </a:r>
            <a:endParaRPr lang="fr-FR" dirty="0">
              <a:effectLst>
                <a:outerShdw blurRad="38100" dist="38100" dir="2700000" algn="tl">
                  <a:srgbClr val="000000">
                    <a:alpha val="43137"/>
                  </a:srgbClr>
                </a:outerShdw>
              </a:effectLst>
              <a:latin typeface="+mn-lt"/>
              <a:cs typeface="+mn-cs"/>
            </a:endParaRPr>
          </a:p>
        </p:txBody>
      </p:sp>
      <p:sp>
        <p:nvSpPr>
          <p:cNvPr id="34" name="Rectangle 33"/>
          <p:cNvSpPr/>
          <p:nvPr/>
        </p:nvSpPr>
        <p:spPr bwMode="auto">
          <a:xfrm>
            <a:off x="74636" y="4135633"/>
            <a:ext cx="7417268" cy="369332"/>
          </a:xfrm>
          <a:prstGeom prst="rect">
            <a:avLst/>
          </a:prstGeom>
          <a:solidFill>
            <a:schemeClr val="bg1">
              <a:lumMod val="95000"/>
            </a:schemeClr>
          </a:solidFill>
          <a:effectLst>
            <a:outerShdw blurRad="50800" dist="38100" dir="2700000" algn="tl" rotWithShape="0">
              <a:prstClr val="black">
                <a:alpha val="40000"/>
              </a:prstClr>
            </a:outerShdw>
          </a:effectLst>
        </p:spPr>
        <p:txBody>
          <a:bodyPr wrap="square" lIns="36000" rIns="36000">
            <a:spAutoFit/>
          </a:bodyPr>
          <a:lstStyle/>
          <a:p>
            <a:pPr algn="just" fontAlgn="auto">
              <a:spcBef>
                <a:spcPts val="0"/>
              </a:spcBef>
              <a:spcAft>
                <a:spcPts val="0"/>
              </a:spcAft>
              <a:defRPr/>
            </a:pPr>
            <a:r>
              <a:rPr lang="fr-FR" sz="1800" b="1" i="1" dirty="0">
                <a:latin typeface="+mj-lt"/>
                <a:cs typeface="+mn-cs"/>
              </a:rPr>
              <a:t>Evolution de la population urbaine marocaine en millions d’habitants</a:t>
            </a:r>
          </a:p>
        </p:txBody>
      </p:sp>
      <p:sp>
        <p:nvSpPr>
          <p:cNvPr id="35" name="ZoneTexte 34"/>
          <p:cNvSpPr txBox="1"/>
          <p:nvPr/>
        </p:nvSpPr>
        <p:spPr>
          <a:xfrm>
            <a:off x="5083037" y="4690428"/>
            <a:ext cx="571504" cy="400110"/>
          </a:xfrm>
          <a:prstGeom prst="rect">
            <a:avLst/>
          </a:prstGeom>
          <a:noFill/>
        </p:spPr>
        <p:txBody>
          <a:bodyPr wrap="square" rtlCol="0">
            <a:spAutoFit/>
          </a:bodyPr>
          <a:lstStyle/>
          <a:p>
            <a:r>
              <a:rPr lang="fr-FR" sz="2000" b="1" dirty="0" smtClean="0">
                <a:solidFill>
                  <a:srgbClr val="FF0000"/>
                </a:solidFill>
              </a:rPr>
              <a:t>X 6</a:t>
            </a:r>
            <a:endParaRPr lang="fr-FR" sz="2000" b="1" dirty="0">
              <a:solidFill>
                <a:srgbClr val="FF0000"/>
              </a:solidFill>
            </a:endParaRPr>
          </a:p>
        </p:txBody>
      </p:sp>
      <p:grpSp>
        <p:nvGrpSpPr>
          <p:cNvPr id="44" name="Groupe 43"/>
          <p:cNvGrpSpPr/>
          <p:nvPr/>
        </p:nvGrpSpPr>
        <p:grpSpPr>
          <a:xfrm>
            <a:off x="4964742" y="1648427"/>
            <a:ext cx="437940" cy="1916942"/>
            <a:chOff x="6294300" y="1337402"/>
            <a:chExt cx="437940" cy="1916942"/>
          </a:xfrm>
        </p:grpSpPr>
        <p:sp>
          <p:nvSpPr>
            <p:cNvPr id="40" name="Rectangle 39"/>
            <p:cNvSpPr/>
            <p:nvPr/>
          </p:nvSpPr>
          <p:spPr bwMode="auto">
            <a:xfrm>
              <a:off x="6359915" y="1562344"/>
              <a:ext cx="304795" cy="1692000"/>
            </a:xfrm>
            <a:prstGeom prst="rect">
              <a:avLst/>
            </a:prstGeom>
            <a:solidFill>
              <a:schemeClr val="tx2"/>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41" name="Rectangle 20"/>
            <p:cNvSpPr>
              <a:spLocks noChangeArrowheads="1"/>
            </p:cNvSpPr>
            <p:nvPr/>
          </p:nvSpPr>
          <p:spPr bwMode="auto">
            <a:xfrm>
              <a:off x="6294300" y="1337402"/>
              <a:ext cx="437940" cy="261610"/>
            </a:xfrm>
            <a:prstGeom prst="rect">
              <a:avLst/>
            </a:prstGeom>
            <a:noFill/>
            <a:ln w="9525">
              <a:noFill/>
              <a:miter lim="800000"/>
              <a:headEnd/>
              <a:tailEnd/>
            </a:ln>
          </p:spPr>
          <p:txBody>
            <a:bodyPr wrap="none">
              <a:spAutoFit/>
            </a:bodyPr>
            <a:lstStyle/>
            <a:p>
              <a:r>
                <a:rPr lang="fr-FR" sz="1100" b="1" dirty="0" smtClean="0">
                  <a:solidFill>
                    <a:srgbClr val="000000"/>
                  </a:solidFill>
                  <a:latin typeface="Calibri" pitchFamily="34" charset="0"/>
                </a:rPr>
                <a:t>33,8</a:t>
              </a:r>
              <a:endParaRPr lang="fr-FR" dirty="0">
                <a:latin typeface="Calibri" pitchFamily="34" charset="0"/>
              </a:endParaRPr>
            </a:p>
          </p:txBody>
        </p:sp>
      </p:grpSp>
      <p:sp>
        <p:nvSpPr>
          <p:cNvPr id="42" name="Rectangle 41"/>
          <p:cNvSpPr/>
          <p:nvPr/>
        </p:nvSpPr>
        <p:spPr bwMode="auto">
          <a:xfrm>
            <a:off x="6362999" y="1422562"/>
            <a:ext cx="306000" cy="2160000"/>
          </a:xfrm>
          <a:prstGeom prst="rect">
            <a:avLst/>
          </a:prstGeom>
          <a:solidFill>
            <a:schemeClr val="tx2"/>
          </a:solidFill>
          <a:ln w="9525" algn="ctr">
            <a:noFill/>
            <a:miter lim="800000"/>
            <a:headEnd/>
            <a:tailEnd/>
          </a:ln>
          <a:effectLst/>
        </p:spPr>
        <p:txBody>
          <a:bodyPr lIns="144000" anchor="ctr">
            <a:noAutofit/>
          </a:bodyP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43" name="Rectangle 20"/>
          <p:cNvSpPr>
            <a:spLocks noChangeArrowheads="1"/>
          </p:cNvSpPr>
          <p:nvPr/>
        </p:nvSpPr>
        <p:spPr bwMode="auto">
          <a:xfrm>
            <a:off x="6297384" y="1196752"/>
            <a:ext cx="437940" cy="261610"/>
          </a:xfrm>
          <a:prstGeom prst="rect">
            <a:avLst/>
          </a:prstGeom>
          <a:noFill/>
          <a:ln w="9525">
            <a:noFill/>
            <a:miter lim="800000"/>
            <a:headEnd/>
            <a:tailEnd/>
          </a:ln>
        </p:spPr>
        <p:txBody>
          <a:bodyPr wrap="none">
            <a:spAutoFit/>
          </a:bodyPr>
          <a:lstStyle/>
          <a:p>
            <a:r>
              <a:rPr lang="fr-FR" sz="1100" b="1" dirty="0" smtClean="0">
                <a:solidFill>
                  <a:srgbClr val="FF0000"/>
                </a:solidFill>
                <a:latin typeface="Calibri" pitchFamily="34" charset="0"/>
              </a:rPr>
              <a:t>43,7</a:t>
            </a:r>
            <a:endParaRPr lang="fr-FR" dirty="0">
              <a:solidFill>
                <a:srgbClr val="FF0000"/>
              </a:solidFill>
              <a:latin typeface="Calibri" pitchFamily="34" charset="0"/>
            </a:endParaRPr>
          </a:p>
        </p:txBody>
      </p:sp>
      <p:sp>
        <p:nvSpPr>
          <p:cNvPr id="47" name="Rectangle 46"/>
          <p:cNvSpPr/>
          <p:nvPr/>
        </p:nvSpPr>
        <p:spPr bwMode="auto">
          <a:xfrm>
            <a:off x="7119579" y="1561565"/>
            <a:ext cx="304795" cy="2016000"/>
          </a:xfrm>
          <a:prstGeom prst="rect">
            <a:avLst/>
          </a:prstGeom>
          <a:solidFill>
            <a:schemeClr val="tx2"/>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48" name="Rectangle 20"/>
          <p:cNvSpPr>
            <a:spLocks noChangeArrowheads="1"/>
          </p:cNvSpPr>
          <p:nvPr/>
        </p:nvSpPr>
        <p:spPr bwMode="auto">
          <a:xfrm>
            <a:off x="7053964" y="1332094"/>
            <a:ext cx="437940" cy="261610"/>
          </a:xfrm>
          <a:prstGeom prst="rect">
            <a:avLst/>
          </a:prstGeom>
          <a:noFill/>
          <a:ln w="9525">
            <a:noFill/>
            <a:miter lim="800000"/>
            <a:headEnd/>
            <a:tailEnd/>
          </a:ln>
        </p:spPr>
        <p:txBody>
          <a:bodyPr wrap="none">
            <a:spAutoFit/>
          </a:bodyPr>
          <a:lstStyle/>
          <a:p>
            <a:r>
              <a:rPr lang="fr-FR" sz="1100" b="1" dirty="0" smtClean="0">
                <a:solidFill>
                  <a:srgbClr val="FF0000"/>
                </a:solidFill>
                <a:latin typeface="Calibri" pitchFamily="34" charset="0"/>
              </a:rPr>
              <a:t>40,8</a:t>
            </a:r>
            <a:endParaRPr lang="fr-FR" dirty="0">
              <a:solidFill>
                <a:srgbClr val="FF0000"/>
              </a:solidFill>
              <a:latin typeface="Calibri" pitchFamily="34" charset="0"/>
            </a:endParaRPr>
          </a:p>
        </p:txBody>
      </p:sp>
      <p:sp>
        <p:nvSpPr>
          <p:cNvPr id="49" name="Rectangle 48"/>
          <p:cNvSpPr/>
          <p:nvPr/>
        </p:nvSpPr>
        <p:spPr>
          <a:xfrm>
            <a:off x="1516879" y="3652156"/>
            <a:ext cx="534121" cy="276999"/>
          </a:xfrm>
          <a:prstGeom prst="rect">
            <a:avLst/>
          </a:prstGeom>
        </p:spPr>
        <p:txBody>
          <a:bodyPr wrap="none">
            <a:spAutoFit/>
          </a:bodyPr>
          <a:lstStyle/>
          <a:p>
            <a:r>
              <a:rPr lang="fr-FR" sz="1200" b="1" dirty="0">
                <a:effectLst>
                  <a:outerShdw blurRad="38100" dist="38100" dir="2700000" algn="tl">
                    <a:srgbClr val="000000">
                      <a:alpha val="43137"/>
                    </a:srgbClr>
                  </a:outerShdw>
                </a:effectLst>
              </a:rPr>
              <a:t>1960 </a:t>
            </a:r>
            <a:endParaRPr lang="fr-FR" sz="1200" dirty="0"/>
          </a:p>
        </p:txBody>
      </p:sp>
      <p:sp>
        <p:nvSpPr>
          <p:cNvPr id="50" name="Rectangle 49"/>
          <p:cNvSpPr/>
          <p:nvPr/>
        </p:nvSpPr>
        <p:spPr>
          <a:xfrm>
            <a:off x="2195016" y="3652156"/>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1971</a:t>
            </a:r>
            <a:endParaRPr lang="fr-FR" sz="1200" dirty="0"/>
          </a:p>
        </p:txBody>
      </p:sp>
      <p:sp>
        <p:nvSpPr>
          <p:cNvPr id="51" name="Rectangle 50"/>
          <p:cNvSpPr/>
          <p:nvPr/>
        </p:nvSpPr>
        <p:spPr>
          <a:xfrm>
            <a:off x="2896058" y="3652156"/>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1982</a:t>
            </a:r>
            <a:endParaRPr lang="fr-FR" sz="1200" dirty="0"/>
          </a:p>
        </p:txBody>
      </p:sp>
      <p:sp>
        <p:nvSpPr>
          <p:cNvPr id="52" name="Rectangle 51"/>
          <p:cNvSpPr/>
          <p:nvPr/>
        </p:nvSpPr>
        <p:spPr>
          <a:xfrm>
            <a:off x="3591939" y="3652156"/>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1994</a:t>
            </a:r>
            <a:endParaRPr lang="fr-FR" sz="1200" dirty="0"/>
          </a:p>
        </p:txBody>
      </p:sp>
      <p:sp>
        <p:nvSpPr>
          <p:cNvPr id="53" name="Rectangle 52"/>
          <p:cNvSpPr/>
          <p:nvPr/>
        </p:nvSpPr>
        <p:spPr>
          <a:xfrm>
            <a:off x="4287820" y="3652156"/>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2004</a:t>
            </a:r>
            <a:endParaRPr lang="fr-FR" sz="1200" dirty="0"/>
          </a:p>
        </p:txBody>
      </p:sp>
      <p:sp>
        <p:nvSpPr>
          <p:cNvPr id="54" name="Rectangle 53"/>
          <p:cNvSpPr/>
          <p:nvPr/>
        </p:nvSpPr>
        <p:spPr>
          <a:xfrm>
            <a:off x="4934267" y="3652156"/>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2014</a:t>
            </a:r>
            <a:endParaRPr lang="fr-FR" sz="1200" dirty="0"/>
          </a:p>
        </p:txBody>
      </p:sp>
      <p:sp>
        <p:nvSpPr>
          <p:cNvPr id="55" name="Rectangle 54"/>
          <p:cNvSpPr/>
          <p:nvPr/>
        </p:nvSpPr>
        <p:spPr>
          <a:xfrm>
            <a:off x="6340335" y="3652156"/>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2050</a:t>
            </a:r>
            <a:endParaRPr lang="fr-FR" sz="1200" dirty="0"/>
          </a:p>
        </p:txBody>
      </p:sp>
      <p:sp>
        <p:nvSpPr>
          <p:cNvPr id="56" name="Rectangle 55"/>
          <p:cNvSpPr/>
          <p:nvPr/>
        </p:nvSpPr>
        <p:spPr>
          <a:xfrm>
            <a:off x="7024753" y="3652156"/>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2100</a:t>
            </a:r>
            <a:endParaRPr lang="fr-FR" sz="1200" dirty="0"/>
          </a:p>
        </p:txBody>
      </p:sp>
      <p:cxnSp>
        <p:nvCxnSpPr>
          <p:cNvPr id="22" name="Connecteur droit 21"/>
          <p:cNvCxnSpPr/>
          <p:nvPr/>
        </p:nvCxnSpPr>
        <p:spPr bwMode="auto">
          <a:xfrm>
            <a:off x="1619672" y="6509081"/>
            <a:ext cx="5472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1621274" y="6583905"/>
            <a:ext cx="534121" cy="276999"/>
          </a:xfrm>
          <a:prstGeom prst="rect">
            <a:avLst/>
          </a:prstGeom>
        </p:spPr>
        <p:txBody>
          <a:bodyPr wrap="none">
            <a:spAutoFit/>
          </a:bodyPr>
          <a:lstStyle/>
          <a:p>
            <a:r>
              <a:rPr lang="fr-FR" sz="1200" b="1" dirty="0">
                <a:effectLst>
                  <a:outerShdw blurRad="38100" dist="38100" dir="2700000" algn="tl">
                    <a:srgbClr val="000000">
                      <a:alpha val="43137"/>
                    </a:srgbClr>
                  </a:outerShdw>
                </a:effectLst>
              </a:rPr>
              <a:t>1960 </a:t>
            </a:r>
            <a:endParaRPr lang="fr-FR" sz="1200" dirty="0"/>
          </a:p>
        </p:txBody>
      </p:sp>
      <p:sp>
        <p:nvSpPr>
          <p:cNvPr id="58" name="Rectangle 57"/>
          <p:cNvSpPr/>
          <p:nvPr/>
        </p:nvSpPr>
        <p:spPr>
          <a:xfrm>
            <a:off x="2353199" y="6583905"/>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1971</a:t>
            </a:r>
            <a:endParaRPr lang="fr-FR" sz="1200" dirty="0"/>
          </a:p>
        </p:txBody>
      </p:sp>
      <p:sp>
        <p:nvSpPr>
          <p:cNvPr id="59" name="Rectangle 58"/>
          <p:cNvSpPr/>
          <p:nvPr/>
        </p:nvSpPr>
        <p:spPr>
          <a:xfrm>
            <a:off x="3040794" y="6583905"/>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1982</a:t>
            </a:r>
            <a:endParaRPr lang="fr-FR" sz="1200" dirty="0"/>
          </a:p>
        </p:txBody>
      </p:sp>
      <p:sp>
        <p:nvSpPr>
          <p:cNvPr id="60" name="Rectangle 59"/>
          <p:cNvSpPr/>
          <p:nvPr/>
        </p:nvSpPr>
        <p:spPr>
          <a:xfrm>
            <a:off x="3723228" y="6583905"/>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1994</a:t>
            </a:r>
            <a:endParaRPr lang="fr-FR" sz="1200" dirty="0"/>
          </a:p>
        </p:txBody>
      </p:sp>
      <p:sp>
        <p:nvSpPr>
          <p:cNvPr id="61" name="Rectangle 60"/>
          <p:cNvSpPr/>
          <p:nvPr/>
        </p:nvSpPr>
        <p:spPr>
          <a:xfrm>
            <a:off x="4405662" y="6583905"/>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2004</a:t>
            </a:r>
            <a:endParaRPr lang="fr-FR" sz="1200" dirty="0"/>
          </a:p>
        </p:txBody>
      </p:sp>
      <p:sp>
        <p:nvSpPr>
          <p:cNvPr id="62" name="Rectangle 61"/>
          <p:cNvSpPr/>
          <p:nvPr/>
        </p:nvSpPr>
        <p:spPr>
          <a:xfrm>
            <a:off x="5102950" y="6583905"/>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2014</a:t>
            </a:r>
            <a:endParaRPr lang="fr-FR" sz="1200" dirty="0"/>
          </a:p>
        </p:txBody>
      </p:sp>
      <p:sp>
        <p:nvSpPr>
          <p:cNvPr id="63" name="Rectangle 62"/>
          <p:cNvSpPr/>
          <p:nvPr/>
        </p:nvSpPr>
        <p:spPr>
          <a:xfrm>
            <a:off x="5828325" y="6583905"/>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2030</a:t>
            </a:r>
            <a:endParaRPr lang="fr-FR" sz="1200" dirty="0"/>
          </a:p>
        </p:txBody>
      </p:sp>
      <p:sp>
        <p:nvSpPr>
          <p:cNvPr id="64" name="Rectangle 63"/>
          <p:cNvSpPr/>
          <p:nvPr/>
        </p:nvSpPr>
        <p:spPr>
          <a:xfrm>
            <a:off x="6553084" y="6583905"/>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2050</a:t>
            </a:r>
            <a:endParaRPr lang="fr-FR" sz="1200" dirty="0"/>
          </a:p>
        </p:txBody>
      </p:sp>
      <p:sp>
        <p:nvSpPr>
          <p:cNvPr id="65" name="Rectangle 64"/>
          <p:cNvSpPr/>
          <p:nvPr/>
        </p:nvSpPr>
        <p:spPr bwMode="auto">
          <a:xfrm>
            <a:off x="6624256" y="4783705"/>
            <a:ext cx="252000" cy="1692000"/>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66" name="Rectangle 65"/>
          <p:cNvSpPr/>
          <p:nvPr/>
        </p:nvSpPr>
        <p:spPr bwMode="auto">
          <a:xfrm>
            <a:off x="5931811" y="5004502"/>
            <a:ext cx="252000" cy="1476000"/>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67" name="Rectangle 66"/>
          <p:cNvSpPr/>
          <p:nvPr/>
        </p:nvSpPr>
        <p:spPr bwMode="auto">
          <a:xfrm>
            <a:off x="5239365" y="5292230"/>
            <a:ext cx="252000" cy="1188000"/>
          </a:xfrm>
          <a:prstGeom prst="rect">
            <a:avLst/>
          </a:prstGeom>
          <a:solidFill>
            <a:schemeClr val="accent3">
              <a:lumMod val="75000"/>
            </a:schemeClr>
          </a:solidFill>
          <a:ln w="9525" algn="ctr">
            <a:noFill/>
            <a:miter lim="800000"/>
            <a:headEnd/>
            <a:tailEnd/>
          </a:ln>
          <a:effectLst/>
        </p:spPr>
        <p:txBody>
          <a:bodyPr lIns="144000" anchor="ctr"/>
          <a:lstStyle/>
          <a:p>
            <a:pPr marL="85725" indent="-92075" algn="ctr" fontAlgn="auto">
              <a:spcBef>
                <a:spcPct val="50000"/>
              </a:spcBef>
              <a:spcAft>
                <a:spcPts val="0"/>
              </a:spcAft>
              <a:buClr>
                <a:schemeClr val="folHlink"/>
              </a:buClr>
              <a:defRPr/>
            </a:pPr>
            <a:endParaRPr lang="fr-FR" sz="1100" b="1" dirty="0">
              <a:latin typeface="+mn-lt"/>
              <a:cs typeface="+mn-cs"/>
            </a:endParaRPr>
          </a:p>
        </p:txBody>
      </p:sp>
      <p:cxnSp>
        <p:nvCxnSpPr>
          <p:cNvPr id="7" name="Connecteur droit 6"/>
          <p:cNvCxnSpPr/>
          <p:nvPr/>
        </p:nvCxnSpPr>
        <p:spPr bwMode="auto">
          <a:xfrm>
            <a:off x="1403648" y="3596009"/>
            <a:ext cx="6480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bwMode="auto">
          <a:xfrm>
            <a:off x="5723408" y="1665240"/>
            <a:ext cx="306000" cy="1908000"/>
          </a:xfrm>
          <a:prstGeom prst="rect">
            <a:avLst/>
          </a:prstGeom>
          <a:solidFill>
            <a:schemeClr val="tx2"/>
          </a:solidFill>
          <a:ln w="9525" algn="ctr">
            <a:noFill/>
            <a:miter lim="800000"/>
            <a:headEnd/>
            <a:tailEnd/>
          </a:ln>
          <a:effectLst/>
        </p:spPr>
        <p:txBody>
          <a:bodyPr lIns="144000" anchor="ctr">
            <a:noAutofit/>
          </a:bodyPr>
          <a:lstStyle/>
          <a:p>
            <a:pPr marL="85725" indent="-92075" algn="ctr" fontAlgn="auto">
              <a:spcBef>
                <a:spcPct val="50000"/>
              </a:spcBef>
              <a:spcAft>
                <a:spcPts val="0"/>
              </a:spcAft>
              <a:buClr>
                <a:schemeClr val="folHlink"/>
              </a:buClr>
              <a:defRPr/>
            </a:pPr>
            <a:endParaRPr lang="fr-FR" sz="1100" b="1" dirty="0">
              <a:latin typeface="+mn-lt"/>
              <a:cs typeface="+mn-cs"/>
            </a:endParaRPr>
          </a:p>
        </p:txBody>
      </p:sp>
      <p:sp>
        <p:nvSpPr>
          <p:cNvPr id="69" name="Rectangle 68"/>
          <p:cNvSpPr/>
          <p:nvPr/>
        </p:nvSpPr>
        <p:spPr>
          <a:xfrm>
            <a:off x="5651400" y="3668017"/>
            <a:ext cx="498855" cy="276999"/>
          </a:xfrm>
          <a:prstGeom prst="rect">
            <a:avLst/>
          </a:prstGeom>
        </p:spPr>
        <p:txBody>
          <a:bodyPr wrap="none">
            <a:spAutoFit/>
          </a:bodyPr>
          <a:lstStyle/>
          <a:p>
            <a:r>
              <a:rPr lang="fr-FR" sz="1200" b="1" dirty="0" smtClean="0">
                <a:effectLst>
                  <a:outerShdw blurRad="38100" dist="38100" dir="2700000" algn="tl">
                    <a:srgbClr val="000000">
                      <a:alpha val="43137"/>
                    </a:srgbClr>
                  </a:outerShdw>
                </a:effectLst>
              </a:rPr>
              <a:t>2030</a:t>
            </a:r>
            <a:endParaRPr lang="fr-FR" sz="1200" dirty="0"/>
          </a:p>
        </p:txBody>
      </p:sp>
      <p:sp>
        <p:nvSpPr>
          <p:cNvPr id="70" name="Rectangle 20"/>
          <p:cNvSpPr>
            <a:spLocks noChangeArrowheads="1"/>
          </p:cNvSpPr>
          <p:nvPr/>
        </p:nvSpPr>
        <p:spPr bwMode="auto">
          <a:xfrm>
            <a:off x="5672402" y="1453989"/>
            <a:ext cx="437940" cy="261610"/>
          </a:xfrm>
          <a:prstGeom prst="rect">
            <a:avLst/>
          </a:prstGeom>
          <a:noFill/>
          <a:ln w="9525">
            <a:noFill/>
            <a:miter lim="800000"/>
            <a:headEnd/>
            <a:tailEnd/>
          </a:ln>
        </p:spPr>
        <p:txBody>
          <a:bodyPr wrap="none">
            <a:spAutoFit/>
          </a:bodyPr>
          <a:lstStyle/>
          <a:p>
            <a:r>
              <a:rPr lang="fr-FR" sz="1100" b="1" dirty="0" smtClean="0">
                <a:solidFill>
                  <a:srgbClr val="000000"/>
                </a:solidFill>
                <a:latin typeface="Calibri" pitchFamily="34" charset="0"/>
              </a:rPr>
              <a:t>39,8</a:t>
            </a:r>
            <a:endParaRPr lang="fr-FR" dirty="0">
              <a:latin typeface="Calibri" pitchFamily="34" charset="0"/>
            </a:endParaRPr>
          </a:p>
        </p:txBody>
      </p:sp>
      <p:cxnSp>
        <p:nvCxnSpPr>
          <p:cNvPr id="72" name="Connecteur droit 71"/>
          <p:cNvCxnSpPr/>
          <p:nvPr/>
        </p:nvCxnSpPr>
        <p:spPr>
          <a:xfrm>
            <a:off x="5485360" y="1207447"/>
            <a:ext cx="22016" cy="2787410"/>
          </a:xfrm>
          <a:prstGeom prst="line">
            <a:avLst/>
          </a:prstGeom>
          <a:ln w="3175">
            <a:solidFill>
              <a:srgbClr val="FF0000"/>
            </a:solidFill>
            <a:prstDash val="dashDot"/>
          </a:ln>
        </p:spPr>
        <p:style>
          <a:lnRef idx="2">
            <a:schemeClr val="accent1"/>
          </a:lnRef>
          <a:fillRef idx="0">
            <a:schemeClr val="accent1"/>
          </a:fillRef>
          <a:effectRef idx="1">
            <a:schemeClr val="accent1"/>
          </a:effectRef>
          <a:fontRef idx="minor">
            <a:schemeClr val="tx1"/>
          </a:fontRef>
        </p:style>
      </p:cxnSp>
      <p:sp>
        <p:nvSpPr>
          <p:cNvPr id="73" name="Rectangle 72"/>
          <p:cNvSpPr/>
          <p:nvPr/>
        </p:nvSpPr>
        <p:spPr bwMode="auto">
          <a:xfrm>
            <a:off x="5156180" y="5071737"/>
            <a:ext cx="377725" cy="246221"/>
          </a:xfrm>
          <a:prstGeom prst="rect">
            <a:avLst/>
          </a:prstGeom>
        </p:spPr>
        <p:txBody>
          <a:bodyPr wrap="none">
            <a:spAutoFit/>
          </a:bodyPr>
          <a:lstStyle/>
          <a:p>
            <a:pPr fontAlgn="auto">
              <a:spcBef>
                <a:spcPts val="0"/>
              </a:spcBef>
              <a:spcAft>
                <a:spcPts val="0"/>
              </a:spcAft>
              <a:defRPr/>
            </a:pPr>
            <a:r>
              <a:rPr lang="fr-FR" sz="1000" b="1" dirty="0" smtClean="0">
                <a:solidFill>
                  <a:prstClr val="black"/>
                </a:solidFill>
                <a:effectLst>
                  <a:outerShdw blurRad="38100" dist="38100" dir="2700000" algn="tl">
                    <a:srgbClr val="000000">
                      <a:alpha val="43137"/>
                    </a:srgbClr>
                  </a:outerShdw>
                </a:effectLst>
                <a:latin typeface="+mn-lt"/>
                <a:cs typeface="+mn-cs"/>
              </a:rPr>
              <a:t>20,4</a:t>
            </a:r>
            <a:endParaRPr lang="fr-FR" dirty="0">
              <a:effectLst>
                <a:outerShdw blurRad="38100" dist="38100" dir="2700000" algn="tl">
                  <a:srgbClr val="000000">
                    <a:alpha val="43137"/>
                  </a:srgbClr>
                </a:outerShdw>
              </a:effectLst>
              <a:latin typeface="+mn-lt"/>
              <a:cs typeface="+mn-cs"/>
            </a:endParaRPr>
          </a:p>
        </p:txBody>
      </p:sp>
      <p:sp>
        <p:nvSpPr>
          <p:cNvPr id="74" name="Rectangle 73"/>
          <p:cNvSpPr/>
          <p:nvPr/>
        </p:nvSpPr>
        <p:spPr bwMode="auto">
          <a:xfrm>
            <a:off x="5868144" y="4796321"/>
            <a:ext cx="415498" cy="246221"/>
          </a:xfrm>
          <a:prstGeom prst="rect">
            <a:avLst/>
          </a:prstGeom>
        </p:spPr>
        <p:txBody>
          <a:bodyPr wrap="none">
            <a:spAutoFit/>
          </a:bodyPr>
          <a:lstStyle/>
          <a:p>
            <a:pPr fontAlgn="auto">
              <a:spcBef>
                <a:spcPts val="0"/>
              </a:spcBef>
              <a:spcAft>
                <a:spcPts val="0"/>
              </a:spcAft>
              <a:defRPr/>
            </a:pPr>
            <a:r>
              <a:rPr lang="fr-FR" sz="1000" b="1" dirty="0" smtClean="0">
                <a:solidFill>
                  <a:prstClr val="black"/>
                </a:solidFill>
                <a:effectLst>
                  <a:outerShdw blurRad="38100" dist="38100" dir="2700000" algn="tl">
                    <a:srgbClr val="000000">
                      <a:alpha val="43137"/>
                    </a:srgbClr>
                  </a:outerShdw>
                </a:effectLst>
                <a:latin typeface="+mn-lt"/>
                <a:cs typeface="+mn-cs"/>
              </a:rPr>
              <a:t>26,4</a:t>
            </a:r>
            <a:endParaRPr lang="fr-FR" dirty="0">
              <a:effectLst>
                <a:outerShdw blurRad="38100" dist="38100" dir="2700000" algn="tl">
                  <a:srgbClr val="000000">
                    <a:alpha val="43137"/>
                  </a:srgbClr>
                </a:outerShdw>
              </a:effectLst>
              <a:latin typeface="+mn-lt"/>
              <a:cs typeface="+mn-cs"/>
            </a:endParaRPr>
          </a:p>
        </p:txBody>
      </p:sp>
      <p:sp>
        <p:nvSpPr>
          <p:cNvPr id="75" name="Rectangle 74"/>
          <p:cNvSpPr/>
          <p:nvPr/>
        </p:nvSpPr>
        <p:spPr bwMode="auto">
          <a:xfrm>
            <a:off x="6541440" y="4572454"/>
            <a:ext cx="415498" cy="246221"/>
          </a:xfrm>
          <a:prstGeom prst="rect">
            <a:avLst/>
          </a:prstGeom>
        </p:spPr>
        <p:txBody>
          <a:bodyPr wrap="none">
            <a:spAutoFit/>
          </a:bodyPr>
          <a:lstStyle/>
          <a:p>
            <a:pPr fontAlgn="auto">
              <a:spcBef>
                <a:spcPts val="0"/>
              </a:spcBef>
              <a:spcAft>
                <a:spcPts val="0"/>
              </a:spcAft>
              <a:defRPr/>
            </a:pPr>
            <a:r>
              <a:rPr lang="fr-FR" sz="1000" b="1" dirty="0" smtClean="0">
                <a:solidFill>
                  <a:prstClr val="black"/>
                </a:solidFill>
                <a:effectLst>
                  <a:outerShdw blurRad="38100" dist="38100" dir="2700000" algn="tl">
                    <a:srgbClr val="000000">
                      <a:alpha val="43137"/>
                    </a:srgbClr>
                  </a:outerShdw>
                </a:effectLst>
                <a:latin typeface="+mn-lt"/>
                <a:cs typeface="+mn-cs"/>
              </a:rPr>
              <a:t>31,7</a:t>
            </a:r>
            <a:endParaRPr lang="fr-FR" dirty="0">
              <a:effectLst>
                <a:outerShdw blurRad="38100" dist="38100" dir="2700000" algn="tl">
                  <a:srgbClr val="000000">
                    <a:alpha val="43137"/>
                  </a:srgbClr>
                </a:outerShdw>
              </a:effectLst>
              <a:latin typeface="+mn-lt"/>
              <a:cs typeface="+mn-cs"/>
            </a:endParaRPr>
          </a:p>
        </p:txBody>
      </p:sp>
      <p:cxnSp>
        <p:nvCxnSpPr>
          <p:cNvPr id="76" name="Connecteur droit 75"/>
          <p:cNvCxnSpPr/>
          <p:nvPr/>
        </p:nvCxnSpPr>
        <p:spPr>
          <a:xfrm>
            <a:off x="5637760" y="4674038"/>
            <a:ext cx="22016" cy="2088000"/>
          </a:xfrm>
          <a:prstGeom prst="line">
            <a:avLst/>
          </a:prstGeom>
          <a:ln w="3175">
            <a:solidFill>
              <a:srgbClr val="FF0000"/>
            </a:solidFill>
            <a:prstDash val="dashDot"/>
          </a:ln>
        </p:spPr>
        <p:style>
          <a:lnRef idx="2">
            <a:schemeClr val="accent1"/>
          </a:lnRef>
          <a:fillRef idx="0">
            <a:schemeClr val="accent1"/>
          </a:fillRef>
          <a:effectRef idx="1">
            <a:schemeClr val="accent1"/>
          </a:effectRef>
          <a:fontRef idx="minor">
            <a:schemeClr val="tx1"/>
          </a:fontRef>
        </p:style>
      </p:cxnSp>
      <p:sp>
        <p:nvSpPr>
          <p:cNvPr id="6" name="Espace réservé du numéro de diapositive 5"/>
          <p:cNvSpPr>
            <a:spLocks noGrp="1"/>
          </p:cNvSpPr>
          <p:nvPr>
            <p:ph type="sldNum" sz="quarter" idx="12"/>
          </p:nvPr>
        </p:nvSpPr>
        <p:spPr/>
        <p:txBody>
          <a:bodyPr/>
          <a:lstStyle/>
          <a:p>
            <a:fld id="{1E886471-30AF-42C8-B3B0-E8AF1A03EFC5}" type="slidenum">
              <a:rPr lang="fr-FR" smtClean="0">
                <a:solidFill>
                  <a:prstClr val="black">
                    <a:tint val="75000"/>
                  </a:prstClr>
                </a:solidFill>
              </a:rPr>
              <a:pPr/>
              <a:t>5</a:t>
            </a:fld>
            <a:endParaRPr lang="fr-FR">
              <a:solidFill>
                <a:prstClr val="black">
                  <a:tint val="75000"/>
                </a:prstClr>
              </a:solidFill>
            </a:endParaRPr>
          </a:p>
        </p:txBody>
      </p:sp>
    </p:spTree>
    <p:extLst>
      <p:ext uri="{BB962C8B-B14F-4D97-AF65-F5344CB8AC3E}">
        <p14:creationId xmlns:p14="http://schemas.microsoft.com/office/powerpoint/2010/main" val="334530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1900">
                <a:solidFill>
                  <a:schemeClr val="tx1"/>
                </a:solidFill>
                <a:latin typeface="Arial" pitchFamily="34" charset="0"/>
                <a:cs typeface="Arial" pitchFamily="34" charset="0"/>
              </a:defRPr>
            </a:lvl1pPr>
            <a:lvl2pPr marL="742950" indent="-285750" defTabSz="912813" eaLnBrk="0" hangingPunct="0">
              <a:defRPr sz="1900">
                <a:solidFill>
                  <a:schemeClr val="tx1"/>
                </a:solidFill>
                <a:latin typeface="Arial" pitchFamily="34" charset="0"/>
                <a:cs typeface="Arial" pitchFamily="34" charset="0"/>
              </a:defRPr>
            </a:lvl2pPr>
            <a:lvl3pPr marL="1143000" indent="-228600" defTabSz="912813" eaLnBrk="0" hangingPunct="0">
              <a:defRPr sz="1900">
                <a:solidFill>
                  <a:schemeClr val="tx1"/>
                </a:solidFill>
                <a:latin typeface="Arial" pitchFamily="34" charset="0"/>
                <a:cs typeface="Arial" pitchFamily="34" charset="0"/>
              </a:defRPr>
            </a:lvl3pPr>
            <a:lvl4pPr marL="1600200" indent="-228600" defTabSz="912813" eaLnBrk="0" hangingPunct="0">
              <a:defRPr sz="1900">
                <a:solidFill>
                  <a:schemeClr val="tx1"/>
                </a:solidFill>
                <a:latin typeface="Arial" pitchFamily="34" charset="0"/>
                <a:cs typeface="Arial" pitchFamily="34" charset="0"/>
              </a:defRPr>
            </a:lvl4pPr>
            <a:lvl5pPr marL="2057400" indent="-228600" defTabSz="912813" eaLnBrk="0" hangingPunct="0">
              <a:defRPr sz="19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sz="19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sz="19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sz="19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sz="1900">
                <a:solidFill>
                  <a:schemeClr val="tx1"/>
                </a:solidFill>
                <a:latin typeface="Arial" pitchFamily="34" charset="0"/>
                <a:cs typeface="Arial" pitchFamily="34" charset="0"/>
              </a:defRPr>
            </a:lvl9pPr>
          </a:lstStyle>
          <a:p>
            <a:pPr eaLnBrk="1" hangingPunct="1"/>
            <a:fld id="{53209D55-06CA-4056-9FAF-38FD05B6295F}" type="slidenum">
              <a:rPr lang="fr-FR" altLang="fr-FR" sz="1200">
                <a:solidFill>
                  <a:prstClr val="black">
                    <a:tint val="75000"/>
                  </a:prstClr>
                </a:solidFill>
                <a:latin typeface="Century Gothic" pitchFamily="34" charset="0"/>
                <a:cs typeface="Arial" charset="0"/>
              </a:rPr>
              <a:pPr eaLnBrk="1" hangingPunct="1"/>
              <a:t>6</a:t>
            </a:fld>
            <a:endParaRPr lang="fr-FR" altLang="fr-FR" sz="1200" dirty="0">
              <a:solidFill>
                <a:prstClr val="black">
                  <a:tint val="75000"/>
                </a:prstClr>
              </a:solidFill>
              <a:latin typeface="Century Gothic" pitchFamily="34" charset="0"/>
              <a:cs typeface="Arial" charset="0"/>
            </a:endParaRPr>
          </a:p>
        </p:txBody>
      </p:sp>
      <p:sp>
        <p:nvSpPr>
          <p:cNvPr id="4" name="Rectangle 3"/>
          <p:cNvSpPr/>
          <p:nvPr/>
        </p:nvSpPr>
        <p:spPr>
          <a:xfrm>
            <a:off x="571499" y="908720"/>
            <a:ext cx="8001000" cy="5016758"/>
          </a:xfrm>
          <a:prstGeom prst="rect">
            <a:avLst/>
          </a:prstGeom>
        </p:spPr>
        <p:txBody>
          <a:bodyPr>
            <a:spAutoFit/>
          </a:bodyPr>
          <a:lstStyle/>
          <a:p>
            <a:pPr algn="just" eaLnBrk="0" hangingPunct="0">
              <a:spcBef>
                <a:spcPts val="1200"/>
              </a:spcBef>
              <a:spcAft>
                <a:spcPts val="1200"/>
              </a:spcAft>
              <a:defRPr/>
            </a:pPr>
            <a:r>
              <a:rPr lang="fr-FR" sz="2000" i="1" dirty="0">
                <a:latin typeface="+mj-lt"/>
              </a:rPr>
              <a:t>Le Maroc </a:t>
            </a:r>
            <a:r>
              <a:rPr lang="fr-FR" sz="2000" i="1" dirty="0" smtClean="0">
                <a:latin typeface="+mj-lt"/>
              </a:rPr>
              <a:t>ne déroge pas </a:t>
            </a:r>
            <a:r>
              <a:rPr lang="fr-FR" sz="2000" i="1" dirty="0">
                <a:latin typeface="+mj-lt"/>
              </a:rPr>
              <a:t>à la règle </a:t>
            </a:r>
            <a:r>
              <a:rPr lang="fr-FR" sz="2000" i="1" dirty="0" smtClean="0">
                <a:latin typeface="+mj-lt"/>
              </a:rPr>
              <a:t>: </a:t>
            </a:r>
            <a:r>
              <a:rPr lang="fr-FR" sz="2000" i="1" dirty="0">
                <a:latin typeface="+mj-lt"/>
              </a:rPr>
              <a:t>Une urbanisation rapide et difficilement maîtrisable</a:t>
            </a:r>
          </a:p>
          <a:p>
            <a:pPr marL="715963" indent="-174625" algn="just" eaLnBrk="0" hangingPunct="0">
              <a:spcBef>
                <a:spcPts val="1200"/>
              </a:spcBef>
              <a:spcAft>
                <a:spcPts val="1200"/>
              </a:spcAft>
              <a:buFont typeface="Calibri" panose="020F0502020204030204" pitchFamily="34" charset="0"/>
              <a:buChar char="‒"/>
              <a:defRPr/>
            </a:pPr>
            <a:r>
              <a:rPr lang="fr-FR" sz="2000" i="1" dirty="0">
                <a:latin typeface="+mj-lt"/>
              </a:rPr>
              <a:t>la population totale au Maroc a presque triplé entre 1960 et 2014, en passant de 11,6 à 32,8 millions </a:t>
            </a:r>
            <a:r>
              <a:rPr lang="fr-FR" sz="2000" i="1" dirty="0" smtClean="0">
                <a:latin typeface="+mj-lt"/>
              </a:rPr>
              <a:t>d’habitants ;</a:t>
            </a:r>
            <a:endParaRPr lang="fr-FR" sz="2000" i="1" dirty="0">
              <a:latin typeface="+mj-lt"/>
            </a:endParaRPr>
          </a:p>
          <a:p>
            <a:pPr marL="715963" algn="just" eaLnBrk="0" hangingPunct="0">
              <a:spcBef>
                <a:spcPts val="1200"/>
              </a:spcBef>
              <a:spcAft>
                <a:spcPts val="1200"/>
              </a:spcAft>
              <a:defRPr/>
            </a:pPr>
            <a:r>
              <a:rPr lang="fr-FR" sz="2000" i="1" dirty="0" smtClean="0">
                <a:latin typeface="+mj-lt"/>
              </a:rPr>
              <a:t>Par </a:t>
            </a:r>
            <a:r>
              <a:rPr lang="fr-FR" sz="2000" i="1" dirty="0">
                <a:latin typeface="+mj-lt"/>
              </a:rPr>
              <a:t>contre la population urbaine a plus que quintuplé en passant de 3,4 à 19,3 millions d’habitants, durant la même </a:t>
            </a:r>
            <a:r>
              <a:rPr lang="fr-FR" sz="2000" i="1" dirty="0" smtClean="0">
                <a:latin typeface="+mj-lt"/>
              </a:rPr>
              <a:t>période ;</a:t>
            </a:r>
            <a:endParaRPr lang="fr-FR" sz="2000" i="1" dirty="0">
              <a:latin typeface="+mj-lt"/>
            </a:endParaRPr>
          </a:p>
          <a:p>
            <a:pPr marL="715963" indent="-174625" algn="just" eaLnBrk="0" hangingPunct="0">
              <a:spcBef>
                <a:spcPts val="1200"/>
              </a:spcBef>
              <a:spcAft>
                <a:spcPts val="1200"/>
              </a:spcAft>
              <a:buFont typeface="Calibri" panose="020F0502020204030204" pitchFamily="34" charset="0"/>
              <a:buChar char="‒"/>
              <a:defRPr/>
            </a:pPr>
            <a:r>
              <a:rPr lang="fr-FR" sz="2000" i="1" dirty="0">
                <a:latin typeface="+mj-lt"/>
              </a:rPr>
              <a:t>les villes et les centres urbains constituent l’espace de vie de 60,3 % des marocains ;</a:t>
            </a:r>
          </a:p>
          <a:p>
            <a:pPr marL="715963" indent="-174625" algn="just" eaLnBrk="0" hangingPunct="0">
              <a:spcBef>
                <a:spcPts val="1200"/>
              </a:spcBef>
              <a:spcAft>
                <a:spcPts val="1200"/>
              </a:spcAft>
              <a:buFont typeface="Calibri" panose="020F0502020204030204" pitchFamily="34" charset="0"/>
              <a:buChar char="‒"/>
              <a:defRPr/>
            </a:pPr>
            <a:r>
              <a:rPr lang="fr-FR" sz="2000" i="1" dirty="0">
                <a:latin typeface="+mj-lt"/>
              </a:rPr>
              <a:t>En 2014, la population urbaine est égale à la population globale de l’année </a:t>
            </a:r>
            <a:r>
              <a:rPr lang="fr-FR" sz="2000" i="1" dirty="0" smtClean="0">
                <a:latin typeface="+mj-lt"/>
              </a:rPr>
              <a:t>1980 ;</a:t>
            </a:r>
            <a:endParaRPr lang="fr-FR" sz="2000" i="1" dirty="0">
              <a:latin typeface="+mj-lt"/>
            </a:endParaRPr>
          </a:p>
          <a:p>
            <a:pPr marL="715963" indent="-174625" algn="just" eaLnBrk="0" hangingPunct="0">
              <a:spcBef>
                <a:spcPts val="1200"/>
              </a:spcBef>
              <a:spcAft>
                <a:spcPts val="1200"/>
              </a:spcAft>
              <a:buFont typeface="Calibri" panose="020F0502020204030204" pitchFamily="34" charset="0"/>
              <a:buChar char="‒"/>
              <a:defRPr/>
            </a:pPr>
            <a:r>
              <a:rPr lang="fr-FR" sz="2000" i="1" dirty="0">
                <a:latin typeface="+mj-lt"/>
              </a:rPr>
              <a:t>En 2024, la population urbaine </a:t>
            </a:r>
            <a:r>
              <a:rPr lang="fr-FR" sz="2000" i="1" dirty="0" smtClean="0">
                <a:latin typeface="+mj-lt"/>
              </a:rPr>
              <a:t>atteindra plus </a:t>
            </a:r>
            <a:r>
              <a:rPr lang="fr-FR" sz="2000" i="1" dirty="0">
                <a:latin typeface="+mj-lt"/>
              </a:rPr>
              <a:t>de 65 % </a:t>
            </a:r>
            <a:r>
              <a:rPr lang="fr-FR" sz="2000" i="1" dirty="0" smtClean="0">
                <a:latin typeface="+mj-lt"/>
              </a:rPr>
              <a:t>.</a:t>
            </a:r>
            <a:endParaRPr lang="fr-FR" sz="2000" i="1" dirty="0" smtClean="0">
              <a:latin typeface="Calibri" pitchFamily="34" charset="0"/>
              <a:cs typeface="Calibri" pitchFamily="34" charset="0"/>
            </a:endParaRPr>
          </a:p>
        </p:txBody>
      </p:sp>
      <p:sp>
        <p:nvSpPr>
          <p:cNvPr id="6" name="Rectangle 5"/>
          <p:cNvSpPr/>
          <p:nvPr/>
        </p:nvSpPr>
        <p:spPr>
          <a:xfrm>
            <a:off x="0" y="-3892"/>
            <a:ext cx="9143999" cy="540000"/>
          </a:xfrm>
          <a:prstGeom prst="rect">
            <a:avLst/>
          </a:prstGeom>
          <a:solidFill>
            <a:schemeClr val="tx2"/>
          </a:solidFill>
        </p:spPr>
        <p:txBody>
          <a:bodyPr wrap="square">
            <a:noAutofit/>
          </a:bodyPr>
          <a:lstStyle/>
          <a:p>
            <a:pPr lvl="0" algn="ctr"/>
            <a:r>
              <a:rPr lang="fr-FR" sz="2800" b="1" i="1" kern="0" dirty="0">
                <a:solidFill>
                  <a:schemeClr val="bg1"/>
                </a:solidFill>
                <a:latin typeface="+mj-lt"/>
                <a:cs typeface="Calibri" pitchFamily="34" charset="0"/>
              </a:rPr>
              <a:t>Rappel du contexte général</a:t>
            </a:r>
            <a:endParaRPr lang="fr-FR" sz="2800" b="1" i="1" dirty="0">
              <a:solidFill>
                <a:schemeClr val="bg1"/>
              </a:solidFill>
              <a:latin typeface="+mj-lt"/>
            </a:endParaRPr>
          </a:p>
        </p:txBody>
      </p:sp>
    </p:spTree>
    <p:extLst>
      <p:ext uri="{BB962C8B-B14F-4D97-AF65-F5344CB8AC3E}">
        <p14:creationId xmlns:p14="http://schemas.microsoft.com/office/powerpoint/2010/main" val="133631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Image 0" descr="Description : 0_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0372" y="116632"/>
            <a:ext cx="76320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numéro de diapositive 2"/>
          <p:cNvSpPr>
            <a:spLocks noGrp="1"/>
          </p:cNvSpPr>
          <p:nvPr>
            <p:ph type="sldNum" sz="quarter" idx="12"/>
          </p:nvPr>
        </p:nvSpPr>
        <p:spPr/>
        <p:txBody>
          <a:bodyPr/>
          <a:lstStyle/>
          <a:p>
            <a:fld id="{1E886471-30AF-42C8-B3B0-E8AF1A03EFC5}" type="slidenum">
              <a:rPr lang="fr-FR" smtClean="0">
                <a:solidFill>
                  <a:prstClr val="black">
                    <a:tint val="75000"/>
                  </a:prstClr>
                </a:solidFill>
              </a:rPr>
              <a:pPr/>
              <a:t>7</a:t>
            </a:fld>
            <a:endParaRPr lang="fr-FR">
              <a:solidFill>
                <a:prstClr val="black">
                  <a:tint val="75000"/>
                </a:prstClr>
              </a:solidFill>
            </a:endParaRPr>
          </a:p>
        </p:txBody>
      </p:sp>
    </p:spTree>
    <p:extLst>
      <p:ext uri="{BB962C8B-B14F-4D97-AF65-F5344CB8AC3E}">
        <p14:creationId xmlns:p14="http://schemas.microsoft.com/office/powerpoint/2010/main" val="1914634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1900">
                <a:solidFill>
                  <a:schemeClr val="tx1"/>
                </a:solidFill>
                <a:latin typeface="Arial" pitchFamily="34" charset="0"/>
                <a:cs typeface="Arial" pitchFamily="34" charset="0"/>
              </a:defRPr>
            </a:lvl1pPr>
            <a:lvl2pPr marL="742950" indent="-285750" defTabSz="912813" eaLnBrk="0" hangingPunct="0">
              <a:defRPr sz="1900">
                <a:solidFill>
                  <a:schemeClr val="tx1"/>
                </a:solidFill>
                <a:latin typeface="Arial" pitchFamily="34" charset="0"/>
                <a:cs typeface="Arial" pitchFamily="34" charset="0"/>
              </a:defRPr>
            </a:lvl2pPr>
            <a:lvl3pPr marL="1143000" indent="-228600" defTabSz="912813" eaLnBrk="0" hangingPunct="0">
              <a:defRPr sz="1900">
                <a:solidFill>
                  <a:schemeClr val="tx1"/>
                </a:solidFill>
                <a:latin typeface="Arial" pitchFamily="34" charset="0"/>
                <a:cs typeface="Arial" pitchFamily="34" charset="0"/>
              </a:defRPr>
            </a:lvl3pPr>
            <a:lvl4pPr marL="1600200" indent="-228600" defTabSz="912813" eaLnBrk="0" hangingPunct="0">
              <a:defRPr sz="1900">
                <a:solidFill>
                  <a:schemeClr val="tx1"/>
                </a:solidFill>
                <a:latin typeface="Arial" pitchFamily="34" charset="0"/>
                <a:cs typeface="Arial" pitchFamily="34" charset="0"/>
              </a:defRPr>
            </a:lvl4pPr>
            <a:lvl5pPr marL="2057400" indent="-228600" defTabSz="912813" eaLnBrk="0" hangingPunct="0">
              <a:defRPr sz="1900">
                <a:solidFill>
                  <a:schemeClr val="tx1"/>
                </a:solidFill>
                <a:latin typeface="Arial" pitchFamily="34" charset="0"/>
                <a:cs typeface="Arial" pitchFamily="34" charset="0"/>
              </a:defRPr>
            </a:lvl5pPr>
            <a:lvl6pPr marL="2514600" indent="-228600" defTabSz="912813" eaLnBrk="0" fontAlgn="base" hangingPunct="0">
              <a:spcBef>
                <a:spcPct val="0"/>
              </a:spcBef>
              <a:spcAft>
                <a:spcPct val="0"/>
              </a:spcAft>
              <a:defRPr sz="1900">
                <a:solidFill>
                  <a:schemeClr val="tx1"/>
                </a:solidFill>
                <a:latin typeface="Arial" pitchFamily="34" charset="0"/>
                <a:cs typeface="Arial" pitchFamily="34" charset="0"/>
              </a:defRPr>
            </a:lvl6pPr>
            <a:lvl7pPr marL="2971800" indent="-228600" defTabSz="912813" eaLnBrk="0" fontAlgn="base" hangingPunct="0">
              <a:spcBef>
                <a:spcPct val="0"/>
              </a:spcBef>
              <a:spcAft>
                <a:spcPct val="0"/>
              </a:spcAft>
              <a:defRPr sz="1900">
                <a:solidFill>
                  <a:schemeClr val="tx1"/>
                </a:solidFill>
                <a:latin typeface="Arial" pitchFamily="34" charset="0"/>
                <a:cs typeface="Arial" pitchFamily="34" charset="0"/>
              </a:defRPr>
            </a:lvl7pPr>
            <a:lvl8pPr marL="3429000" indent="-228600" defTabSz="912813" eaLnBrk="0" fontAlgn="base" hangingPunct="0">
              <a:spcBef>
                <a:spcPct val="0"/>
              </a:spcBef>
              <a:spcAft>
                <a:spcPct val="0"/>
              </a:spcAft>
              <a:defRPr sz="1900">
                <a:solidFill>
                  <a:schemeClr val="tx1"/>
                </a:solidFill>
                <a:latin typeface="Arial" pitchFamily="34" charset="0"/>
                <a:cs typeface="Arial" pitchFamily="34" charset="0"/>
              </a:defRPr>
            </a:lvl8pPr>
            <a:lvl9pPr marL="3886200" indent="-228600" defTabSz="912813" eaLnBrk="0" fontAlgn="base" hangingPunct="0">
              <a:spcBef>
                <a:spcPct val="0"/>
              </a:spcBef>
              <a:spcAft>
                <a:spcPct val="0"/>
              </a:spcAft>
              <a:defRPr sz="1900">
                <a:solidFill>
                  <a:schemeClr val="tx1"/>
                </a:solidFill>
                <a:latin typeface="Arial" pitchFamily="34" charset="0"/>
                <a:cs typeface="Arial" pitchFamily="34" charset="0"/>
              </a:defRPr>
            </a:lvl9pPr>
          </a:lstStyle>
          <a:p>
            <a:pPr eaLnBrk="1" hangingPunct="1"/>
            <a:fld id="{191F75B5-4B2C-4FB4-8D06-577CF4E9FDBA}" type="slidenum">
              <a:rPr lang="fr-FR" altLang="fr-FR" sz="1200">
                <a:solidFill>
                  <a:prstClr val="black">
                    <a:tint val="75000"/>
                  </a:prstClr>
                </a:solidFill>
                <a:latin typeface="Century Gothic" pitchFamily="34" charset="0"/>
                <a:cs typeface="Arial" charset="0"/>
              </a:rPr>
              <a:pPr eaLnBrk="1" hangingPunct="1"/>
              <a:t>8</a:t>
            </a:fld>
            <a:endParaRPr lang="fr-FR" altLang="fr-FR" sz="1200" dirty="0">
              <a:solidFill>
                <a:prstClr val="black">
                  <a:tint val="75000"/>
                </a:prstClr>
              </a:solidFill>
              <a:latin typeface="Century Gothic" pitchFamily="34" charset="0"/>
              <a:cs typeface="Arial" charset="0"/>
            </a:endParaRPr>
          </a:p>
        </p:txBody>
      </p:sp>
      <p:sp>
        <p:nvSpPr>
          <p:cNvPr id="7171" name="Rectangle 1"/>
          <p:cNvSpPr>
            <a:spLocks noChangeArrowheads="1"/>
          </p:cNvSpPr>
          <p:nvPr/>
        </p:nvSpPr>
        <p:spPr bwMode="auto">
          <a:xfrm>
            <a:off x="1053344" y="1052736"/>
            <a:ext cx="7776864" cy="4401205"/>
          </a:xfrm>
          <a:prstGeom prst="rect">
            <a:avLst/>
          </a:prstGeom>
          <a:noFill/>
          <a:ln w="9525">
            <a:noFill/>
            <a:miter lim="800000"/>
            <a:headEnd/>
            <a:tailEnd/>
          </a:ln>
        </p:spPr>
        <p:txBody>
          <a:bodyPr wrap="square" anchor="ctr">
            <a:spAutoFit/>
          </a:bodyPr>
          <a:lstStyle/>
          <a:p>
            <a:pPr marL="342900" indent="-342900" algn="just">
              <a:spcBef>
                <a:spcPts val="1200"/>
              </a:spcBef>
              <a:spcAft>
                <a:spcPts val="1200"/>
              </a:spcAft>
              <a:buFont typeface="Calibri" panose="020F0502020204030204" pitchFamily="34" charset="0"/>
              <a:buChar char="‒"/>
            </a:pPr>
            <a:r>
              <a:rPr lang="fr-FR" sz="2000" i="1" dirty="0" smtClean="0">
                <a:latin typeface="+mj-lt"/>
              </a:rPr>
              <a:t>Sept grandes villes (Casablanca, Marrakech, Tanger, Fès, Meknès, Rabat et Salé) concentrent plus de 40 % de la population urbaine ;</a:t>
            </a:r>
          </a:p>
          <a:p>
            <a:pPr marL="342900" indent="-342900" algn="just">
              <a:spcBef>
                <a:spcPts val="1200"/>
              </a:spcBef>
              <a:spcAft>
                <a:spcPts val="1200"/>
              </a:spcAft>
              <a:buFont typeface="Calibri" panose="020F0502020204030204" pitchFamily="34" charset="0"/>
              <a:buChar char="‒"/>
            </a:pPr>
            <a:r>
              <a:rPr lang="fr-FR" sz="2000" i="1" dirty="0" smtClean="0">
                <a:latin typeface="+mj-lt"/>
              </a:rPr>
              <a:t>Une urbanisation marquée par une littoralisation : l’axe urbain Kenitra– Rabat – Casablanca – El Jadida ;</a:t>
            </a:r>
          </a:p>
          <a:p>
            <a:pPr marL="342900" indent="-342900" algn="just">
              <a:spcBef>
                <a:spcPts val="1200"/>
              </a:spcBef>
              <a:spcAft>
                <a:spcPts val="1200"/>
              </a:spcAft>
              <a:buFont typeface="Calibri" panose="020F0502020204030204" pitchFamily="34" charset="0"/>
              <a:buChar char="‒"/>
            </a:pPr>
            <a:r>
              <a:rPr lang="fr-FR" sz="2000" i="1" dirty="0" smtClean="0">
                <a:latin typeface="+mj-lt"/>
              </a:rPr>
              <a:t>Une urbanisation bicéphale : formelle/informelle, traditionnelle/moderne, planifiée/spontanée, …</a:t>
            </a:r>
            <a:r>
              <a:rPr lang="fr-FR" sz="2000" i="1" dirty="0" err="1" smtClean="0">
                <a:latin typeface="+mj-lt"/>
              </a:rPr>
              <a:t>etc</a:t>
            </a:r>
            <a:r>
              <a:rPr lang="fr-FR" sz="2000" i="1" dirty="0" smtClean="0">
                <a:latin typeface="+mj-lt"/>
              </a:rPr>
              <a:t> ; </a:t>
            </a:r>
          </a:p>
          <a:p>
            <a:pPr marL="342900" indent="-342900" algn="just">
              <a:spcBef>
                <a:spcPts val="1200"/>
              </a:spcBef>
              <a:spcAft>
                <a:spcPts val="1200"/>
              </a:spcAft>
              <a:buFont typeface="Calibri" panose="020F0502020204030204" pitchFamily="34" charset="0"/>
              <a:buChar char="‒"/>
            </a:pPr>
            <a:r>
              <a:rPr lang="fr-FR" sz="2000" i="1" dirty="0" smtClean="0">
                <a:latin typeface="+mj-lt"/>
              </a:rPr>
              <a:t>Une urbanisation compartimentée, le plus souvent éclatée marquée par une forte ségrégation socio-spatiale ; </a:t>
            </a:r>
          </a:p>
          <a:p>
            <a:pPr marL="342900" indent="-342900" algn="just">
              <a:spcBef>
                <a:spcPts val="1200"/>
              </a:spcBef>
              <a:spcAft>
                <a:spcPts val="1200"/>
              </a:spcAft>
              <a:buFont typeface="Calibri" panose="020F0502020204030204" pitchFamily="34" charset="0"/>
              <a:buChar char="‒"/>
            </a:pPr>
            <a:r>
              <a:rPr lang="fr-FR" sz="2000" i="1" dirty="0" smtClean="0">
                <a:latin typeface="+mj-lt"/>
              </a:rPr>
              <a:t>Un étalement urbain effréné et une forme urbaine consommatrice d’énergie.</a:t>
            </a:r>
            <a:endParaRPr lang="fr-FR" sz="2000" i="1" dirty="0">
              <a:latin typeface="+mj-lt"/>
            </a:endParaRPr>
          </a:p>
        </p:txBody>
      </p:sp>
      <p:sp>
        <p:nvSpPr>
          <p:cNvPr id="5" name="Rectangle 4"/>
          <p:cNvSpPr/>
          <p:nvPr/>
        </p:nvSpPr>
        <p:spPr>
          <a:xfrm>
            <a:off x="0" y="-3892"/>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Défis et enjeux de l’urbanisation</a:t>
            </a:r>
            <a:endParaRPr lang="fr-FR" altLang="fr-FR" sz="2800" b="1" i="1" kern="0" dirty="0">
              <a:solidFill>
                <a:schemeClr val="bg1"/>
              </a:solidFill>
              <a:latin typeface="+mj-lt"/>
              <a:cs typeface="Calibri" pitchFamily="34" charset="0"/>
            </a:endParaRPr>
          </a:p>
          <a:p>
            <a:endParaRPr lang="fr-FR" sz="2800" dirty="0"/>
          </a:p>
        </p:txBody>
      </p:sp>
    </p:spTree>
    <p:extLst>
      <p:ext uri="{BB962C8B-B14F-4D97-AF65-F5344CB8AC3E}">
        <p14:creationId xmlns:p14="http://schemas.microsoft.com/office/powerpoint/2010/main" val="4146892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16762" y="580038"/>
            <a:ext cx="5279374" cy="369332"/>
          </a:xfrm>
          <a:prstGeom prst="rect">
            <a:avLst/>
          </a:prstGeom>
          <a:noFill/>
        </p:spPr>
        <p:txBody>
          <a:bodyPr wrap="square" rtlCol="0">
            <a:spAutoFit/>
          </a:bodyPr>
          <a:lstStyle/>
          <a:p>
            <a:r>
              <a:rPr lang="fr-FR" sz="1800" b="1" i="1" dirty="0" smtClean="0">
                <a:latin typeface="+mn-lt"/>
              </a:rPr>
              <a:t>Nouveau cadre des collectivités territoriales </a:t>
            </a:r>
            <a:endParaRPr lang="fr-FR" sz="1800" b="1" i="1" dirty="0">
              <a:latin typeface="+mn-lt"/>
            </a:endParaRPr>
          </a:p>
        </p:txBody>
      </p:sp>
      <p:sp>
        <p:nvSpPr>
          <p:cNvPr id="16" name="ZoneTexte 15"/>
          <p:cNvSpPr txBox="1"/>
          <p:nvPr/>
        </p:nvSpPr>
        <p:spPr>
          <a:xfrm>
            <a:off x="341528" y="3645024"/>
            <a:ext cx="3870432" cy="1323439"/>
          </a:xfrm>
          <a:prstGeom prst="rect">
            <a:avLst/>
          </a:prstGeom>
          <a:noFill/>
        </p:spPr>
        <p:txBody>
          <a:bodyPr wrap="square" rtlCol="0">
            <a:spAutoFit/>
          </a:bodyPr>
          <a:lstStyle/>
          <a:p>
            <a:pPr algn="just"/>
            <a:r>
              <a:rPr lang="fr-FR" sz="1600" b="1" i="1" dirty="0" smtClean="0">
                <a:latin typeface="+mj-lt"/>
              </a:rPr>
              <a:t>Régions : </a:t>
            </a:r>
            <a:r>
              <a:rPr lang="fr-FR" altLang="fr-FR" sz="1600" i="1" dirty="0" smtClean="0">
                <a:solidFill>
                  <a:srgbClr val="000000"/>
                </a:solidFill>
                <a:latin typeface="+mj-lt"/>
              </a:rPr>
              <a:t>Développement économique et Aménagement du territoire ;</a:t>
            </a:r>
          </a:p>
          <a:p>
            <a:pPr algn="just"/>
            <a:r>
              <a:rPr lang="fr-FR" altLang="fr-FR" sz="1600" i="1" dirty="0" smtClean="0">
                <a:solidFill>
                  <a:srgbClr val="000000"/>
                </a:solidFill>
                <a:latin typeface="+mj-lt"/>
              </a:rPr>
              <a:t>Compétences : propres, partagées et transférées.</a:t>
            </a:r>
          </a:p>
          <a:p>
            <a:pPr algn="just"/>
            <a:endParaRPr lang="fr-FR" sz="1600" b="1" i="1" dirty="0">
              <a:latin typeface="+mj-lt"/>
            </a:endParaRPr>
          </a:p>
        </p:txBody>
      </p:sp>
      <p:sp>
        <p:nvSpPr>
          <p:cNvPr id="19" name="Rectangle à coins arrondis 18"/>
          <p:cNvSpPr/>
          <p:nvPr/>
        </p:nvSpPr>
        <p:spPr>
          <a:xfrm>
            <a:off x="282462" y="5801082"/>
            <a:ext cx="4039211" cy="7107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à coins arrondis 23"/>
          <p:cNvSpPr/>
          <p:nvPr/>
        </p:nvSpPr>
        <p:spPr>
          <a:xfrm>
            <a:off x="377020" y="1174351"/>
            <a:ext cx="8371443" cy="12465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410582" y="1273260"/>
            <a:ext cx="2253753" cy="338554"/>
          </a:xfrm>
          <a:prstGeom prst="rect">
            <a:avLst/>
          </a:prstGeom>
        </p:spPr>
        <p:txBody>
          <a:bodyPr wrap="square">
            <a:spAutoFit/>
          </a:bodyPr>
          <a:lstStyle>
            <a:defPPr>
              <a:defRPr lang="fr-FR"/>
            </a:defPPr>
            <a:lvl1pPr>
              <a:defRPr cap="all" spc="-60">
                <a:solidFill>
                  <a:schemeClr val="tx2"/>
                </a:solidFill>
                <a:latin typeface="+mj-lt"/>
                <a:ea typeface="+mj-ea"/>
                <a:cs typeface="+mj-cs"/>
              </a:defRPr>
            </a:lvl1pPr>
          </a:lstStyle>
          <a:p>
            <a:r>
              <a:rPr lang="fr-FR" sz="1600" b="1" cap="none" dirty="0" smtClean="0"/>
              <a:t>Constitution de 2011 : </a:t>
            </a:r>
            <a:endParaRPr lang="fr-FR" sz="1600" b="1" cap="none" dirty="0"/>
          </a:p>
        </p:txBody>
      </p:sp>
      <p:sp>
        <p:nvSpPr>
          <p:cNvPr id="13" name="Rectangle 12"/>
          <p:cNvSpPr/>
          <p:nvPr/>
        </p:nvSpPr>
        <p:spPr>
          <a:xfrm>
            <a:off x="2501312" y="1174351"/>
            <a:ext cx="6133387" cy="1077218"/>
          </a:xfrm>
          <a:prstGeom prst="rect">
            <a:avLst/>
          </a:prstGeom>
        </p:spPr>
        <p:txBody>
          <a:bodyPr wrap="square">
            <a:spAutoFit/>
          </a:bodyPr>
          <a:lstStyle/>
          <a:p>
            <a:pPr algn="just">
              <a:spcBef>
                <a:spcPts val="0"/>
              </a:spcBef>
              <a:spcAft>
                <a:spcPts val="0"/>
              </a:spcAft>
            </a:pPr>
            <a:r>
              <a:rPr lang="fr-FR" altLang="fr-FR" sz="1600" i="1" dirty="0" smtClean="0">
                <a:solidFill>
                  <a:srgbClr val="000000"/>
                </a:solidFill>
                <a:latin typeface="+mj-lt"/>
              </a:rPr>
              <a:t>Régionalisation avancée et renforcement des prérogatives des instances régionales ;</a:t>
            </a:r>
          </a:p>
          <a:p>
            <a:pPr marL="0" lvl="1" algn="just">
              <a:spcBef>
                <a:spcPts val="0"/>
              </a:spcBef>
              <a:spcAft>
                <a:spcPts val="0"/>
              </a:spcAft>
            </a:pPr>
            <a:r>
              <a:rPr lang="fr-FR" altLang="fr-FR" sz="1600" i="1" dirty="0">
                <a:solidFill>
                  <a:srgbClr val="000000"/>
                </a:solidFill>
                <a:latin typeface="+mj-lt"/>
              </a:rPr>
              <a:t>Une organisation territoriale </a:t>
            </a:r>
            <a:r>
              <a:rPr lang="fr-FR" altLang="fr-FR" sz="1600" i="1" dirty="0" smtClean="0">
                <a:solidFill>
                  <a:srgbClr val="000000"/>
                </a:solidFill>
                <a:latin typeface="+mj-lt"/>
              </a:rPr>
              <a:t>décentralisée : </a:t>
            </a:r>
            <a:r>
              <a:rPr lang="fr-FR" altLang="fr-FR" sz="1600" i="1" dirty="0">
                <a:solidFill>
                  <a:srgbClr val="000000"/>
                </a:solidFill>
                <a:latin typeface="+mj-lt"/>
              </a:rPr>
              <a:t>la libre </a:t>
            </a:r>
            <a:r>
              <a:rPr lang="fr-FR" altLang="fr-FR" sz="1600" i="1" dirty="0" smtClean="0">
                <a:solidFill>
                  <a:srgbClr val="000000"/>
                </a:solidFill>
                <a:latin typeface="+mj-lt"/>
              </a:rPr>
              <a:t>administration, </a:t>
            </a:r>
            <a:r>
              <a:rPr lang="fr-FR" altLang="fr-FR" sz="1600" i="1" dirty="0">
                <a:solidFill>
                  <a:srgbClr val="000000"/>
                </a:solidFill>
                <a:latin typeface="+mj-lt"/>
              </a:rPr>
              <a:t>la </a:t>
            </a:r>
            <a:r>
              <a:rPr lang="fr-FR" altLang="fr-FR" sz="1600" i="1" dirty="0" smtClean="0">
                <a:solidFill>
                  <a:srgbClr val="000000"/>
                </a:solidFill>
                <a:latin typeface="+mj-lt"/>
              </a:rPr>
              <a:t>subsidiarité, </a:t>
            </a:r>
            <a:r>
              <a:rPr lang="fr-FR" altLang="fr-FR" sz="1600" i="1" dirty="0">
                <a:solidFill>
                  <a:srgbClr val="000000"/>
                </a:solidFill>
                <a:latin typeface="+mj-lt"/>
              </a:rPr>
              <a:t>la coopération et la </a:t>
            </a:r>
            <a:r>
              <a:rPr lang="fr-FR" altLang="fr-FR" sz="1600" i="1" dirty="0" smtClean="0">
                <a:solidFill>
                  <a:srgbClr val="000000"/>
                </a:solidFill>
                <a:latin typeface="+mj-lt"/>
              </a:rPr>
              <a:t>solidarité, </a:t>
            </a:r>
            <a:r>
              <a:rPr lang="fr-FR" altLang="fr-FR" sz="1600" i="1" dirty="0">
                <a:solidFill>
                  <a:srgbClr val="000000"/>
                </a:solidFill>
                <a:latin typeface="+mj-lt"/>
              </a:rPr>
              <a:t>et la bonne gouvernance </a:t>
            </a:r>
            <a:r>
              <a:rPr lang="fr-FR" altLang="fr-FR" sz="1600" i="1" dirty="0" smtClean="0">
                <a:solidFill>
                  <a:srgbClr val="000000"/>
                </a:solidFill>
                <a:latin typeface="+mj-lt"/>
              </a:rPr>
              <a:t>.</a:t>
            </a:r>
            <a:endParaRPr lang="fr-FR" sz="1600" i="1" dirty="0">
              <a:solidFill>
                <a:srgbClr val="000000"/>
              </a:solidFill>
              <a:latin typeface="+mj-lt"/>
            </a:endParaRPr>
          </a:p>
        </p:txBody>
      </p:sp>
      <p:sp>
        <p:nvSpPr>
          <p:cNvPr id="15" name="Rectangle 14"/>
          <p:cNvSpPr/>
          <p:nvPr/>
        </p:nvSpPr>
        <p:spPr>
          <a:xfrm>
            <a:off x="-2" y="0"/>
            <a:ext cx="9143999" cy="540000"/>
          </a:xfrm>
          <a:prstGeom prst="rect">
            <a:avLst/>
          </a:prstGeom>
          <a:solidFill>
            <a:schemeClr val="tx2"/>
          </a:solidFill>
        </p:spPr>
        <p:txBody>
          <a:bodyPr wrap="square">
            <a:noAutofit/>
          </a:bodyPr>
          <a:lstStyle/>
          <a:p>
            <a:pPr algn="ctr"/>
            <a:r>
              <a:rPr lang="fr-FR" sz="2800" b="1" i="1" kern="0" dirty="0">
                <a:solidFill>
                  <a:schemeClr val="bg1"/>
                </a:solidFill>
                <a:latin typeface="+mj-lt"/>
                <a:cs typeface="Calibri" pitchFamily="34" charset="0"/>
              </a:rPr>
              <a:t>les collectivités </a:t>
            </a:r>
            <a:r>
              <a:rPr lang="fr-FR" sz="2800" b="1" i="1" kern="0" dirty="0" smtClean="0">
                <a:solidFill>
                  <a:schemeClr val="bg1"/>
                </a:solidFill>
                <a:latin typeface="+mj-lt"/>
                <a:cs typeface="Calibri" pitchFamily="34" charset="0"/>
              </a:rPr>
              <a:t>Territoriales </a:t>
            </a:r>
            <a:r>
              <a:rPr lang="fr-FR" sz="2800" b="1" i="1" kern="0" dirty="0">
                <a:solidFill>
                  <a:schemeClr val="bg1"/>
                </a:solidFill>
                <a:latin typeface="+mj-lt"/>
                <a:cs typeface="Calibri" pitchFamily="34" charset="0"/>
              </a:rPr>
              <a:t>: acteurs de développement</a:t>
            </a:r>
          </a:p>
          <a:p>
            <a:endParaRPr lang="fr-FR" sz="2000" dirty="0"/>
          </a:p>
        </p:txBody>
      </p:sp>
      <p:sp>
        <p:nvSpPr>
          <p:cNvPr id="14" name="Rectangle à coins arrondis 13"/>
          <p:cNvSpPr/>
          <p:nvPr/>
        </p:nvSpPr>
        <p:spPr>
          <a:xfrm>
            <a:off x="282463" y="4935361"/>
            <a:ext cx="4039210" cy="7107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à coins arrondis 20"/>
          <p:cNvSpPr/>
          <p:nvPr/>
        </p:nvSpPr>
        <p:spPr>
          <a:xfrm>
            <a:off x="263971" y="3645024"/>
            <a:ext cx="4057702" cy="11721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329693" y="5045847"/>
            <a:ext cx="4036616" cy="584775"/>
          </a:xfrm>
          <a:prstGeom prst="rect">
            <a:avLst/>
          </a:prstGeom>
          <a:noFill/>
        </p:spPr>
        <p:txBody>
          <a:bodyPr wrap="square" rtlCol="0">
            <a:spAutoFit/>
          </a:bodyPr>
          <a:lstStyle/>
          <a:p>
            <a:r>
              <a:rPr lang="fr-FR" sz="1600" b="1" i="1" dirty="0" smtClean="0">
                <a:latin typeface="+mj-lt"/>
              </a:rPr>
              <a:t>P/Provinces : </a:t>
            </a:r>
            <a:r>
              <a:rPr lang="fr-FR" sz="1600" i="1" dirty="0">
                <a:solidFill>
                  <a:srgbClr val="000000"/>
                </a:solidFill>
                <a:latin typeface="+mj-lt"/>
              </a:rPr>
              <a:t>D</a:t>
            </a:r>
            <a:r>
              <a:rPr lang="fr-FR" altLang="fr-FR" sz="1600" i="1" dirty="0">
                <a:solidFill>
                  <a:srgbClr val="000000"/>
                </a:solidFill>
                <a:latin typeface="+mj-lt"/>
              </a:rPr>
              <a:t>éveloppement Social en milieu </a:t>
            </a:r>
            <a:r>
              <a:rPr lang="fr-FR" altLang="fr-FR" sz="1600" i="1" dirty="0" smtClean="0">
                <a:solidFill>
                  <a:srgbClr val="000000"/>
                </a:solidFill>
                <a:latin typeface="+mj-lt"/>
              </a:rPr>
              <a:t>rural.</a:t>
            </a:r>
            <a:endParaRPr lang="fr-FR" sz="1600" b="1" i="1" dirty="0">
              <a:latin typeface="+mj-lt"/>
            </a:endParaRPr>
          </a:p>
        </p:txBody>
      </p:sp>
      <p:sp>
        <p:nvSpPr>
          <p:cNvPr id="27" name="ZoneTexte 26"/>
          <p:cNvSpPr txBox="1"/>
          <p:nvPr/>
        </p:nvSpPr>
        <p:spPr>
          <a:xfrm>
            <a:off x="355768" y="5879476"/>
            <a:ext cx="3928200" cy="553998"/>
          </a:xfrm>
          <a:prstGeom prst="rect">
            <a:avLst/>
          </a:prstGeom>
          <a:noFill/>
        </p:spPr>
        <p:txBody>
          <a:bodyPr wrap="square" rtlCol="0">
            <a:spAutoFit/>
          </a:bodyPr>
          <a:lstStyle/>
          <a:p>
            <a:r>
              <a:rPr lang="fr-FR" sz="1600" b="1" i="1" dirty="0" smtClean="0">
                <a:latin typeface="+mj-lt"/>
              </a:rPr>
              <a:t>Communes : </a:t>
            </a:r>
            <a:r>
              <a:rPr lang="fr-FR" altLang="fr-FR" sz="1600" i="1" dirty="0">
                <a:solidFill>
                  <a:srgbClr val="000000"/>
                </a:solidFill>
                <a:latin typeface="+mj-lt"/>
              </a:rPr>
              <a:t>Services de </a:t>
            </a:r>
            <a:r>
              <a:rPr lang="fr-FR" altLang="fr-FR" sz="1600" i="1" dirty="0" smtClean="0">
                <a:solidFill>
                  <a:srgbClr val="000000"/>
                </a:solidFill>
                <a:latin typeface="+mj-lt"/>
              </a:rPr>
              <a:t>proximité.</a:t>
            </a:r>
            <a:endParaRPr lang="fr-FR" altLang="fr-FR" sz="1600" b="1" i="1" dirty="0">
              <a:solidFill>
                <a:srgbClr val="000000"/>
              </a:solidFill>
              <a:latin typeface="+mj-lt"/>
            </a:endParaRPr>
          </a:p>
          <a:p>
            <a:endParaRPr lang="fr-FR" sz="1400" b="1" dirty="0">
              <a:latin typeface="+mn-lt"/>
            </a:endParaRPr>
          </a:p>
        </p:txBody>
      </p:sp>
      <p:sp>
        <p:nvSpPr>
          <p:cNvPr id="31" name="Rectangle 30"/>
          <p:cNvSpPr/>
          <p:nvPr/>
        </p:nvSpPr>
        <p:spPr>
          <a:xfrm>
            <a:off x="410582" y="2564904"/>
            <a:ext cx="8164710" cy="584775"/>
          </a:xfrm>
          <a:prstGeom prst="rect">
            <a:avLst/>
          </a:prstGeom>
        </p:spPr>
        <p:txBody>
          <a:bodyPr wrap="square">
            <a:spAutoFit/>
          </a:bodyPr>
          <a:lstStyle/>
          <a:p>
            <a:pPr marL="2600325" indent="-2600325" algn="just"/>
            <a:r>
              <a:rPr lang="fr-FR" sz="1600" b="1" dirty="0" smtClean="0">
                <a:solidFill>
                  <a:schemeClr val="accent5">
                    <a:lumMod val="50000"/>
                  </a:schemeClr>
                </a:solidFill>
                <a:latin typeface="+mn-lt"/>
              </a:rPr>
              <a:t>  Lois organiques de 2015 : </a:t>
            </a:r>
            <a:r>
              <a:rPr lang="fr-FR" altLang="fr-FR" sz="1600" i="1" dirty="0">
                <a:solidFill>
                  <a:srgbClr val="000000"/>
                </a:solidFill>
                <a:latin typeface="+mj-lt"/>
              </a:rPr>
              <a:t>Adoption des trois lois organiques régissant les trois niveaux des Collectivités </a:t>
            </a:r>
            <a:r>
              <a:rPr lang="fr-FR" altLang="fr-FR" sz="1600" i="1" dirty="0" smtClean="0">
                <a:solidFill>
                  <a:srgbClr val="000000"/>
                </a:solidFill>
                <a:latin typeface="+mj-lt"/>
              </a:rPr>
              <a:t>Territoriales .</a:t>
            </a:r>
            <a:endParaRPr lang="fr-FR" sz="1400" i="1" dirty="0">
              <a:latin typeface="+mn-lt"/>
            </a:endParaRPr>
          </a:p>
        </p:txBody>
      </p:sp>
      <p:sp>
        <p:nvSpPr>
          <p:cNvPr id="36" name="Rectangle à coins arrondis 35"/>
          <p:cNvSpPr/>
          <p:nvPr/>
        </p:nvSpPr>
        <p:spPr>
          <a:xfrm>
            <a:off x="4944490" y="3604141"/>
            <a:ext cx="3803973" cy="13370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à coins arrondis 36"/>
          <p:cNvSpPr/>
          <p:nvPr/>
        </p:nvSpPr>
        <p:spPr>
          <a:xfrm>
            <a:off x="4952969" y="5485640"/>
            <a:ext cx="3803973" cy="7107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4977645" y="3630244"/>
            <a:ext cx="3657054" cy="1077218"/>
          </a:xfrm>
          <a:prstGeom prst="rect">
            <a:avLst/>
          </a:prstGeom>
          <a:noFill/>
        </p:spPr>
        <p:txBody>
          <a:bodyPr wrap="square" rtlCol="0">
            <a:spAutoFit/>
          </a:bodyPr>
          <a:lstStyle/>
          <a:p>
            <a:pPr algn="just"/>
            <a:r>
              <a:rPr lang="fr-FR" sz="1600" i="1" dirty="0">
                <a:solidFill>
                  <a:srgbClr val="000000"/>
                </a:solidFill>
                <a:latin typeface="+mj-lt"/>
              </a:rPr>
              <a:t>les Régions </a:t>
            </a:r>
            <a:r>
              <a:rPr lang="fr-FR" sz="1600" i="1" dirty="0" smtClean="0">
                <a:solidFill>
                  <a:srgbClr val="000000"/>
                </a:solidFill>
                <a:latin typeface="+mj-lt"/>
              </a:rPr>
              <a:t>sont investis </a:t>
            </a:r>
            <a:r>
              <a:rPr lang="fr-FR" sz="1600" i="1" dirty="0">
                <a:solidFill>
                  <a:srgbClr val="000000"/>
                </a:solidFill>
                <a:latin typeface="+mj-lt"/>
              </a:rPr>
              <a:t>d’importantes prérogatives en matière d’aménagement du territoire en général, et l’élaboration du SRAT en particulier</a:t>
            </a:r>
          </a:p>
        </p:txBody>
      </p:sp>
      <p:sp>
        <p:nvSpPr>
          <p:cNvPr id="10" name="Rectangle 9"/>
          <p:cNvSpPr/>
          <p:nvPr/>
        </p:nvSpPr>
        <p:spPr>
          <a:xfrm>
            <a:off x="5181938" y="5646148"/>
            <a:ext cx="3366121" cy="338554"/>
          </a:xfrm>
          <a:prstGeom prst="rect">
            <a:avLst/>
          </a:prstGeom>
        </p:spPr>
        <p:txBody>
          <a:bodyPr wrap="square">
            <a:spAutoFit/>
          </a:bodyPr>
          <a:lstStyle/>
          <a:p>
            <a:pPr algn="ctr"/>
            <a:r>
              <a:rPr lang="fr-FR" sz="1600" i="1" dirty="0" smtClean="0">
                <a:solidFill>
                  <a:srgbClr val="000000"/>
                </a:solidFill>
                <a:latin typeface="+mn-lt"/>
              </a:rPr>
              <a:t>Urbanisme/ la </a:t>
            </a:r>
            <a:r>
              <a:rPr lang="fr-FR" sz="1600" i="1" dirty="0">
                <a:solidFill>
                  <a:srgbClr val="000000"/>
                </a:solidFill>
                <a:latin typeface="+mn-lt"/>
              </a:rPr>
              <a:t>planification urbaine </a:t>
            </a:r>
          </a:p>
        </p:txBody>
      </p:sp>
      <p:sp>
        <p:nvSpPr>
          <p:cNvPr id="41" name="Rectangle à coins arrondis 40"/>
          <p:cNvSpPr/>
          <p:nvPr/>
        </p:nvSpPr>
        <p:spPr>
          <a:xfrm>
            <a:off x="363921" y="2564904"/>
            <a:ext cx="8357095" cy="57606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Flèche vers le bas 41"/>
          <p:cNvSpPr/>
          <p:nvPr/>
        </p:nvSpPr>
        <p:spPr>
          <a:xfrm>
            <a:off x="2482100" y="3169147"/>
            <a:ext cx="216024" cy="4349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u numéro de diapositive 3"/>
          <p:cNvSpPr>
            <a:spLocks noGrp="1"/>
          </p:cNvSpPr>
          <p:nvPr>
            <p:ph type="sldNum" sz="quarter" idx="12"/>
          </p:nvPr>
        </p:nvSpPr>
        <p:spPr/>
        <p:txBody>
          <a:bodyPr/>
          <a:lstStyle/>
          <a:p>
            <a:fld id="{1E886471-30AF-42C8-B3B0-E8AF1A03EFC5}" type="slidenum">
              <a:rPr lang="fr-FR" smtClean="0">
                <a:solidFill>
                  <a:prstClr val="black">
                    <a:tint val="75000"/>
                  </a:prstClr>
                </a:solidFill>
              </a:rPr>
              <a:pPr/>
              <a:t>9</a:t>
            </a:fld>
            <a:endParaRPr lang="fr-FR">
              <a:solidFill>
                <a:prstClr val="black">
                  <a:tint val="75000"/>
                </a:prstClr>
              </a:solidFill>
            </a:endParaRPr>
          </a:p>
        </p:txBody>
      </p:sp>
    </p:spTree>
    <p:extLst>
      <p:ext uri="{BB962C8B-B14F-4D97-AF65-F5344CB8AC3E}">
        <p14:creationId xmlns:p14="http://schemas.microsoft.com/office/powerpoint/2010/main" val="41373721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21764</TotalTime>
  <Words>1771</Words>
  <Application>Microsoft Office PowerPoint</Application>
  <PresentationFormat>Affichage à l'écran (4:3)</PresentationFormat>
  <Paragraphs>189</Paragraphs>
  <Slides>18</Slides>
  <Notes>4</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18</vt:i4>
      </vt:variant>
    </vt:vector>
  </HeadingPairs>
  <TitlesOfParts>
    <vt:vector size="30" baseType="lpstr">
      <vt:lpstr>SimSun</vt:lpstr>
      <vt:lpstr>Arial</vt:lpstr>
      <vt:lpstr>Calibri</vt:lpstr>
      <vt:lpstr>Candara</vt:lpstr>
      <vt:lpstr>Century Gothic</vt:lpstr>
      <vt:lpstr>Gill Sans MT</vt:lpstr>
      <vt:lpstr>华文中宋</vt:lpstr>
      <vt:lpstr>Tahoma</vt:lpstr>
      <vt:lpstr>Verdana</vt:lpstr>
      <vt:lpstr>Wingdings</vt:lpstr>
      <vt:lpstr>Wingdings 2</vt:lpstr>
      <vt:lpstr>Solstice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présent rapport a pour objet de présenter un nouvel organigramme de la Direction du Patrimoine des collectivités Locales pour accompagner sa stratégie de développement et concrétiser la nouvelle vision adoptée dans ce sens.  Il traitera successivement les aspects ci après : Attributions, l’organisation et ressources humaines ; Plan d’action 2005-2007 ; Déterminants pour une nouvelle mission ; Nouvelles attributions et projet d’organigramme.</dc:title>
  <dc:creator>DPAT</dc:creator>
  <cp:lastModifiedBy>Ibisk Boubker</cp:lastModifiedBy>
  <cp:revision>611</cp:revision>
  <cp:lastPrinted>2019-11-01T15:54:33Z</cp:lastPrinted>
  <dcterms:created xsi:type="dcterms:W3CDTF">2006-10-20T16:18:05Z</dcterms:created>
  <dcterms:modified xsi:type="dcterms:W3CDTF">2023-03-07T13:24:09Z</dcterms:modified>
</cp:coreProperties>
</file>