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706" r:id="rId3"/>
    <p:sldMasterId id="2147483723" r:id="rId4"/>
    <p:sldMasterId id="2147483742" r:id="rId5"/>
  </p:sldMasterIdLst>
  <p:notesMasterIdLst>
    <p:notesMasterId r:id="rId43"/>
  </p:notesMasterIdLst>
  <p:handoutMasterIdLst>
    <p:handoutMasterId r:id="rId44"/>
  </p:handoutMasterIdLst>
  <p:sldIdLst>
    <p:sldId id="1695" r:id="rId6"/>
    <p:sldId id="1672" r:id="rId7"/>
    <p:sldId id="1908" r:id="rId8"/>
    <p:sldId id="1909" r:id="rId9"/>
    <p:sldId id="1879" r:id="rId10"/>
    <p:sldId id="1910" r:id="rId11"/>
    <p:sldId id="1935" r:id="rId12"/>
    <p:sldId id="1934" r:id="rId13"/>
    <p:sldId id="1912" r:id="rId14"/>
    <p:sldId id="1880" r:id="rId15"/>
    <p:sldId id="1913" r:id="rId16"/>
    <p:sldId id="1914" r:id="rId17"/>
    <p:sldId id="1881" r:id="rId18"/>
    <p:sldId id="1915" r:id="rId19"/>
    <p:sldId id="1916" r:id="rId20"/>
    <p:sldId id="1917" r:id="rId21"/>
    <p:sldId id="1918" r:id="rId22"/>
    <p:sldId id="1919" r:id="rId23"/>
    <p:sldId id="1921" r:id="rId24"/>
    <p:sldId id="1922" r:id="rId25"/>
    <p:sldId id="1923" r:id="rId26"/>
    <p:sldId id="1924" r:id="rId27"/>
    <p:sldId id="1930" r:id="rId28"/>
    <p:sldId id="1938" r:id="rId29"/>
    <p:sldId id="1926" r:id="rId30"/>
    <p:sldId id="1933" r:id="rId31"/>
    <p:sldId id="1927" r:id="rId32"/>
    <p:sldId id="1928" r:id="rId33"/>
    <p:sldId id="1931" r:id="rId34"/>
    <p:sldId id="1932" r:id="rId35"/>
    <p:sldId id="1868" r:id="rId36"/>
    <p:sldId id="1898" r:id="rId37"/>
    <p:sldId id="1872" r:id="rId38"/>
    <p:sldId id="1873" r:id="rId39"/>
    <p:sldId id="1874" r:id="rId40"/>
    <p:sldId id="1875" r:id="rId41"/>
    <p:sldId id="1896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>
      <p:ext uri="{19B8F6BF-5375-455C-9EA6-DF929625EA0E}">
        <p15:presenceInfo xmlns:p15="http://schemas.microsoft.com/office/powerpoint/2012/main" userId="Badreddine LKHAD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5B"/>
    <a:srgbClr val="E9EDF4"/>
    <a:srgbClr val="05FFCF"/>
    <a:srgbClr val="FFC50D"/>
    <a:srgbClr val="9A7500"/>
    <a:srgbClr val="D6A300"/>
    <a:srgbClr val="AC8300"/>
    <a:srgbClr val="708B39"/>
    <a:srgbClr val="4E086E"/>
    <a:srgbClr val="190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7" autoAdjust="0"/>
    <p:restoredTop sz="95349" autoAdjust="0"/>
  </p:normalViewPr>
  <p:slideViewPr>
    <p:cSldViewPr snapToGrid="0" showGuides="1">
      <p:cViewPr varScale="1">
        <p:scale>
          <a:sx n="106" d="100"/>
          <a:sy n="106" d="100"/>
        </p:scale>
        <p:origin x="426" y="13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BB264-9BE1-4C20-B5D6-D3455F286C42}" type="doc">
      <dgm:prSet loTypeId="urn:microsoft.com/office/officeart/2005/8/layout/process1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DF0CFA8-94F9-421F-9703-D0931AC22BE1}">
      <dgm:prSet phldrT="[Texte]" custT="1"/>
      <dgm:spPr/>
      <dgm:t>
        <a:bodyPr/>
        <a:lstStyle/>
        <a:p>
          <a:pPr algn="ctr"/>
          <a:r>
            <a:rPr lang="fr-FR" sz="3200" b="1" dirty="0" smtClean="0"/>
            <a:t>12</a:t>
          </a:r>
          <a:r>
            <a:rPr lang="fr-FR" sz="3200" dirty="0" smtClean="0"/>
            <a:t> </a:t>
          </a:r>
          <a:r>
            <a:rPr lang="fr-FR" sz="2400" dirty="0" smtClean="0"/>
            <a:t>Régions</a:t>
          </a:r>
          <a:endParaRPr lang="fr-FR" sz="3200" dirty="0"/>
        </a:p>
      </dgm:t>
    </dgm:pt>
    <dgm:pt modelId="{9E96DF02-F762-4354-90E4-31A7D3A22D0A}" type="parTrans" cxnId="{BC0FE15D-7CBF-4836-890F-81927F5F94B3}">
      <dgm:prSet/>
      <dgm:spPr/>
      <dgm:t>
        <a:bodyPr/>
        <a:lstStyle/>
        <a:p>
          <a:endParaRPr lang="fr-FR" sz="1800"/>
        </a:p>
      </dgm:t>
    </dgm:pt>
    <dgm:pt modelId="{CC979AF0-B005-4D66-BEAA-DE35EA073268}" type="sibTrans" cxnId="{BC0FE15D-7CBF-4836-890F-81927F5F94B3}">
      <dgm:prSet/>
      <dgm:spPr/>
      <dgm:t>
        <a:bodyPr/>
        <a:lstStyle/>
        <a:p>
          <a:endParaRPr lang="fr-FR" sz="1800"/>
        </a:p>
      </dgm:t>
    </dgm:pt>
    <dgm:pt modelId="{06FA2CB6-0360-4FDD-A101-BD4CC2343FB2}">
      <dgm:prSet phldrT="[Texte]" custT="1"/>
      <dgm:spPr/>
      <dgm:t>
        <a:bodyPr/>
        <a:lstStyle/>
        <a:p>
          <a:r>
            <a:rPr lang="fr-FR" sz="2400" b="1" dirty="0" smtClean="0"/>
            <a:t>13</a:t>
          </a:r>
          <a:r>
            <a:rPr lang="fr-FR" sz="2400" dirty="0" smtClean="0"/>
            <a:t> </a:t>
          </a:r>
          <a:r>
            <a:rPr lang="fr-FR" sz="1800" dirty="0" smtClean="0"/>
            <a:t>Préfectures</a:t>
          </a:r>
          <a:endParaRPr lang="fr-FR" sz="2400" dirty="0"/>
        </a:p>
      </dgm:t>
    </dgm:pt>
    <dgm:pt modelId="{7307FE29-A296-42B3-9CAB-E587856B046A}" type="parTrans" cxnId="{506DF422-0F39-420F-99A0-D7745EF63044}">
      <dgm:prSet/>
      <dgm:spPr/>
      <dgm:t>
        <a:bodyPr/>
        <a:lstStyle/>
        <a:p>
          <a:endParaRPr lang="fr-FR" sz="1800"/>
        </a:p>
      </dgm:t>
    </dgm:pt>
    <dgm:pt modelId="{7D7C6560-8CA9-40D0-BBDB-6CE941088B21}" type="sibTrans" cxnId="{506DF422-0F39-420F-99A0-D7745EF63044}">
      <dgm:prSet/>
      <dgm:spPr/>
      <dgm:t>
        <a:bodyPr/>
        <a:lstStyle/>
        <a:p>
          <a:endParaRPr lang="fr-FR" sz="1800"/>
        </a:p>
      </dgm:t>
    </dgm:pt>
    <dgm:pt modelId="{507AD260-63AC-4CC7-AE55-BF2895C8CA2E}">
      <dgm:prSet phldrT="[Texte]" custT="1"/>
      <dgm:spPr/>
      <dgm:t>
        <a:bodyPr/>
        <a:lstStyle/>
        <a:p>
          <a:r>
            <a:rPr lang="fr-FR" sz="2800" b="1" dirty="0" smtClean="0"/>
            <a:t>62</a:t>
          </a:r>
          <a:r>
            <a:rPr lang="fr-FR" sz="2800" dirty="0" smtClean="0"/>
            <a:t> </a:t>
          </a:r>
          <a:r>
            <a:rPr lang="fr-FR" sz="2000" dirty="0" smtClean="0"/>
            <a:t>Provinces</a:t>
          </a:r>
          <a:endParaRPr lang="fr-FR" sz="2800" dirty="0"/>
        </a:p>
      </dgm:t>
    </dgm:pt>
    <dgm:pt modelId="{4A82EF49-D652-48F4-8A94-F416983076EE}" type="parTrans" cxnId="{F7DEEDA5-6AB2-4CE3-8408-CD1AE9E1DB2E}">
      <dgm:prSet/>
      <dgm:spPr/>
      <dgm:t>
        <a:bodyPr/>
        <a:lstStyle/>
        <a:p>
          <a:endParaRPr lang="fr-FR" sz="1800"/>
        </a:p>
      </dgm:t>
    </dgm:pt>
    <dgm:pt modelId="{5625EBF3-475A-4DC9-8ACD-651944D500BC}" type="sibTrans" cxnId="{F7DEEDA5-6AB2-4CE3-8408-CD1AE9E1DB2E}">
      <dgm:prSet/>
      <dgm:spPr/>
      <dgm:t>
        <a:bodyPr/>
        <a:lstStyle/>
        <a:p>
          <a:endParaRPr lang="fr-FR" sz="1800"/>
        </a:p>
      </dgm:t>
    </dgm:pt>
    <dgm:pt modelId="{88DB817C-2039-40BD-8FF9-467F21F2547E}">
      <dgm:prSet phldrT="[Texte]" custT="1"/>
      <dgm:spPr/>
      <dgm:t>
        <a:bodyPr/>
        <a:lstStyle/>
        <a:p>
          <a:r>
            <a:rPr lang="fr-FR" sz="2400" b="1" dirty="0" smtClean="0"/>
            <a:t>1503</a:t>
          </a:r>
          <a:r>
            <a:rPr lang="fr-FR" sz="2400" dirty="0" smtClean="0"/>
            <a:t> </a:t>
          </a:r>
          <a:r>
            <a:rPr lang="fr-FR" sz="2000" dirty="0" smtClean="0"/>
            <a:t>C</a:t>
          </a:r>
          <a:r>
            <a:rPr lang="fr-FR" sz="1800" dirty="0" smtClean="0"/>
            <a:t>ommunes</a:t>
          </a:r>
          <a:endParaRPr lang="fr-FR" sz="2000" dirty="0"/>
        </a:p>
      </dgm:t>
    </dgm:pt>
    <dgm:pt modelId="{96E20975-0737-4BB0-A6C3-F0F6EEBAFD40}" type="parTrans" cxnId="{6AD4F5D9-8B12-40E8-A99F-92C12242B93A}">
      <dgm:prSet/>
      <dgm:spPr/>
      <dgm:t>
        <a:bodyPr/>
        <a:lstStyle/>
        <a:p>
          <a:endParaRPr lang="fr-FR" sz="1800"/>
        </a:p>
      </dgm:t>
    </dgm:pt>
    <dgm:pt modelId="{AEF0F3EF-4760-4B11-838D-96802213459E}" type="sibTrans" cxnId="{6AD4F5D9-8B12-40E8-A99F-92C12242B93A}">
      <dgm:prSet/>
      <dgm:spPr/>
      <dgm:t>
        <a:bodyPr/>
        <a:lstStyle/>
        <a:p>
          <a:endParaRPr lang="fr-FR" sz="1800"/>
        </a:p>
      </dgm:t>
    </dgm:pt>
    <dgm:pt modelId="{A9197027-BB54-4890-9683-E972B8E4FAF9}">
      <dgm:prSet/>
      <dgm:spPr/>
      <dgm:t>
        <a:bodyPr/>
        <a:lstStyle/>
        <a:p>
          <a:endParaRPr lang="fr-FR"/>
        </a:p>
      </dgm:t>
    </dgm:pt>
    <dgm:pt modelId="{582C4151-7640-45C7-A11F-AF1FF66459F7}" type="parTrans" cxnId="{04662B59-B104-4B2F-B740-C586C840FA73}">
      <dgm:prSet/>
      <dgm:spPr/>
      <dgm:t>
        <a:bodyPr/>
        <a:lstStyle/>
        <a:p>
          <a:endParaRPr lang="fr-FR"/>
        </a:p>
      </dgm:t>
    </dgm:pt>
    <dgm:pt modelId="{0A6EC61B-5189-40AB-85A0-A5F0FD465167}" type="sibTrans" cxnId="{04662B59-B104-4B2F-B740-C586C840FA73}">
      <dgm:prSet/>
      <dgm:spPr/>
      <dgm:t>
        <a:bodyPr/>
        <a:lstStyle/>
        <a:p>
          <a:endParaRPr lang="fr-FR"/>
        </a:p>
      </dgm:t>
    </dgm:pt>
    <dgm:pt modelId="{3288FD7A-BCE0-4057-9042-6AB57C987992}" type="pres">
      <dgm:prSet presAssocID="{524BB264-9BE1-4C20-B5D6-D3455F286C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0CA769-310E-448B-8912-44938113CBDC}" type="pres">
      <dgm:prSet presAssocID="{6DF0CFA8-94F9-421F-9703-D0931AC22B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34245F-0395-4C7C-A1A0-B071AEC92915}" type="pres">
      <dgm:prSet presAssocID="{CC979AF0-B005-4D66-BEAA-DE35EA073268}" presName="sibTrans" presStyleLbl="sibTrans2D1" presStyleIdx="0" presStyleCnt="4"/>
      <dgm:spPr/>
      <dgm:t>
        <a:bodyPr/>
        <a:lstStyle/>
        <a:p>
          <a:endParaRPr lang="fr-FR"/>
        </a:p>
      </dgm:t>
    </dgm:pt>
    <dgm:pt modelId="{2C55F3EF-3AD7-4CA0-A639-AA713200F0AE}" type="pres">
      <dgm:prSet presAssocID="{CC979AF0-B005-4D66-BEAA-DE35EA073268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3281154-F65D-42CB-9E8E-01E055F3D86C}" type="pres">
      <dgm:prSet presAssocID="{06FA2CB6-0360-4FDD-A101-BD4CC2343F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923AA-3D70-4190-965A-658AA10691A9}" type="pres">
      <dgm:prSet presAssocID="{7D7C6560-8CA9-40D0-BBDB-6CE941088B21}" presName="sibTrans" presStyleLbl="sibTrans2D1" presStyleIdx="1" presStyleCnt="4"/>
      <dgm:spPr/>
      <dgm:t>
        <a:bodyPr/>
        <a:lstStyle/>
        <a:p>
          <a:endParaRPr lang="fr-FR"/>
        </a:p>
      </dgm:t>
    </dgm:pt>
    <dgm:pt modelId="{1DC3211E-ED87-406B-B132-75FB58E95424}" type="pres">
      <dgm:prSet presAssocID="{7D7C6560-8CA9-40D0-BBDB-6CE941088B2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74AF9AE4-0753-4579-95C7-42803C633B4E}" type="pres">
      <dgm:prSet presAssocID="{507AD260-63AC-4CC7-AE55-BF2895C8CA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A0371-70CE-40B0-92F9-4D191B38F9C9}" type="pres">
      <dgm:prSet presAssocID="{5625EBF3-475A-4DC9-8ACD-651944D500B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ADE4315C-8FE9-4369-B96A-D3AABA6407A1}" type="pres">
      <dgm:prSet presAssocID="{5625EBF3-475A-4DC9-8ACD-651944D500BC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122EB9A-8C53-434E-9B1F-468FBF5AF03B}" type="pres">
      <dgm:prSet presAssocID="{88DB817C-2039-40BD-8FF9-467F21F254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AF17C2-978B-4021-9727-A291E8A682E3}" type="pres">
      <dgm:prSet presAssocID="{AEF0F3EF-4760-4B11-838D-96802213459E}" presName="sibTrans" presStyleLbl="sibTrans2D1" presStyleIdx="3" presStyleCnt="4"/>
      <dgm:spPr/>
      <dgm:t>
        <a:bodyPr/>
        <a:lstStyle/>
        <a:p>
          <a:endParaRPr lang="fr-FR"/>
        </a:p>
      </dgm:t>
    </dgm:pt>
    <dgm:pt modelId="{8E985BB7-697D-44F4-9D2E-849737ED610D}" type="pres">
      <dgm:prSet presAssocID="{AEF0F3EF-4760-4B11-838D-96802213459E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AADB0E25-8B53-4669-B73B-CB76AD0C2828}" type="pres">
      <dgm:prSet presAssocID="{A9197027-BB54-4890-9683-E972B8E4FAF9}" presName="node" presStyleLbl="node1" presStyleIdx="4" presStyleCnt="5" custScaleX="104403" custLinFactNeighborX="806" custLinFactNeighborY="28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28D42E-E267-4571-936D-D6240DC72973}" type="presOf" srcId="{AEF0F3EF-4760-4B11-838D-96802213459E}" destId="{72AF17C2-978B-4021-9727-A291E8A682E3}" srcOrd="0" destOrd="0" presId="urn:microsoft.com/office/officeart/2005/8/layout/process1"/>
    <dgm:cxn modelId="{BC0FE15D-7CBF-4836-890F-81927F5F94B3}" srcId="{524BB264-9BE1-4C20-B5D6-D3455F286C42}" destId="{6DF0CFA8-94F9-421F-9703-D0931AC22BE1}" srcOrd="0" destOrd="0" parTransId="{9E96DF02-F762-4354-90E4-31A7D3A22D0A}" sibTransId="{CC979AF0-B005-4D66-BEAA-DE35EA073268}"/>
    <dgm:cxn modelId="{09C3D545-B84C-4F8D-8C60-B3E7A533C813}" type="presOf" srcId="{7D7C6560-8CA9-40D0-BBDB-6CE941088B21}" destId="{F54923AA-3D70-4190-965A-658AA10691A9}" srcOrd="0" destOrd="0" presId="urn:microsoft.com/office/officeart/2005/8/layout/process1"/>
    <dgm:cxn modelId="{616B55B7-A8F7-491B-9D0C-E554392DFCF6}" type="presOf" srcId="{06FA2CB6-0360-4FDD-A101-BD4CC2343FB2}" destId="{63281154-F65D-42CB-9E8E-01E055F3D86C}" srcOrd="0" destOrd="0" presId="urn:microsoft.com/office/officeart/2005/8/layout/process1"/>
    <dgm:cxn modelId="{C9B0535D-4577-4F2A-8DEF-2B1A88BF8F93}" type="presOf" srcId="{CC979AF0-B005-4D66-BEAA-DE35EA073268}" destId="{E434245F-0395-4C7C-A1A0-B071AEC92915}" srcOrd="0" destOrd="0" presId="urn:microsoft.com/office/officeart/2005/8/layout/process1"/>
    <dgm:cxn modelId="{A325155C-C7A7-4015-B172-EEDCA0D22972}" type="presOf" srcId="{5625EBF3-475A-4DC9-8ACD-651944D500BC}" destId="{132A0371-70CE-40B0-92F9-4D191B38F9C9}" srcOrd="0" destOrd="0" presId="urn:microsoft.com/office/officeart/2005/8/layout/process1"/>
    <dgm:cxn modelId="{765586CA-E6F3-4A0F-A332-72912FFBE4C8}" type="presOf" srcId="{5625EBF3-475A-4DC9-8ACD-651944D500BC}" destId="{ADE4315C-8FE9-4369-B96A-D3AABA6407A1}" srcOrd="1" destOrd="0" presId="urn:microsoft.com/office/officeart/2005/8/layout/process1"/>
    <dgm:cxn modelId="{05A73BF2-B128-449D-9B2C-66976C3BBF4C}" type="presOf" srcId="{524BB264-9BE1-4C20-B5D6-D3455F286C42}" destId="{3288FD7A-BCE0-4057-9042-6AB57C987992}" srcOrd="0" destOrd="0" presId="urn:microsoft.com/office/officeart/2005/8/layout/process1"/>
    <dgm:cxn modelId="{F7DEEDA5-6AB2-4CE3-8408-CD1AE9E1DB2E}" srcId="{524BB264-9BE1-4C20-B5D6-D3455F286C42}" destId="{507AD260-63AC-4CC7-AE55-BF2895C8CA2E}" srcOrd="2" destOrd="0" parTransId="{4A82EF49-D652-48F4-8A94-F416983076EE}" sibTransId="{5625EBF3-475A-4DC9-8ACD-651944D500BC}"/>
    <dgm:cxn modelId="{FFE30B3A-C4D0-4A11-AF96-2E3E76FC3775}" type="presOf" srcId="{88DB817C-2039-40BD-8FF9-467F21F2547E}" destId="{B122EB9A-8C53-434E-9B1F-468FBF5AF03B}" srcOrd="0" destOrd="0" presId="urn:microsoft.com/office/officeart/2005/8/layout/process1"/>
    <dgm:cxn modelId="{F83B00B4-A872-4809-ADF1-F42756C59923}" type="presOf" srcId="{CC979AF0-B005-4D66-BEAA-DE35EA073268}" destId="{2C55F3EF-3AD7-4CA0-A639-AA713200F0AE}" srcOrd="1" destOrd="0" presId="urn:microsoft.com/office/officeart/2005/8/layout/process1"/>
    <dgm:cxn modelId="{5132A215-7F05-43DD-A692-BD5869BAA364}" type="presOf" srcId="{AEF0F3EF-4760-4B11-838D-96802213459E}" destId="{8E985BB7-697D-44F4-9D2E-849737ED610D}" srcOrd="1" destOrd="0" presId="urn:microsoft.com/office/officeart/2005/8/layout/process1"/>
    <dgm:cxn modelId="{2E044A8C-C479-41E5-9431-B4CB8C924473}" type="presOf" srcId="{A9197027-BB54-4890-9683-E972B8E4FAF9}" destId="{AADB0E25-8B53-4669-B73B-CB76AD0C2828}" srcOrd="0" destOrd="0" presId="urn:microsoft.com/office/officeart/2005/8/layout/process1"/>
    <dgm:cxn modelId="{6AD4F5D9-8B12-40E8-A99F-92C12242B93A}" srcId="{524BB264-9BE1-4C20-B5D6-D3455F286C42}" destId="{88DB817C-2039-40BD-8FF9-467F21F2547E}" srcOrd="3" destOrd="0" parTransId="{96E20975-0737-4BB0-A6C3-F0F6EEBAFD40}" sibTransId="{AEF0F3EF-4760-4B11-838D-96802213459E}"/>
    <dgm:cxn modelId="{506DF422-0F39-420F-99A0-D7745EF63044}" srcId="{524BB264-9BE1-4C20-B5D6-D3455F286C42}" destId="{06FA2CB6-0360-4FDD-A101-BD4CC2343FB2}" srcOrd="1" destOrd="0" parTransId="{7307FE29-A296-42B3-9CAB-E587856B046A}" sibTransId="{7D7C6560-8CA9-40D0-BBDB-6CE941088B21}"/>
    <dgm:cxn modelId="{52186DFD-4356-4B61-9521-E321759FE880}" type="presOf" srcId="{507AD260-63AC-4CC7-AE55-BF2895C8CA2E}" destId="{74AF9AE4-0753-4579-95C7-42803C633B4E}" srcOrd="0" destOrd="0" presId="urn:microsoft.com/office/officeart/2005/8/layout/process1"/>
    <dgm:cxn modelId="{04662B59-B104-4B2F-B740-C586C840FA73}" srcId="{524BB264-9BE1-4C20-B5D6-D3455F286C42}" destId="{A9197027-BB54-4890-9683-E972B8E4FAF9}" srcOrd="4" destOrd="0" parTransId="{582C4151-7640-45C7-A11F-AF1FF66459F7}" sibTransId="{0A6EC61B-5189-40AB-85A0-A5F0FD465167}"/>
    <dgm:cxn modelId="{8A8D9089-3A6A-4322-8E80-290C376D82A2}" type="presOf" srcId="{6DF0CFA8-94F9-421F-9703-D0931AC22BE1}" destId="{610CA769-310E-448B-8912-44938113CBDC}" srcOrd="0" destOrd="0" presId="urn:microsoft.com/office/officeart/2005/8/layout/process1"/>
    <dgm:cxn modelId="{18F3144B-B4EC-4F7B-B848-9A7B9546D40F}" type="presOf" srcId="{7D7C6560-8CA9-40D0-BBDB-6CE941088B21}" destId="{1DC3211E-ED87-406B-B132-75FB58E95424}" srcOrd="1" destOrd="0" presId="urn:microsoft.com/office/officeart/2005/8/layout/process1"/>
    <dgm:cxn modelId="{5C1DF43D-5145-4292-AC08-6060DFF6DF10}" type="presParOf" srcId="{3288FD7A-BCE0-4057-9042-6AB57C987992}" destId="{610CA769-310E-448B-8912-44938113CBDC}" srcOrd="0" destOrd="0" presId="urn:microsoft.com/office/officeart/2005/8/layout/process1"/>
    <dgm:cxn modelId="{42247B60-9BB0-4F57-B17E-06F19BC58548}" type="presParOf" srcId="{3288FD7A-BCE0-4057-9042-6AB57C987992}" destId="{E434245F-0395-4C7C-A1A0-B071AEC92915}" srcOrd="1" destOrd="0" presId="urn:microsoft.com/office/officeart/2005/8/layout/process1"/>
    <dgm:cxn modelId="{B76C09AA-B43A-4E48-A76A-FD06AF119274}" type="presParOf" srcId="{E434245F-0395-4C7C-A1A0-B071AEC92915}" destId="{2C55F3EF-3AD7-4CA0-A639-AA713200F0AE}" srcOrd="0" destOrd="0" presId="urn:microsoft.com/office/officeart/2005/8/layout/process1"/>
    <dgm:cxn modelId="{A7444D46-A025-4419-BA18-7F3FACD9C2D3}" type="presParOf" srcId="{3288FD7A-BCE0-4057-9042-6AB57C987992}" destId="{63281154-F65D-42CB-9E8E-01E055F3D86C}" srcOrd="2" destOrd="0" presId="urn:microsoft.com/office/officeart/2005/8/layout/process1"/>
    <dgm:cxn modelId="{5C1FC574-7536-43D4-B099-F65692D75BF1}" type="presParOf" srcId="{3288FD7A-BCE0-4057-9042-6AB57C987992}" destId="{F54923AA-3D70-4190-965A-658AA10691A9}" srcOrd="3" destOrd="0" presId="urn:microsoft.com/office/officeart/2005/8/layout/process1"/>
    <dgm:cxn modelId="{4D9D7CFE-A0B0-4A3F-A686-4C73CAF394E3}" type="presParOf" srcId="{F54923AA-3D70-4190-965A-658AA10691A9}" destId="{1DC3211E-ED87-406B-B132-75FB58E95424}" srcOrd="0" destOrd="0" presId="urn:microsoft.com/office/officeart/2005/8/layout/process1"/>
    <dgm:cxn modelId="{66323F23-DB18-455F-9AEB-FBC9A778FD04}" type="presParOf" srcId="{3288FD7A-BCE0-4057-9042-6AB57C987992}" destId="{74AF9AE4-0753-4579-95C7-42803C633B4E}" srcOrd="4" destOrd="0" presId="urn:microsoft.com/office/officeart/2005/8/layout/process1"/>
    <dgm:cxn modelId="{EA0D2581-879D-4BCE-B1A1-85BF0A918084}" type="presParOf" srcId="{3288FD7A-BCE0-4057-9042-6AB57C987992}" destId="{132A0371-70CE-40B0-92F9-4D191B38F9C9}" srcOrd="5" destOrd="0" presId="urn:microsoft.com/office/officeart/2005/8/layout/process1"/>
    <dgm:cxn modelId="{2E3453CB-6443-49D4-9E6F-B04DDD243766}" type="presParOf" srcId="{132A0371-70CE-40B0-92F9-4D191B38F9C9}" destId="{ADE4315C-8FE9-4369-B96A-D3AABA6407A1}" srcOrd="0" destOrd="0" presId="urn:microsoft.com/office/officeart/2005/8/layout/process1"/>
    <dgm:cxn modelId="{CF03F26E-0FAB-4006-ACD9-DEAF47D69CE2}" type="presParOf" srcId="{3288FD7A-BCE0-4057-9042-6AB57C987992}" destId="{B122EB9A-8C53-434E-9B1F-468FBF5AF03B}" srcOrd="6" destOrd="0" presId="urn:microsoft.com/office/officeart/2005/8/layout/process1"/>
    <dgm:cxn modelId="{DD1618F5-3319-4F61-870A-1A859A1D8F31}" type="presParOf" srcId="{3288FD7A-BCE0-4057-9042-6AB57C987992}" destId="{72AF17C2-978B-4021-9727-A291E8A682E3}" srcOrd="7" destOrd="0" presId="urn:microsoft.com/office/officeart/2005/8/layout/process1"/>
    <dgm:cxn modelId="{47E4827C-B3C1-4695-8B5B-A58D988071AB}" type="presParOf" srcId="{72AF17C2-978B-4021-9727-A291E8A682E3}" destId="{8E985BB7-697D-44F4-9D2E-849737ED610D}" srcOrd="0" destOrd="0" presId="urn:microsoft.com/office/officeart/2005/8/layout/process1"/>
    <dgm:cxn modelId="{A7F0D8FB-9033-4B4B-BDAB-B8AE7107C223}" type="presParOf" srcId="{3288FD7A-BCE0-4057-9042-6AB57C987992}" destId="{AADB0E25-8B53-4669-B73B-CB76AD0C282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CA769-310E-448B-8912-44938113CBDC}">
      <dsp:nvSpPr>
        <dsp:cNvPr id="0" name=""/>
        <dsp:cNvSpPr/>
      </dsp:nvSpPr>
      <dsp:spPr>
        <a:xfrm>
          <a:off x="3948" y="1631399"/>
          <a:ext cx="1484171" cy="10992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12</a:t>
          </a:r>
          <a:r>
            <a:rPr lang="fr-FR" sz="3200" kern="1200" dirty="0" smtClean="0"/>
            <a:t> </a:t>
          </a:r>
          <a:r>
            <a:rPr lang="fr-FR" sz="2400" kern="1200" dirty="0" smtClean="0"/>
            <a:t>Régions</a:t>
          </a:r>
          <a:endParaRPr lang="fr-FR" sz="3200" kern="1200" dirty="0"/>
        </a:p>
      </dsp:txBody>
      <dsp:txXfrm>
        <a:off x="36143" y="1663594"/>
        <a:ext cx="1419781" cy="1034824"/>
      </dsp:txXfrm>
    </dsp:sp>
    <dsp:sp modelId="{E434245F-0395-4C7C-A1A0-B071AEC92915}">
      <dsp:nvSpPr>
        <dsp:cNvPr id="0" name=""/>
        <dsp:cNvSpPr/>
      </dsp:nvSpPr>
      <dsp:spPr>
        <a:xfrm>
          <a:off x="1636537" y="1996969"/>
          <a:ext cx="314644" cy="36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1636537" y="2070584"/>
        <a:ext cx="220251" cy="220844"/>
      </dsp:txXfrm>
    </dsp:sp>
    <dsp:sp modelId="{63281154-F65D-42CB-9E8E-01E055F3D86C}">
      <dsp:nvSpPr>
        <dsp:cNvPr id="0" name=""/>
        <dsp:cNvSpPr/>
      </dsp:nvSpPr>
      <dsp:spPr>
        <a:xfrm>
          <a:off x="2081788" y="1631399"/>
          <a:ext cx="1484171" cy="10992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13</a:t>
          </a:r>
          <a:r>
            <a:rPr lang="fr-FR" sz="2400" kern="1200" dirty="0" smtClean="0"/>
            <a:t> </a:t>
          </a:r>
          <a:r>
            <a:rPr lang="fr-FR" sz="1800" kern="1200" dirty="0" smtClean="0"/>
            <a:t>Préfectures</a:t>
          </a:r>
          <a:endParaRPr lang="fr-FR" sz="2400" kern="1200" dirty="0"/>
        </a:p>
      </dsp:txBody>
      <dsp:txXfrm>
        <a:off x="2113983" y="1663594"/>
        <a:ext cx="1419781" cy="1034824"/>
      </dsp:txXfrm>
    </dsp:sp>
    <dsp:sp modelId="{F54923AA-3D70-4190-965A-658AA10691A9}">
      <dsp:nvSpPr>
        <dsp:cNvPr id="0" name=""/>
        <dsp:cNvSpPr/>
      </dsp:nvSpPr>
      <dsp:spPr>
        <a:xfrm>
          <a:off x="3714377" y="1996969"/>
          <a:ext cx="314644" cy="36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2101"/>
            <a:satOff val="-1418"/>
            <a:lumOff val="765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14377" y="2070584"/>
        <a:ext cx="220251" cy="220844"/>
      </dsp:txXfrm>
    </dsp:sp>
    <dsp:sp modelId="{74AF9AE4-0753-4579-95C7-42803C633B4E}">
      <dsp:nvSpPr>
        <dsp:cNvPr id="0" name=""/>
        <dsp:cNvSpPr/>
      </dsp:nvSpPr>
      <dsp:spPr>
        <a:xfrm>
          <a:off x="4159628" y="1631399"/>
          <a:ext cx="1484171" cy="10992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62</a:t>
          </a:r>
          <a:r>
            <a:rPr lang="fr-FR" sz="2800" kern="1200" dirty="0" smtClean="0"/>
            <a:t> </a:t>
          </a:r>
          <a:r>
            <a:rPr lang="fr-FR" sz="2000" kern="1200" dirty="0" smtClean="0"/>
            <a:t>Provinces</a:t>
          </a:r>
          <a:endParaRPr lang="fr-FR" sz="2800" kern="1200" dirty="0"/>
        </a:p>
      </dsp:txBody>
      <dsp:txXfrm>
        <a:off x="4191823" y="1663594"/>
        <a:ext cx="1419781" cy="1034824"/>
      </dsp:txXfrm>
    </dsp:sp>
    <dsp:sp modelId="{132A0371-70CE-40B0-92F9-4D191B38F9C9}">
      <dsp:nvSpPr>
        <dsp:cNvPr id="0" name=""/>
        <dsp:cNvSpPr/>
      </dsp:nvSpPr>
      <dsp:spPr>
        <a:xfrm>
          <a:off x="5792217" y="1996969"/>
          <a:ext cx="314644" cy="36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4201"/>
            <a:satOff val="-2837"/>
            <a:lumOff val="1530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792217" y="2070584"/>
        <a:ext cx="220251" cy="220844"/>
      </dsp:txXfrm>
    </dsp:sp>
    <dsp:sp modelId="{B122EB9A-8C53-434E-9B1F-468FBF5AF03B}">
      <dsp:nvSpPr>
        <dsp:cNvPr id="0" name=""/>
        <dsp:cNvSpPr/>
      </dsp:nvSpPr>
      <dsp:spPr>
        <a:xfrm>
          <a:off x="6237468" y="1631399"/>
          <a:ext cx="1484171" cy="10992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1503</a:t>
          </a:r>
          <a:r>
            <a:rPr lang="fr-FR" sz="2400" kern="1200" dirty="0" smtClean="0"/>
            <a:t> </a:t>
          </a:r>
          <a:r>
            <a:rPr lang="fr-FR" sz="2000" kern="1200" dirty="0" smtClean="0"/>
            <a:t>C</a:t>
          </a:r>
          <a:r>
            <a:rPr lang="fr-FR" sz="1800" kern="1200" dirty="0" smtClean="0"/>
            <a:t>ommunes</a:t>
          </a:r>
          <a:endParaRPr lang="fr-FR" sz="2000" kern="1200" dirty="0"/>
        </a:p>
      </dsp:txBody>
      <dsp:txXfrm>
        <a:off x="6269663" y="1663594"/>
        <a:ext cx="1419781" cy="1034824"/>
      </dsp:txXfrm>
    </dsp:sp>
    <dsp:sp modelId="{72AF17C2-978B-4021-9727-A291E8A682E3}">
      <dsp:nvSpPr>
        <dsp:cNvPr id="0" name=""/>
        <dsp:cNvSpPr/>
      </dsp:nvSpPr>
      <dsp:spPr>
        <a:xfrm rot="51662">
          <a:off x="7871026" y="2012748"/>
          <a:ext cx="316772" cy="36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2"/>
            <a:satOff val="-4255"/>
            <a:lumOff val="2295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7871031" y="2085649"/>
        <a:ext cx="221740" cy="220844"/>
      </dsp:txXfrm>
    </dsp:sp>
    <dsp:sp modelId="{AADB0E25-8B53-4669-B73B-CB76AD0C2828}">
      <dsp:nvSpPr>
        <dsp:cNvPr id="0" name=""/>
        <dsp:cNvSpPr/>
      </dsp:nvSpPr>
      <dsp:spPr>
        <a:xfrm>
          <a:off x="8319257" y="1663178"/>
          <a:ext cx="1549519" cy="10992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/>
        </a:p>
      </dsp:txBody>
      <dsp:txXfrm>
        <a:off x="8351452" y="1695373"/>
        <a:ext cx="1485129" cy="103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Sakkal Majalla" panose="02000000000000000000" pitchFamily="2" charset="-78"/>
              </a:rPr>
              <a:t>Principe de libre administration: </a:t>
            </a:r>
            <a:endParaRPr lang="fr-FR" sz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En vertu duquel chaque CT dispose, dans la limite de ses compétences, du pouvoir de délibérer de manière démocratique et du pouvoir d'exécuter ses délibérations et ses décisions; </a:t>
            </a:r>
            <a:endParaRPr lang="fr-FR" altLang="fr-FR" sz="1200" i="1" kern="1200" dirty="0" smtClean="0">
              <a:solidFill>
                <a:schemeClr val="tx1"/>
              </a:solidFill>
              <a:latin typeface="Candara" panose="020E0502030303020204" pitchFamily="34" charset="0"/>
              <a:ea typeface="+mn-ea"/>
              <a:cs typeface="Sakkal Majalla" panose="02000000000000000000" pitchFamily="2" charset="-78"/>
            </a:endParaRP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L'application de ce principe est soumise aux règles de gouvernance.</a:t>
            </a:r>
          </a:p>
          <a:p>
            <a:pPr marL="171450" marR="0" indent="-17145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fr-FR" sz="12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Sakkal Majalla" panose="02000000000000000000" pitchFamily="2" charset="-78"/>
              </a:rPr>
              <a:t>Principe de la subsidiarité: </a:t>
            </a:r>
          </a:p>
          <a:p>
            <a:pPr marL="171450" indent="-171450" algn="just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altLang="fr-FR" sz="1200" i="1" dirty="0" smtClean="0">
                <a:latin typeface="Candara" panose="020E0502030303020204" pitchFamily="34" charset="0"/>
                <a:cs typeface="Sakkal Majalla" panose="02000000000000000000" pitchFamily="2" charset="-78"/>
              </a:rPr>
              <a:t>vise la recherche du niveau le plus pertinent et le plus proche des citoyens;</a:t>
            </a:r>
          </a:p>
          <a:p>
            <a:pPr marL="171450" indent="-171450" algn="just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altLang="fr-FR" sz="1200" i="1" dirty="0" smtClean="0">
                <a:latin typeface="Candara" panose="020E0502030303020204" pitchFamily="34" charset="0"/>
                <a:cs typeface="Sakkal Majalla" panose="02000000000000000000" pitchFamily="2" charset="-78"/>
              </a:rPr>
              <a:t>Il conduit à ne pas faire à un échelon plus élevé ce qui peut être fait avec la même efficacité à un échelon plus bas. Le niveau supérieur n'intervient que si le </a:t>
            </a:r>
            <a:r>
              <a:rPr lang="fr-FR" altLang="fr-FR" sz="1200" i="1" dirty="0" smtClean="0">
                <a:latin typeface="Candara" panose="020E0502030303020204" pitchFamily="34" charset="0"/>
              </a:rPr>
              <a:t>problème excède les capacités du niveau inférieur</a:t>
            </a:r>
          </a:p>
          <a:p>
            <a:pPr marL="171450" marR="0" indent="-17145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fr-FR" sz="12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Sakkal Majalla" panose="02000000000000000000" pitchFamily="2" charset="-78"/>
              </a:rPr>
              <a:t>Principe de la solidarité et de la coopération: </a:t>
            </a: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alt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Mise en place du fonds de la mise à niveau sociale et du fonds de la solidarité interrégionale</a:t>
            </a: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alt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Confirmation des PP comme espace de solidarité intercommunale </a:t>
            </a: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alt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Renforcement et diversification des outils et formes de coopération et de partenariat des CT</a:t>
            </a:r>
          </a:p>
          <a:p>
            <a:pPr marL="171450" marR="0" indent="-17145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lang="fr-FR" sz="12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Sakkal Majalla" panose="02000000000000000000" pitchFamily="2" charset="-78"/>
              </a:rPr>
              <a:t>Principe de non tutelle d’une CT sur une autre:</a:t>
            </a:r>
            <a:endParaRPr lang="ar-MA" sz="12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Sakkal Majalla" panose="02000000000000000000" pitchFamily="2" charset="-78"/>
            </a:endParaRP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200" i="1" dirty="0" smtClean="0">
                <a:latin typeface="Candara" pitchFamily="34" charset="0"/>
              </a:rPr>
              <a:t>«</a:t>
            </a:r>
            <a:r>
              <a:rPr 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 Aucune CT ne peut exercer de tutelle sur une autre » (A. 143 C.) </a:t>
            </a:r>
          </a:p>
          <a:p>
            <a:pPr marL="171450" indent="-17145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7F6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200" i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Sakkal Majalla" panose="02000000000000000000" pitchFamily="2" charset="-78"/>
              </a:rPr>
              <a:t>interdiction =  corollaire du principe de libre administration des CT, sur le</a:t>
            </a:r>
            <a:r>
              <a:rPr lang="fr-FR" sz="1200" i="1" dirty="0" smtClean="0">
                <a:latin typeface="Candara" pitchFamily="34" charset="0"/>
              </a:rPr>
              <a:t>squelles seul l’État est habilité à exercer un contrôle </a:t>
            </a:r>
            <a:r>
              <a:rPr lang="fr-FR" sz="1200" dirty="0" smtClean="0">
                <a:latin typeface="Candara" pitchFamily="34" charset="0"/>
                <a:sym typeface="Wingdings"/>
              </a:rPr>
              <a:t></a:t>
            </a:r>
            <a:r>
              <a:rPr lang="fr-FR" sz="1200" i="1" dirty="0" smtClean="0">
                <a:latin typeface="Candara" pitchFamily="34" charset="0"/>
              </a:rPr>
              <a:t> CT sont placées sur un pied d’égalité face à l’État</a:t>
            </a:r>
            <a:r>
              <a:rPr lang="fr-FR" sz="1400" i="1" dirty="0" smtClean="0">
                <a:latin typeface="Candara" pitchFamily="34" charset="0"/>
              </a:rPr>
              <a:t>,  </a:t>
            </a:r>
            <a:endParaRPr lang="en-US" altLang="fr-FR" sz="14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just" defTabSz="914400" rtl="0" eaLnBrk="1" latinLnBrk="0" hangingPunct="1">
              <a:lnSpc>
                <a:spcPct val="115000"/>
              </a:lnSpc>
              <a:spcBef>
                <a:spcPts val="300"/>
              </a:spcBef>
              <a:buClr>
                <a:srgbClr val="7F6000"/>
              </a:buClr>
              <a:buSzPct val="90000"/>
              <a:buFont typeface="Wingdings" panose="05000000000000000000" pitchFamily="2" charset="2"/>
              <a:buNone/>
            </a:pPr>
            <a:endParaRPr lang="en-US" altLang="fr-FR" sz="1200" i="1" kern="1200" dirty="0" smtClean="0">
              <a:solidFill>
                <a:schemeClr val="tx1"/>
              </a:solidFill>
              <a:latin typeface="Candara" panose="020E0502030303020204" pitchFamily="34" charset="0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2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10668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1" y="3962400"/>
            <a:ext cx="10668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juillet 2007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4732-38F8-456A-8995-B470C7C481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059147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7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2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2501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50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20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7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28E-9A5C-7749-90E7-9570DAAA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7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53809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652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96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3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07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98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7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65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8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80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63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6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11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0" y="458910"/>
            <a:ext cx="10992475" cy="523220"/>
          </a:xfrm>
        </p:spPr>
        <p:txBody>
          <a:bodyPr>
            <a:sp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7CE9-5CFF-467C-8546-5D12DF7C149B}" type="datetime3">
              <a:rPr lang="fr-FR" smtClean="0"/>
              <a:pPr/>
              <a:t>08.03.23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Comité de Pilotage DGCL-GIZ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32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4229-FDA3-419F-948E-EC3B542A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680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E140-8BC8-449A-8EB6-5236A468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5C2E-AF49-4B3E-833F-5946220A398E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E766-E3A6-4451-8208-02143C37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41C4-DDAB-4C12-865A-AD93CBA2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920-2F4F-4D88-AD0A-053AE5A679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5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Dark"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4229-FDA3-419F-948E-EC3B542A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680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E140-8BC8-449A-8EB6-5236A468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04D5C2E-AF49-4B3E-833F-5946220A398E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E766-E3A6-4451-8208-02143C37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Designed by PoweredTemplate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41C4-DDAB-4C12-865A-AD93CBA2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294920-2F4F-4D88-AD0A-053AE5A67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10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5440" y="0"/>
            <a:ext cx="6766560" cy="6858000"/>
          </a:xfrm>
          <a:custGeom>
            <a:avLst/>
            <a:gdLst>
              <a:gd name="connsiteX0" fmla="*/ 0 w 6766560"/>
              <a:gd name="connsiteY0" fmla="*/ 0 h 6858000"/>
              <a:gd name="connsiteX1" fmla="*/ 6766560 w 6766560"/>
              <a:gd name="connsiteY1" fmla="*/ 0 h 6858000"/>
              <a:gd name="connsiteX2" fmla="*/ 6766560 w 6766560"/>
              <a:gd name="connsiteY2" fmla="*/ 6858000 h 6858000"/>
              <a:gd name="connsiteX3" fmla="*/ 0 w 67665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0" h="6858000">
                <a:moveTo>
                  <a:pt x="0" y="0"/>
                </a:moveTo>
                <a:lnTo>
                  <a:pt x="6766560" y="0"/>
                </a:lnTo>
                <a:lnTo>
                  <a:pt x="676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C403-4333-4668-8E08-496010DD09FF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0AE-027D-4BE6-A243-80E8B1A874C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6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5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845046"/>
            <a:ext cx="9797831" cy="415498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70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70" y="6237314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40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5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8350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98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A925F-591C-4A73-8FC3-5C214E8CC2FD}" type="datetime1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83D69-7DDF-7B42-B131-A7DBF347FEF8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48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ACE22-445C-42C7-A76D-AB131D8D1E89}" type="datetimeFigureOut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98020-4B01-44ED-BAC2-756BD2C231A7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EAE43D1B-45F1-E245-BA37-67621F4B5713}"/>
              </a:ext>
            </a:extLst>
          </p:cNvPr>
          <p:cNvGrpSpPr/>
          <p:nvPr userDrawn="1"/>
        </p:nvGrpSpPr>
        <p:grpSpPr>
          <a:xfrm>
            <a:off x="9215952" y="135000"/>
            <a:ext cx="2369976" cy="1468581"/>
            <a:chOff x="9822024" y="70514"/>
            <a:chExt cx="2369976" cy="1468581"/>
          </a:xfrm>
        </p:grpSpPr>
        <p:pic>
          <p:nvPicPr>
            <p:cNvPr id="9" name="Picture 2" descr="Résultat de recherche d'images pour &quot;royaume du Maroc&quot;">
              <a:extLst>
                <a:ext uri="{FF2B5EF4-FFF2-40B4-BE49-F238E27FC236}">
                  <a16:creationId xmlns:a16="http://schemas.microsoft.com/office/drawing/2014/main" id="{1705A7FE-FBD4-A940-91D6-CCFD882C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692" y="70514"/>
              <a:ext cx="1128419" cy="122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B344C8-2181-6D4A-966C-66A725DF081B}"/>
                </a:ext>
              </a:extLst>
            </p:cNvPr>
            <p:cNvSpPr txBox="1"/>
            <p:nvPr/>
          </p:nvSpPr>
          <p:spPr>
            <a:xfrm>
              <a:off x="9822024" y="1292874"/>
              <a:ext cx="23699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8" r:id="rId4"/>
    <p:sldLayoutId id="2147483675" r:id="rId5"/>
    <p:sldLayoutId id="2147483665" r:id="rId6"/>
    <p:sldLayoutId id="2147483676" r:id="rId7"/>
    <p:sldLayoutId id="2147483718" r:id="rId8"/>
    <p:sldLayoutId id="2147483719" r:id="rId9"/>
    <p:sldLayoutId id="214748372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3" y="215900"/>
            <a:ext cx="9644677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2" y="203394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E8FF3-CD8C-4933-B8B5-9890027BA3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944" y="5937880"/>
            <a:ext cx="2596055" cy="92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DB7E4-0B55-4342-9271-4DDA7D1EF5A1}"/>
              </a:ext>
            </a:extLst>
          </p:cNvPr>
          <p:cNvSpPr/>
          <p:nvPr userDrawn="1"/>
        </p:nvSpPr>
        <p:spPr>
          <a:xfrm>
            <a:off x="462435" y="5187"/>
            <a:ext cx="4258827" cy="129117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 DU MAROC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MINISTERE DE L’INTERIEUR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 Générale des Collectivités Territoriales</a:t>
            </a:r>
            <a:endParaRPr lang="fr-F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83FC-A33E-4454-9415-29800D3D5559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8C00-B9EB-41B3-9B47-41BEF7EC5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9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EAE43D1B-45F1-E245-BA37-67621F4B5713}"/>
              </a:ext>
            </a:extLst>
          </p:cNvPr>
          <p:cNvGrpSpPr/>
          <p:nvPr userDrawn="1"/>
        </p:nvGrpSpPr>
        <p:grpSpPr>
          <a:xfrm>
            <a:off x="9215952" y="135000"/>
            <a:ext cx="2369976" cy="1468581"/>
            <a:chOff x="9822024" y="70514"/>
            <a:chExt cx="2369976" cy="1468581"/>
          </a:xfrm>
        </p:grpSpPr>
        <p:pic>
          <p:nvPicPr>
            <p:cNvPr id="9" name="Picture 2" descr="Résultat de recherche d'images pour &quot;royaume du Maroc&quot;">
              <a:extLst>
                <a:ext uri="{FF2B5EF4-FFF2-40B4-BE49-F238E27FC236}">
                  <a16:creationId xmlns:a16="http://schemas.microsoft.com/office/drawing/2014/main" id="{1705A7FE-FBD4-A940-91D6-CCFD882C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692" y="70514"/>
              <a:ext cx="1128419" cy="122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B344C8-2181-6D4A-966C-66A725DF081B}"/>
                </a:ext>
              </a:extLst>
            </p:cNvPr>
            <p:cNvSpPr txBox="1"/>
            <p:nvPr/>
          </p:nvSpPr>
          <p:spPr>
            <a:xfrm>
              <a:off x="9822024" y="1292874"/>
              <a:ext cx="23699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4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slide" Target="slide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svgsilh.com/fr/image/97591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image/97591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51922" y="-72388"/>
            <a:ext cx="12369800" cy="69303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491" t="50283" r="27967" b="37051"/>
          <a:stretch/>
        </p:blipFill>
        <p:spPr>
          <a:xfrm>
            <a:off x="4754100" y="6164457"/>
            <a:ext cx="2683797" cy="503762"/>
          </a:xfrm>
          <a:prstGeom prst="rect">
            <a:avLst/>
          </a:prstGeom>
        </p:spPr>
      </p:pic>
      <p:pic>
        <p:nvPicPr>
          <p:cNvPr id="8" name="Picture 2" descr="D:\Data Big Ideas\Clients\DGCT\Charte graphique\Logo CTs\DGCT\Logo DGCT V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8262" y="253491"/>
            <a:ext cx="3150317" cy="2093689"/>
          </a:xfrm>
          <a:prstGeom prst="rect">
            <a:avLst/>
          </a:prstGeom>
          <a:noFill/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8881887" y="3392488"/>
            <a:ext cx="2595282" cy="2681853"/>
            <a:chOff x="1632" y="1248"/>
            <a:chExt cx="2682" cy="2286"/>
          </a:xfrm>
          <a:solidFill>
            <a:schemeClr val="bg2">
              <a:lumMod val="90000"/>
            </a:schemeClr>
          </a:solidFill>
        </p:grpSpPr>
        <p:sp>
          <p:nvSpPr>
            <p:cNvPr id="1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5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9" name="TextBox 30">
            <a:extLst>
              <a:ext uri="{FF2B5EF4-FFF2-40B4-BE49-F238E27FC236}">
                <a16:creationId xmlns:a16="http://schemas.microsoft.com/office/drawing/2014/main" id="{8DF3198C-AD1E-4080-9D53-80001ADB8D37}"/>
              </a:ext>
            </a:extLst>
          </p:cNvPr>
          <p:cNvSpPr txBox="1"/>
          <p:nvPr/>
        </p:nvSpPr>
        <p:spPr>
          <a:xfrm>
            <a:off x="722370" y="2828572"/>
            <a:ext cx="105704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4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pPr algn="ctr"/>
            <a:r>
              <a:rPr lang="fr-FR" altLang="ko-KR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 processus de décentralisation au Maroc:</a:t>
            </a:r>
          </a:p>
          <a:p>
            <a:pPr algn="ctr"/>
            <a:r>
              <a:rPr lang="fr-FR" altLang="ko-KR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 de </a:t>
            </a:r>
            <a:r>
              <a:rPr lang="fr-FR" altLang="ko-KR" sz="32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 décentralisation naissante </a:t>
            </a:r>
            <a:endParaRPr lang="fr-FR" altLang="ko-KR" sz="3200" dirty="0" smtClean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ko-KR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à </a:t>
            </a:r>
            <a:r>
              <a:rPr lang="fr-FR" altLang="ko-KR" sz="32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 Régionalisation </a:t>
            </a:r>
            <a:r>
              <a:rPr lang="fr-FR" altLang="ko-KR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avancée » </a:t>
            </a:r>
            <a:endParaRPr lang="ar-MA" altLang="ko-KR" sz="3200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979AEEF3-3C71-4762-9274-5BE04E5C9E7A}"/>
              </a:ext>
            </a:extLst>
          </p:cNvPr>
          <p:cNvSpPr txBox="1"/>
          <p:nvPr/>
        </p:nvSpPr>
        <p:spPr>
          <a:xfrm>
            <a:off x="2850906" y="4761074"/>
            <a:ext cx="61853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+mj-cs"/>
              </a:rPr>
              <a:t>Mardi 07 mars 2023</a:t>
            </a:r>
          </a:p>
        </p:txBody>
      </p:sp>
    </p:spTree>
    <p:extLst>
      <p:ext uri="{BB962C8B-B14F-4D97-AF65-F5344CB8AC3E}">
        <p14:creationId xmlns:p14="http://schemas.microsoft.com/office/powerpoint/2010/main" val="10918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65256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405211" y="1814642"/>
            <a:ext cx="1187530" cy="837103"/>
            <a:chOff x="3359216" y="1627235"/>
            <a:chExt cx="1116530" cy="904207"/>
          </a:xfrm>
          <a:solidFill>
            <a:srgbClr val="BBBF05"/>
          </a:solidFill>
        </p:grpSpPr>
        <p:sp>
          <p:nvSpPr>
            <p:cNvPr id="28" name="Forme libre 27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405212" y="1971213"/>
            <a:ext cx="1187530" cy="837104"/>
            <a:chOff x="3359217" y="1761989"/>
            <a:chExt cx="1116530" cy="904208"/>
          </a:xfrm>
        </p:grpSpPr>
        <p:sp>
          <p:nvSpPr>
            <p:cNvPr id="46" name="Forme libre 45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F7FA8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Forme libre 46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E6EB0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3445660" y="2129483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02</a:t>
            </a:r>
            <a:endParaRPr lang="fr-FR" sz="2000" b="1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68" name="Triangle isocèle 67"/>
          <p:cNvSpPr/>
          <p:nvPr/>
        </p:nvSpPr>
        <p:spPr>
          <a:xfrm rot="5400000">
            <a:off x="4699396" y="2221434"/>
            <a:ext cx="360000" cy="360000"/>
          </a:xfrm>
          <a:prstGeom prst="triangle">
            <a:avLst/>
          </a:prstGeom>
          <a:solidFill>
            <a:srgbClr val="F1F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rebuchet MS" panose="020B0603020202020204" pitchFamily="34" charset="0"/>
              </a:rPr>
              <a:t>Plan de la présentation </a:t>
            </a:r>
            <a:endParaRPr lang="fr-FR" sz="3200" b="1" dirty="0">
              <a:latin typeface="Trebuchet MS" panose="020B0603020202020204" pitchFamily="34" charset="0"/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5214925" y="1885869"/>
            <a:ext cx="4965395" cy="993574"/>
            <a:chOff x="5214925" y="1885869"/>
            <a:chExt cx="4965395" cy="993574"/>
          </a:xfrm>
        </p:grpSpPr>
        <p:grpSp>
          <p:nvGrpSpPr>
            <p:cNvPr id="81" name="Groupe 80"/>
            <p:cNvGrpSpPr/>
            <p:nvPr/>
          </p:nvGrpSpPr>
          <p:grpSpPr>
            <a:xfrm>
              <a:off x="5214925" y="1885869"/>
              <a:ext cx="4965395" cy="993574"/>
              <a:chOff x="4255679" y="850216"/>
              <a:chExt cx="5546690" cy="71149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FFFF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3" name="ZoneTexte 82"/>
            <p:cNvSpPr txBox="1"/>
            <p:nvPr/>
          </p:nvSpPr>
          <p:spPr>
            <a:xfrm>
              <a:off x="5509181" y="2028712"/>
              <a:ext cx="4417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C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L’encadrement constitutionnel de la Régionalisation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2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L’encadrement constitutionnel de la </a:t>
            </a: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Régionalisation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12022" y="6343472"/>
            <a:ext cx="534017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11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69989" y="2956817"/>
            <a:ext cx="2226682" cy="3450121"/>
            <a:chOff x="6269989" y="2230960"/>
            <a:chExt cx="2226682" cy="345012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269989" y="2308762"/>
              <a:ext cx="2226682" cy="337231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93295" y="2704466"/>
              <a:ext cx="1762789" cy="2697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18422" y="2272419"/>
              <a:ext cx="1309845" cy="476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75598" y="2230960"/>
              <a:ext cx="1433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CT </a:t>
              </a:r>
              <a:r>
                <a:rPr lang="fr-FR" sz="1500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Représentées à </a:t>
              </a:r>
              <a:r>
                <a:rPr lang="fr-FR" sz="15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la Chambre </a:t>
              </a:r>
              <a:r>
                <a:rPr lang="fr-FR" sz="1500" b="1" dirty="0" smtClean="0">
                  <a:solidFill>
                    <a:srgbClr val="002060"/>
                  </a:solidFill>
                  <a:latin typeface="Candara" panose="020E0502030303020204" pitchFamily="34" charset="0"/>
                </a:rPr>
                <a:t>Conseillers</a:t>
              </a:r>
              <a:endParaRPr lang="fr-FR" sz="1500" b="1" dirty="0">
                <a:solidFill>
                  <a:srgbClr val="00206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3087" y="3333176"/>
              <a:ext cx="174299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i="1" dirty="0">
                  <a:latin typeface="Candara" pitchFamily="34" charset="0"/>
                  <a:cs typeface="Arial" charset="0"/>
                </a:rPr>
                <a:t>3/5 membres 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2° Chambre représentant CT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, (1/3 réservé à la région  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; 2/3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restants membres conseils </a:t>
              </a:r>
              <a:r>
                <a:rPr lang="fr-FR" sz="1600" b="1" i="1" dirty="0" err="1" smtClean="0">
                  <a:latin typeface="Candara" pitchFamily="34" charset="0"/>
                  <a:cs typeface="Arial" charset="0"/>
                </a:rPr>
                <a:t>com+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 </a:t>
              </a:r>
              <a:r>
                <a:rPr lang="fr-FR" sz="1600" b="1" i="1" dirty="0" err="1" smtClean="0">
                  <a:latin typeface="Candara" pitchFamily="34" charset="0"/>
                  <a:cs typeface="Arial" charset="0"/>
                </a:rPr>
                <a:t>préf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/ </a:t>
              </a:r>
              <a:r>
                <a:rPr lang="fr-FR" sz="1600" b="1" i="1" dirty="0" err="1" smtClean="0">
                  <a:latin typeface="Candara" pitchFamily="34" charset="0"/>
                  <a:cs typeface="Arial" charset="0"/>
                </a:rPr>
                <a:t>prov</a:t>
              </a:r>
              <a:endParaRPr lang="fr-FR" sz="1600" b="1" i="1" dirty="0">
                <a:latin typeface="Candara" pitchFamily="34" charset="0"/>
                <a:cs typeface="Arial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251680" y="2975595"/>
            <a:ext cx="2226682" cy="3408662"/>
            <a:chOff x="1251680" y="2249738"/>
            <a:chExt cx="2226682" cy="3408662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51680" y="2286081"/>
              <a:ext cx="2226682" cy="3372319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66360" y="2681785"/>
              <a:ext cx="1762789" cy="2697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11832" y="2249738"/>
              <a:ext cx="1298898" cy="476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54148" y="2354426"/>
              <a:ext cx="14502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2060"/>
                  </a:solidFill>
                  <a:latin typeface="Candara" panose="020E0502030303020204" pitchFamily="34" charset="0"/>
                  <a:cs typeface="Arial" charset="0"/>
                </a:rPr>
                <a:t>L'organisation territoriale</a:t>
              </a:r>
              <a:endParaRPr lang="fr-FR" sz="1600" b="1" dirty="0">
                <a:solidFill>
                  <a:srgbClr val="00206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9576" y="3419684"/>
              <a:ext cx="17579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i="1" dirty="0">
                  <a:latin typeface="Candara" pitchFamily="34" charset="0"/>
                  <a:cs typeface="Arial" charset="0"/>
                </a:rPr>
                <a:t>L'organisation territoriale du Royaume est 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décentralisée, 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fondée sur une </a:t>
              </a:r>
              <a:r>
                <a:rPr lang="fr-FR" sz="1600" b="1" i="1" u="sng" dirty="0" smtClean="0">
                  <a:latin typeface="Candara" pitchFamily="34" charset="0"/>
                  <a:cs typeface="Arial" charset="0"/>
                </a:rPr>
                <a:t>RA </a:t>
              </a:r>
              <a:r>
                <a:rPr lang="fr-FR" sz="1600" b="1" i="1" dirty="0" smtClean="0">
                  <a:solidFill>
                    <a:srgbClr val="C00000"/>
                  </a:solidFill>
                  <a:latin typeface="Candara" pitchFamily="34" charset="0"/>
                  <a:cs typeface="Arial" charset="0"/>
                </a:rPr>
                <a:t>(Art</a:t>
              </a:r>
              <a:r>
                <a:rPr lang="fr-FR" sz="1600" b="1" i="1" dirty="0">
                  <a:solidFill>
                    <a:srgbClr val="C00000"/>
                  </a:solidFill>
                  <a:latin typeface="Candara" pitchFamily="34" charset="0"/>
                  <a:cs typeface="Arial" charset="0"/>
                </a:rPr>
                <a:t>. 1 C.)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758873" y="2975595"/>
            <a:ext cx="2242445" cy="3450634"/>
            <a:chOff x="3758873" y="2249738"/>
            <a:chExt cx="2242445" cy="3450634"/>
          </a:xfrm>
        </p:grpSpPr>
        <p:sp>
          <p:nvSpPr>
            <p:cNvPr id="22" name="Rectangle 21"/>
            <p:cNvSpPr/>
            <p:nvPr/>
          </p:nvSpPr>
          <p:spPr>
            <a:xfrm>
              <a:off x="3758873" y="2691077"/>
              <a:ext cx="1967542" cy="2697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02737" y="2249738"/>
              <a:ext cx="1449768" cy="476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3774636" y="2328053"/>
              <a:ext cx="2226682" cy="3372319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06568" y="2723757"/>
              <a:ext cx="1762789" cy="2697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5464" y="2291710"/>
              <a:ext cx="1285142" cy="476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5464" y="2261826"/>
              <a:ext cx="131665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2060"/>
                  </a:solidFill>
                  <a:latin typeface="Candara" panose="020E0502030303020204" pitchFamily="34" charset="0"/>
                  <a:cs typeface="Arial" charset="0"/>
                </a:rPr>
                <a:t>CT partenaires privilégié de l’ETAT</a:t>
              </a:r>
              <a:endParaRPr lang="fr-FR" sz="1600" b="1" dirty="0">
                <a:solidFill>
                  <a:srgbClr val="00206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16345" y="3371555"/>
              <a:ext cx="175792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i="1" dirty="0">
                  <a:latin typeface="Candara" pitchFamily="34" charset="0"/>
                  <a:cs typeface="Arial" charset="0"/>
                </a:rPr>
                <a:t>CT mobilisent tous moyens 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pour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faciliter l'égal accès des citoyennes aux droits fondamentaux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8771997" y="2972033"/>
            <a:ext cx="2226682" cy="3426971"/>
            <a:chOff x="8771997" y="2246176"/>
            <a:chExt cx="2226682" cy="3426971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71997" y="2300828"/>
              <a:ext cx="2226682" cy="33723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95303" y="2740577"/>
              <a:ext cx="1762789" cy="2653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54919" y="2264485"/>
              <a:ext cx="1401332" cy="476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01880" y="2246176"/>
              <a:ext cx="14543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2060"/>
                  </a:solidFill>
                  <a:latin typeface="Candara" panose="020E0502030303020204" pitchFamily="34" charset="0"/>
                </a:rPr>
                <a:t>Participation CT à </a:t>
              </a:r>
              <a:r>
                <a:rPr lang="fr-FR" sz="1500" b="1" dirty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la MEŒ </a:t>
              </a:r>
              <a:r>
                <a:rPr lang="fr-FR" sz="1500" b="1" dirty="0" err="1" smtClean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politiq</a:t>
              </a:r>
              <a:r>
                <a:rPr lang="fr-FR" sz="1500" b="1" dirty="0" smtClean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 </a:t>
              </a:r>
              <a:r>
                <a:rPr lang="fr-FR" sz="1500" b="1" dirty="0" err="1" smtClean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gén</a:t>
              </a:r>
              <a:r>
                <a:rPr lang="fr-FR" sz="1500" b="1" dirty="0" smtClean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 </a:t>
              </a:r>
              <a:r>
                <a:rPr lang="fr-FR" sz="1500" b="1" dirty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de l'Etat</a:t>
              </a:r>
              <a:endParaRPr lang="fr-FR" sz="1500" b="1" dirty="0">
                <a:solidFill>
                  <a:srgbClr val="00206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95303" y="3331451"/>
              <a:ext cx="176278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CT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participent à la </a:t>
              </a:r>
              <a:r>
                <a:rPr lang="fr-FR" sz="1600" b="1" dirty="0">
                  <a:solidFill>
                    <a:srgbClr val="002060"/>
                  </a:solidFill>
                  <a:latin typeface="Candara" pitchFamily="34" charset="0"/>
                  <a:cs typeface="Arial" charset="0"/>
                </a:rPr>
                <a:t>MEŒ 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PG de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l'Etat </a:t>
              </a:r>
              <a:r>
                <a:rPr lang="fr-FR" sz="1600" b="1" i="1" dirty="0" smtClean="0">
                  <a:latin typeface="Candara" pitchFamily="34" charset="0"/>
                  <a:cs typeface="Arial" charset="0"/>
                </a:rPr>
                <a:t>+ élaboration PT à travers leurs représentants </a:t>
              </a:r>
              <a:r>
                <a:rPr lang="fr-FR" sz="1600" b="1" i="1" dirty="0">
                  <a:latin typeface="Candara" pitchFamily="34" charset="0"/>
                  <a:cs typeface="Arial" charset="0"/>
                </a:rPr>
                <a:t>à la Chambre des Conseillers 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606954" y="1311025"/>
            <a:ext cx="10905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55588" algn="just">
              <a:buFont typeface="Wingdings" pitchFamily="2" charset="2"/>
              <a:buChar char="§"/>
              <a:defRPr/>
            </a:pPr>
            <a:r>
              <a:rPr lang="fr-FR" sz="1600" i="1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Un titre réservé aux CT (12 articles), ces dispositions confèrent à l’existence de ces CT une garantie constitutionnelle ; </a:t>
            </a:r>
          </a:p>
          <a:p>
            <a:pPr marL="809625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i="1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Elles ne peuvent être supprimées qu’au moyen de la révision de la constitution;</a:t>
            </a:r>
            <a:endParaRPr lang="ar-MA" sz="1600" i="1" dirty="0" smtClean="0">
              <a:solidFill>
                <a:srgbClr val="002060"/>
              </a:solidFill>
              <a:latin typeface="Trebuchet MS" panose="020B0603020202020204" pitchFamily="34" charset="0"/>
              <a:cs typeface="Arial" charset="0"/>
            </a:endParaRPr>
          </a:p>
          <a:p>
            <a:pPr marL="809625" indent="-285750" algn="just">
              <a:buFont typeface="Wingdings" panose="05000000000000000000" pitchFamily="2" charset="2"/>
              <a:buChar char="ü"/>
              <a:defRPr/>
            </a:pPr>
            <a:r>
              <a:rPr lang="fr-FR" altLang="fr-FR" sz="1600" i="1" dirty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L’</a:t>
            </a:r>
            <a:r>
              <a:rPr lang="fr-FR" sz="1600" i="1" dirty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organisation et les règles de fonctionnement des CT ont été confiés à des lois organiques (LO) </a:t>
            </a:r>
            <a:r>
              <a:rPr lang="fr-FR" sz="1600" i="1" dirty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  <a:sym typeface="Wingdings"/>
              </a:rPr>
              <a:t> </a:t>
            </a:r>
            <a:r>
              <a:rPr lang="fr-FR" sz="1600" i="1" dirty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l’entourant de garanties procédurales supplémentaires), alors que les anciennes CL étaient régies par de simples lois </a:t>
            </a:r>
            <a:r>
              <a:rPr lang="fr-FR" sz="1600" i="1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charset="0"/>
              </a:rPr>
              <a:t>ordinaires</a:t>
            </a:r>
            <a:endParaRPr lang="fr-FR" sz="1600" i="1" dirty="0">
              <a:solidFill>
                <a:srgbClr val="002060"/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343472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12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 rot="1475484">
            <a:off x="5259115" y="2742966"/>
            <a:ext cx="1717804" cy="1325977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Principes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288569" y="1696941"/>
            <a:ext cx="2364237" cy="1333966"/>
            <a:chOff x="4967583" y="1470057"/>
            <a:chExt cx="2364237" cy="1333966"/>
          </a:xfrm>
        </p:grpSpPr>
        <p:sp>
          <p:nvSpPr>
            <p:cNvPr id="8" name="Rectangle 7"/>
            <p:cNvSpPr/>
            <p:nvPr/>
          </p:nvSpPr>
          <p:spPr>
            <a:xfrm>
              <a:off x="5076056" y="1902106"/>
              <a:ext cx="1440000" cy="216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rot="16534275">
              <a:off x="4607583" y="2264023"/>
              <a:ext cx="90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6723" y="1470057"/>
              <a:ext cx="10550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200" dirty="0">
                  <a:solidFill>
                    <a:srgbClr val="C00000"/>
                  </a:solidFill>
                  <a:sym typeface="Wingdings"/>
                </a:rPr>
                <a:t></a:t>
              </a:r>
              <a:endParaRPr lang="fr-FR" sz="7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63210" y="1670047"/>
            <a:ext cx="2441643" cy="1339632"/>
            <a:chOff x="1842224" y="1470057"/>
            <a:chExt cx="2441643" cy="1339632"/>
          </a:xfrm>
        </p:grpSpPr>
        <p:sp>
          <p:nvSpPr>
            <p:cNvPr id="12" name="Rectangle 11"/>
            <p:cNvSpPr/>
            <p:nvPr/>
          </p:nvSpPr>
          <p:spPr>
            <a:xfrm>
              <a:off x="2699952" y="1902106"/>
              <a:ext cx="1440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4459804">
              <a:off x="3743867" y="2269689"/>
              <a:ext cx="900000" cy="1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2224" y="1470057"/>
              <a:ext cx="10550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200" dirty="0">
                  <a:solidFill>
                    <a:srgbClr val="0070C0"/>
                  </a:solidFill>
                  <a:sym typeface="Wingdings"/>
                </a:rPr>
                <a:t></a:t>
              </a:r>
              <a:endParaRPr lang="fr-FR" sz="7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237364" y="3916419"/>
            <a:ext cx="2475900" cy="1472968"/>
            <a:chOff x="1916378" y="3501277"/>
            <a:chExt cx="2475900" cy="1472968"/>
          </a:xfrm>
        </p:grpSpPr>
        <p:sp>
          <p:nvSpPr>
            <p:cNvPr id="16" name="Rectangle 15"/>
            <p:cNvSpPr/>
            <p:nvPr/>
          </p:nvSpPr>
          <p:spPr>
            <a:xfrm>
              <a:off x="2755635" y="4189072"/>
              <a:ext cx="1440000" cy="216000"/>
            </a:xfrm>
            <a:prstGeom prst="rect">
              <a:avLst/>
            </a:prstGeom>
            <a:solidFill>
              <a:srgbClr val="D2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6654768">
              <a:off x="3852278" y="3861277"/>
              <a:ext cx="900000" cy="180000"/>
            </a:xfrm>
            <a:prstGeom prst="rect">
              <a:avLst/>
            </a:prstGeom>
            <a:solidFill>
              <a:srgbClr val="D2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16378" y="3773916"/>
              <a:ext cx="10550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200" dirty="0">
                  <a:solidFill>
                    <a:srgbClr val="D2A000"/>
                  </a:solidFill>
                  <a:sym typeface="Wingdings"/>
                </a:rPr>
                <a:t></a:t>
              </a:r>
              <a:endParaRPr lang="fr-FR" sz="7200" dirty="0">
                <a:solidFill>
                  <a:srgbClr val="D2A0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14477" y="3957913"/>
            <a:ext cx="2482595" cy="1475488"/>
            <a:chOff x="5093491" y="3448642"/>
            <a:chExt cx="2482595" cy="1475488"/>
          </a:xfrm>
        </p:grpSpPr>
        <p:sp>
          <p:nvSpPr>
            <p:cNvPr id="20" name="Rectangle 19"/>
            <p:cNvSpPr/>
            <p:nvPr/>
          </p:nvSpPr>
          <p:spPr>
            <a:xfrm>
              <a:off x="5275172" y="4162593"/>
              <a:ext cx="1440000" cy="21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rot="4116603">
              <a:off x="4733491" y="3808642"/>
              <a:ext cx="900000" cy="1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20989" y="3723801"/>
              <a:ext cx="10550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7200" dirty="0">
                  <a:solidFill>
                    <a:srgbClr val="92D050"/>
                  </a:solidFill>
                  <a:sym typeface="Wingdings"/>
                </a:rPr>
                <a:t></a:t>
              </a:r>
              <a:endParaRPr lang="fr-FR" sz="72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3" name="Rectangle à coins arrondis 22"/>
          <p:cNvSpPr/>
          <p:nvPr/>
        </p:nvSpPr>
        <p:spPr bwMode="auto">
          <a:xfrm>
            <a:off x="8899590" y="3913937"/>
            <a:ext cx="1706488" cy="816615"/>
          </a:xfrm>
          <a:prstGeom prst="roundRect">
            <a:avLst/>
          </a:prstGeom>
          <a:solidFill>
            <a:srgbClr val="6CA62C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fr-FR" sz="1400" b="1" i="1" dirty="0">
                <a:solidFill>
                  <a:schemeClr val="bg1"/>
                </a:solidFill>
                <a:latin typeface="Candara" panose="020E0502030303020204" pitchFamily="34" charset="0"/>
              </a:rPr>
              <a:t>Principe de non tutelle d’une CT sur une autre</a:t>
            </a:r>
            <a:endParaRPr lang="ar-MA" b="1" u="sng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527926" y="3772722"/>
            <a:ext cx="1706488" cy="886157"/>
          </a:xfrm>
          <a:prstGeom prst="roundRect">
            <a:avLst/>
          </a:prstGeom>
          <a:solidFill>
            <a:srgbClr val="AC83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400" b="1" i="1" dirty="0" smtClean="0">
                <a:latin typeface="Candara" pitchFamily="34" charset="0"/>
              </a:rPr>
              <a:t>Principes de solidarité </a:t>
            </a:r>
            <a:r>
              <a:rPr lang="fr-FR" sz="1400" b="1" i="1" dirty="0">
                <a:latin typeface="Candara" pitchFamily="34" charset="0"/>
              </a:rPr>
              <a:t>et de </a:t>
            </a:r>
            <a:r>
              <a:rPr lang="fr-FR" sz="1400" b="1" i="1" dirty="0" smtClean="0">
                <a:latin typeface="Candara" pitchFamily="34" charset="0"/>
              </a:rPr>
              <a:t>coopération</a:t>
            </a:r>
            <a:endParaRPr lang="fr-FR" sz="1400" b="1" i="1" dirty="0">
              <a:solidFill>
                <a:srgbClr val="002060"/>
              </a:solidFill>
              <a:latin typeface="Candara" panose="020E0502030303020204" pitchFamily="34" charset="0"/>
              <a:ea typeface="Calibri"/>
              <a:cs typeface="Arial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8652806" y="1824788"/>
            <a:ext cx="1706488" cy="770616"/>
          </a:xfrm>
          <a:prstGeom prst="round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400" b="1" i="1" dirty="0">
                <a:latin typeface="Candara" pitchFamily="34" charset="0"/>
              </a:rPr>
              <a:t>Principe de la subsidiarité</a:t>
            </a:r>
            <a:endParaRPr lang="fr-FR" sz="1400" b="1" i="1" dirty="0">
              <a:solidFill>
                <a:srgbClr val="002060"/>
              </a:solidFill>
              <a:latin typeface="Candara" panose="020E0502030303020204" pitchFamily="34" charset="0"/>
              <a:ea typeface="Calibri"/>
              <a:cs typeface="Arial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1492483" y="1858177"/>
            <a:ext cx="1664199" cy="72636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rtl="1">
              <a:defRPr/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Sakkal Majalla" panose="02000000000000000000" pitchFamily="2" charset="-78"/>
              </a:rPr>
              <a:t>Principe de libre administration </a:t>
            </a:r>
            <a:endParaRPr lang="fr-F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60413" y="4403402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Book Antiqua" panose="02040602050305030304" pitchFamily="18" charset="0"/>
                <a:sym typeface="Wingdings 3" panose="05040102010807070707" pitchFamily="18" charset="2"/>
              </a:rPr>
              <a:t></a:t>
            </a:r>
            <a:endParaRPr lang="fr-FR" sz="4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542139" y="4697902"/>
            <a:ext cx="1706488" cy="886157"/>
          </a:xfrm>
          <a:prstGeom prst="roundRect">
            <a:avLst/>
          </a:prstGeom>
          <a:solidFill>
            <a:srgbClr val="DAA6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400" b="1" i="1" dirty="0" smtClean="0">
                <a:latin typeface="Candara" pitchFamily="34" charset="0"/>
              </a:rPr>
              <a:t>Principes de progressivité et de différenciation</a:t>
            </a:r>
            <a:endParaRPr lang="fr-FR" sz="1400" b="1" i="1" dirty="0">
              <a:solidFill>
                <a:srgbClr val="002060"/>
              </a:solidFill>
              <a:latin typeface="Candara" panose="020E0502030303020204" pitchFamily="34" charset="0"/>
              <a:ea typeface="Calibri"/>
              <a:cs typeface="Arial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8914234" y="4765277"/>
            <a:ext cx="1706488" cy="816615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spcBef>
                <a:spcPts val="0"/>
              </a:spcBef>
              <a:defRPr/>
            </a:pPr>
            <a:r>
              <a:rPr lang="fr-FR" sz="1400" b="1" i="1" dirty="0">
                <a:solidFill>
                  <a:schemeClr val="bg1"/>
                </a:solidFill>
                <a:latin typeface="Candara" panose="020E0502030303020204" pitchFamily="34" charset="0"/>
              </a:rPr>
              <a:t>Prééminence  de la région vs autres CT</a:t>
            </a:r>
            <a:endParaRPr lang="ar-MA" sz="1400" b="1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L’encadrement constitutionnel de la </a:t>
            </a:r>
            <a:r>
              <a:rPr lang="fr-FR" sz="28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Régionalisation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65256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405211" y="2939701"/>
            <a:ext cx="1187530" cy="837103"/>
            <a:chOff x="3359216" y="1627235"/>
            <a:chExt cx="1116530" cy="904207"/>
          </a:xfrm>
          <a:solidFill>
            <a:srgbClr val="002060"/>
          </a:solidFill>
        </p:grpSpPr>
        <p:sp>
          <p:nvSpPr>
            <p:cNvPr id="31" name="Forme libre 30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405211" y="3098414"/>
            <a:ext cx="1187530" cy="837104"/>
            <a:chOff x="3359217" y="1761989"/>
            <a:chExt cx="1116530" cy="904208"/>
          </a:xfrm>
        </p:grpSpPr>
        <p:sp>
          <p:nvSpPr>
            <p:cNvPr id="52" name="Forme libre 51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2485C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3418869" y="3218755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03</a:t>
            </a:r>
            <a:endParaRPr lang="fr-FR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69" name="Triangle isocèle 68"/>
          <p:cNvSpPr/>
          <p:nvPr/>
        </p:nvSpPr>
        <p:spPr>
          <a:xfrm rot="5400000">
            <a:off x="4705491" y="3314760"/>
            <a:ext cx="360000" cy="360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rebuchet MS" panose="020B0603020202020204" pitchFamily="34" charset="0"/>
              </a:rPr>
              <a:t>Plan de la présentation </a:t>
            </a:r>
            <a:endParaRPr lang="fr-FR" sz="3200" b="1" dirty="0">
              <a:latin typeface="Trebuchet MS" panose="020B0603020202020204" pitchFamily="34" charset="0"/>
            </a:endParaRPr>
          </a:p>
        </p:txBody>
      </p:sp>
      <p:grpSp>
        <p:nvGrpSpPr>
          <p:cNvPr id="87" name="Groupe 86"/>
          <p:cNvGrpSpPr/>
          <p:nvPr/>
        </p:nvGrpSpPr>
        <p:grpSpPr>
          <a:xfrm>
            <a:off x="5212170" y="2989351"/>
            <a:ext cx="4965395" cy="993574"/>
            <a:chOff x="5212170" y="2989351"/>
            <a:chExt cx="4965395" cy="993574"/>
          </a:xfrm>
        </p:grpSpPr>
        <p:grpSp>
          <p:nvGrpSpPr>
            <p:cNvPr id="88" name="Groupe 87"/>
            <p:cNvGrpSpPr/>
            <p:nvPr/>
          </p:nvGrpSpPr>
          <p:grpSpPr>
            <a:xfrm>
              <a:off x="5212170" y="2989351"/>
              <a:ext cx="4965395" cy="993574"/>
              <a:chOff x="4255679" y="850216"/>
              <a:chExt cx="5546690" cy="71149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0070C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0" name="ZoneTexte 89"/>
            <p:cNvSpPr txBox="1"/>
            <p:nvPr/>
          </p:nvSpPr>
          <p:spPr>
            <a:xfrm>
              <a:off x="5445935" y="3192433"/>
              <a:ext cx="441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La répartition des compétences entre l’Etat et les </a:t>
              </a:r>
              <a:r>
                <a:rPr lang="fr-FR" sz="20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Définition des compétences des CT</a:t>
            </a:r>
            <a:endParaRPr lang="fr-FR" altLang="fr-FR" sz="32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90986" y="6343472"/>
            <a:ext cx="455053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14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5585" y="1825296"/>
            <a:ext cx="2208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fr-FR" sz="14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Règle </a:t>
            </a:r>
            <a:r>
              <a:rPr lang="fr-FR" sz="1400" b="1" i="1" dirty="0">
                <a:solidFill>
                  <a:srgbClr val="002060"/>
                </a:solidFill>
                <a:latin typeface="Candara" panose="020E0502030303020204" pitchFamily="34" charset="0"/>
              </a:rPr>
              <a:t>de distinction entre missions, compétences et attributions</a:t>
            </a:r>
            <a:endParaRPr lang="fr-FR" sz="1400" b="1" i="1" dirty="0">
              <a:solidFill>
                <a:srgbClr val="002060"/>
              </a:solidFill>
              <a:latin typeface="Candara" panose="020E0502030303020204" pitchFamily="34" charset="0"/>
              <a:sym typeface="Wingdings 2"/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1203909" y="1556792"/>
            <a:ext cx="5544615" cy="4384123"/>
            <a:chOff x="1146277" y="2665"/>
            <a:chExt cx="6208179" cy="438412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8" name="Groupe 7"/>
            <p:cNvGrpSpPr/>
            <p:nvPr/>
          </p:nvGrpSpPr>
          <p:grpSpPr>
            <a:xfrm>
              <a:off x="1146277" y="2665"/>
              <a:ext cx="2505213" cy="1252606"/>
              <a:chOff x="1146277" y="2665"/>
              <a:chExt cx="2505213" cy="1252606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1146277" y="2665"/>
                <a:ext cx="2505213" cy="1252606"/>
              </a:xfrm>
              <a:prstGeom prst="roundRect">
                <a:avLst>
                  <a:gd name="adj" fmla="val 10000"/>
                </a:avLst>
              </a:prstGeom>
              <a:solidFill>
                <a:srgbClr val="99FFCC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1182965" y="39353"/>
                <a:ext cx="2431837" cy="11792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5725" tIns="57150" rIns="85725" bIns="57150" spcCol="1270" anchor="ctr"/>
              <a:lstStyle/>
              <a:p>
                <a:pPr algn="ctr" defTabSz="2000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24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Attributions</a:t>
                </a:r>
                <a:endParaRPr lang="fr-FR" sz="24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sp>
          <p:nvSpPr>
            <p:cNvPr id="9" name="Connecteur droit 5"/>
            <p:cNvSpPr/>
            <p:nvPr/>
          </p:nvSpPr>
          <p:spPr>
            <a:xfrm>
              <a:off x="1396798" y="1255271"/>
              <a:ext cx="250501" cy="9394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39455"/>
                  </a:lnTo>
                  <a:lnTo>
                    <a:pt x="250501" y="939455"/>
                  </a:ln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  <a:sp3d z="-110000"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647300" y="1568423"/>
              <a:ext cx="2004170" cy="1252606"/>
              <a:chOff x="1647300" y="1568423"/>
              <a:chExt cx="2004170" cy="1252606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1647300" y="1568423"/>
                <a:ext cx="2004170" cy="125260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p3d z="-161800" extrusionH="10600" prstMaterial="matte">
                <a:bevelT w="90600" h="18600" prst="softRound"/>
                <a:bevelB w="48600" h="8600" prst="relaxedInset"/>
              </a:sp3d>
            </p:spPr>
            <p:style>
              <a:ln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1683988" y="1605111"/>
                <a:ext cx="1930794" cy="1179230"/>
              </a:xfrm>
              <a:prstGeom prst="rect">
                <a:avLst/>
              </a:prstGeom>
              <a:sp3d z="-1618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tIns="30480" rIns="45720" bIns="3048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Attributions</a:t>
                </a:r>
              </a:p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du </a:t>
                </a:r>
                <a:r>
                  <a:rPr lang="fr-FR" sz="1600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Conseil</a:t>
                </a:r>
                <a:endParaRPr lang="fr-FR" sz="1600" b="1" dirty="0">
                  <a:latin typeface="Trebuchet MS" panose="020B0603020202020204" pitchFamily="34" charset="0"/>
                  <a:cs typeface="Sakkal Majalla" pitchFamily="2" charset="-78"/>
                </a:endParaRPr>
              </a:p>
            </p:txBody>
          </p:sp>
        </p:grpSp>
        <p:sp>
          <p:nvSpPr>
            <p:cNvPr id="11" name="Connecteur droit 8"/>
            <p:cNvSpPr/>
            <p:nvPr/>
          </p:nvSpPr>
          <p:spPr>
            <a:xfrm>
              <a:off x="1396798" y="1255271"/>
              <a:ext cx="250501" cy="2505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05213"/>
                  </a:lnTo>
                  <a:lnTo>
                    <a:pt x="250501" y="2505213"/>
                  </a:ln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  <a:sp3d z="-110000"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oupe 11"/>
            <p:cNvGrpSpPr/>
            <p:nvPr/>
          </p:nvGrpSpPr>
          <p:grpSpPr>
            <a:xfrm>
              <a:off x="1647300" y="3134182"/>
              <a:ext cx="2004170" cy="1252606"/>
              <a:chOff x="1647300" y="3134182"/>
              <a:chExt cx="2004170" cy="1252606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1647300" y="3134182"/>
                <a:ext cx="2004170" cy="125260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p3d z="-161800" extrusionH="10600" prstMaterial="matte">
                <a:bevelT w="90600" h="18600" prst="softRound"/>
                <a:bevelB w="48600" h="8600" prst="relaxedInset"/>
              </a:sp3d>
            </p:spPr>
            <p:style>
              <a:lnRef idx="1">
                <a:schemeClr val="accent4">
                  <a:alpha val="90000"/>
                  <a:hueOff val="0"/>
                  <a:satOff val="0"/>
                  <a:lumOff val="0"/>
                  <a:alphaOff val="-13333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1683988" y="3170870"/>
                <a:ext cx="1930794" cy="1179230"/>
              </a:xfrm>
              <a:prstGeom prst="rect">
                <a:avLst/>
              </a:prstGeom>
              <a:sp3d z="-1618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tIns="30480" rIns="45720" bIns="3048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Attributions </a:t>
                </a:r>
                <a:endParaRPr lang="fr-FR" altLang="fr-FR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endParaRPr>
              </a:p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du </a:t>
                </a:r>
                <a:r>
                  <a:rPr lang="fr-FR" altLang="fr-FR" sz="1600" b="1" dirty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Président</a:t>
                </a:r>
                <a:endParaRPr lang="fr-FR" sz="1600" b="1" dirty="0">
                  <a:solidFill>
                    <a:srgbClr val="00000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4849183" y="2665"/>
              <a:ext cx="2505213" cy="1252606"/>
              <a:chOff x="4849183" y="2665"/>
              <a:chExt cx="2505213" cy="1252606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4849183" y="2665"/>
                <a:ext cx="2505213" cy="1252606"/>
              </a:xfrm>
              <a:prstGeom prst="roundRect">
                <a:avLst>
                  <a:gd name="adj" fmla="val 10000"/>
                </a:avLst>
              </a:prstGeom>
              <a:solidFill>
                <a:srgbClr val="99FF99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4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4885871" y="39353"/>
                <a:ext cx="2431837" cy="11792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5725" tIns="57150" rIns="85725" bIns="57150" spcCol="1270" anchor="ctr"/>
              <a:lstStyle/>
              <a:p>
                <a:pPr algn="ctr" defTabSz="2000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22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Compétences</a:t>
                </a:r>
                <a:endParaRPr lang="fr-FR" sz="2200" b="1" dirty="0">
                  <a:solidFill>
                    <a:srgbClr val="00000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5350286" y="1568423"/>
              <a:ext cx="2004170" cy="1252606"/>
              <a:chOff x="5350286" y="1568423"/>
              <a:chExt cx="2004170" cy="1252606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5350286" y="1568423"/>
                <a:ext cx="2004170" cy="1252606"/>
              </a:xfrm>
              <a:prstGeom prst="roundRect">
                <a:avLst>
                  <a:gd name="adj" fmla="val 10000"/>
                </a:avLst>
              </a:prstGeom>
              <a:solidFill>
                <a:schemeClr val="tx1">
                  <a:lumMod val="20000"/>
                  <a:lumOff val="80000"/>
                  <a:alpha val="90000"/>
                </a:schemeClr>
              </a:solidFill>
              <a:sp3d z="-161800" extrusionH="10600" prstMaterial="matte">
                <a:bevelT w="90600" h="18600" prst="softRound"/>
                <a:bevelB w="48600" h="8600" prst="relaxedInset"/>
              </a:sp3d>
            </p:spPr>
            <p:style>
              <a:lnRef idx="1">
                <a:schemeClr val="accent4">
                  <a:alpha val="90000"/>
                  <a:hueOff val="0"/>
                  <a:satOff val="0"/>
                  <a:lumOff val="0"/>
                  <a:alphaOff val="-26667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5386974" y="1605111"/>
                <a:ext cx="1930794" cy="1179230"/>
              </a:xfrm>
              <a:prstGeom prst="rect">
                <a:avLst/>
              </a:prstGeom>
              <a:sp3d z="-1618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100" tIns="25400" rIns="38100" bIns="25400" spcCol="1270" anchor="ctr"/>
              <a:lstStyle/>
              <a:p>
                <a:pPr algn="ctr" defTabSz="889000" eaLnBrk="1" hangingPunct="1">
                  <a:spcAft>
                    <a:spcPts val="0"/>
                  </a:spcAft>
                  <a:defRPr/>
                </a:pPr>
                <a:r>
                  <a:rPr lang="fr-FR" sz="1600" b="1" dirty="0" smtClean="0">
                    <a:solidFill>
                      <a:srgbClr val="0000FF"/>
                    </a:solidFill>
                    <a:latin typeface="Trebuchet MS" panose="020B0603020202020204" pitchFamily="34" charset="0"/>
                    <a:cs typeface="Sakkal Majalla" pitchFamily="2" charset="-78"/>
                  </a:rPr>
                  <a:t>CT :</a:t>
                </a:r>
                <a:endParaRPr lang="ar-MA" sz="1600" b="1" dirty="0">
                  <a:solidFill>
                    <a:srgbClr val="0000FF"/>
                  </a:solidFill>
                  <a:latin typeface="Trebuchet MS" panose="020B0603020202020204" pitchFamily="34" charset="0"/>
                  <a:cs typeface="Sakkal Majalla" pitchFamily="2" charset="-78"/>
                </a:endParaRPr>
              </a:p>
              <a:p>
                <a:pPr marL="85725" defTabSz="889000">
                  <a:defRPr/>
                </a:pPr>
                <a:r>
                  <a:rPr lang="fr-FR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-</a:t>
                </a:r>
                <a:r>
                  <a:rPr lang="ar-MA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 </a:t>
                </a:r>
                <a:r>
                  <a:rPr lang="fr-FR" altLang="fr-FR" sz="1200" b="1" dirty="0">
                    <a:solidFill>
                      <a:schemeClr val="tx1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Régions</a:t>
                </a:r>
                <a:endParaRPr lang="ar-MA" sz="1200" b="1" dirty="0">
                  <a:solidFill>
                    <a:schemeClr val="tx1"/>
                  </a:solidFill>
                  <a:latin typeface="Trebuchet MS" panose="020B0603020202020204" pitchFamily="34" charset="0"/>
                  <a:cs typeface="Sakkal Majalla" pitchFamily="2" charset="-78"/>
                </a:endParaRPr>
              </a:p>
              <a:p>
                <a:pPr marL="85725" algn="ctr">
                  <a:spcBef>
                    <a:spcPct val="0"/>
                  </a:spcBef>
                </a:pPr>
                <a:r>
                  <a:rPr lang="fr-FR" altLang="fr-FR" sz="12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Préfecture/Provinces </a:t>
                </a:r>
                <a:endParaRPr lang="fr-FR" altLang="fr-FR" sz="1200" b="1" dirty="0">
                  <a:solidFill>
                    <a:schemeClr val="tx1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endParaRPr>
              </a:p>
              <a:p>
                <a:pPr marL="85725" defTabSz="889000">
                  <a:defRPr/>
                </a:pPr>
                <a:r>
                  <a:rPr lang="fr-FR" sz="12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- </a:t>
                </a:r>
                <a:r>
                  <a:rPr lang="fr-FR" altLang="fr-FR" sz="1200" b="1" dirty="0" smtClean="0">
                    <a:solidFill>
                      <a:schemeClr val="tx1"/>
                    </a:solidFill>
                    <a:latin typeface="Trebuchet MS" panose="020B0603020202020204" pitchFamily="34" charset="0"/>
                    <a:cs typeface="Sakkal Majalla" panose="02000000000000000000" pitchFamily="2" charset="-78"/>
                  </a:rPr>
                  <a:t>Communes</a:t>
                </a:r>
                <a:endParaRPr lang="fr-FR" sz="1200" b="1" dirty="0">
                  <a:solidFill>
                    <a:schemeClr val="tx1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5" name="Connecteur droit 15"/>
            <p:cNvSpPr/>
            <p:nvPr/>
          </p:nvSpPr>
          <p:spPr>
            <a:xfrm>
              <a:off x="5099704" y="1255271"/>
              <a:ext cx="250581" cy="2505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05213"/>
                  </a:lnTo>
                  <a:lnTo>
                    <a:pt x="250581" y="2505213"/>
                  </a:ln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</a:ln>
            <a:sp3d z="-110000"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e 15"/>
            <p:cNvGrpSpPr/>
            <p:nvPr/>
          </p:nvGrpSpPr>
          <p:grpSpPr>
            <a:xfrm>
              <a:off x="5350286" y="3134182"/>
              <a:ext cx="2004170" cy="1252606"/>
              <a:chOff x="5350286" y="3134182"/>
              <a:chExt cx="2004170" cy="1252606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5350286" y="3134182"/>
                <a:ext cx="2004170" cy="1252606"/>
              </a:xfrm>
              <a:prstGeom prst="roundRect">
                <a:avLst>
                  <a:gd name="adj" fmla="val 10000"/>
                </a:avLst>
              </a:prstGeom>
              <a:solidFill>
                <a:schemeClr val="tx1">
                  <a:lumMod val="20000"/>
                  <a:lumOff val="80000"/>
                  <a:alpha val="90000"/>
                </a:schemeClr>
              </a:solidFill>
              <a:sp3d z="-161800" extrusionH="10600" prstMaterial="matte">
                <a:bevelT w="90600" h="18600" prst="softRound"/>
                <a:bevelB w="48600" h="8600" prst="relaxedInset"/>
              </a:sp3d>
            </p:spPr>
            <p:style>
              <a:lnRef idx="1">
                <a:schemeClr val="accent4">
                  <a:alpha val="90000"/>
                  <a:hueOff val="0"/>
                  <a:satOff val="0"/>
                  <a:lumOff val="0"/>
                  <a:alphaOff val="-4000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5386974" y="3170870"/>
                <a:ext cx="1930794" cy="1179230"/>
              </a:xfrm>
              <a:prstGeom prst="rect">
                <a:avLst/>
              </a:prstGeom>
              <a:sp3d z="-1618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100" tIns="25400" rIns="38100" bIns="25400" spcCol="1270" anchor="ctr"/>
              <a:lstStyle/>
              <a:p>
                <a:pPr algn="ctr" defTabSz="889000" eaLnBrk="1" hangingPunct="1">
                  <a:spcAft>
                    <a:spcPts val="0"/>
                  </a:spcAft>
                  <a:defRPr/>
                </a:pPr>
                <a:r>
                  <a:rPr lang="fr-FR" sz="1600" b="1" dirty="0">
                    <a:solidFill>
                      <a:srgbClr val="0000FF"/>
                    </a:solidFill>
                    <a:latin typeface="Trebuchet MS" panose="020B0603020202020204" pitchFamily="34" charset="0"/>
                    <a:cs typeface="Sakkal Majalla" pitchFamily="2" charset="-78"/>
                  </a:rPr>
                  <a:t>Compétences</a:t>
                </a:r>
                <a:r>
                  <a:rPr lang="fr-FR" sz="1200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 :</a:t>
                </a:r>
              </a:p>
              <a:p>
                <a:pPr marL="409575" indent="-228600" defTabSz="889000" eaLnBrk="1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fr-FR" sz="1200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propres</a:t>
                </a:r>
              </a:p>
              <a:p>
                <a:pPr marL="409575" indent="-228600" defTabSz="889000">
                  <a:buFont typeface="+mj-lt"/>
                  <a:buAutoNum type="arabicPeriod"/>
                  <a:defRPr/>
                </a:pPr>
                <a:r>
                  <a:rPr lang="fr-FR" sz="1200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partagées </a:t>
                </a:r>
                <a:endParaRPr lang="ar-MA" sz="1200" b="1" dirty="0">
                  <a:latin typeface="Trebuchet MS" panose="020B0603020202020204" pitchFamily="34" charset="0"/>
                  <a:cs typeface="Sakkal Majalla" pitchFamily="2" charset="-78"/>
                </a:endParaRPr>
              </a:p>
              <a:p>
                <a:pPr marL="409575" indent="-228600" defTabSz="889000">
                  <a:buFont typeface="+mj-lt"/>
                  <a:buAutoNum type="arabicPeriod"/>
                  <a:defRPr/>
                </a:pPr>
                <a:r>
                  <a:rPr lang="fr-FR" sz="1200" b="1" dirty="0" smtClean="0">
                    <a:latin typeface="Trebuchet MS" panose="020B0603020202020204" pitchFamily="34" charset="0"/>
                    <a:cs typeface="Sakkal Majalla" pitchFamily="2" charset="-78"/>
                  </a:rPr>
                  <a:t>transférées</a:t>
                </a:r>
                <a:endParaRPr lang="fr-FR" sz="1200" b="1" dirty="0">
                  <a:latin typeface="Trebuchet MS" panose="020B0603020202020204" pitchFamily="34" charset="0"/>
                  <a:cs typeface="Sakkal Majalla" pitchFamily="2" charset="-78"/>
                </a:endParaRPr>
              </a:p>
            </p:txBody>
          </p:sp>
        </p:grpSp>
      </p:grpSp>
      <p:sp>
        <p:nvSpPr>
          <p:cNvPr id="29" name="Connecteur droit 5"/>
          <p:cNvSpPr/>
          <p:nvPr/>
        </p:nvSpPr>
        <p:spPr>
          <a:xfrm>
            <a:off x="7324588" y="2924944"/>
            <a:ext cx="243248" cy="9763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39455"/>
                </a:lnTo>
                <a:lnTo>
                  <a:pt x="250501" y="939455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onnecteur droit 8"/>
          <p:cNvSpPr/>
          <p:nvPr/>
        </p:nvSpPr>
        <p:spPr>
          <a:xfrm>
            <a:off x="7324588" y="3609870"/>
            <a:ext cx="216024" cy="2843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05213"/>
                </a:lnTo>
                <a:lnTo>
                  <a:pt x="250501" y="2505213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à coins arrondis 30"/>
          <p:cNvSpPr/>
          <p:nvPr/>
        </p:nvSpPr>
        <p:spPr>
          <a:xfrm>
            <a:off x="6892540" y="1744346"/>
            <a:ext cx="2432682" cy="1252606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7325060" y="2133600"/>
            <a:ext cx="17272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00025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0002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0002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0002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0002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0002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0002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0002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0002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Missions</a:t>
            </a:r>
            <a:endParaRPr lang="fr-FR" altLang="fr-FR" sz="3600" b="1" dirty="0">
              <a:solidFill>
                <a:srgbClr val="000000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Connecteur droit 5"/>
          <p:cNvSpPr/>
          <p:nvPr/>
        </p:nvSpPr>
        <p:spPr>
          <a:xfrm>
            <a:off x="7324588" y="3892851"/>
            <a:ext cx="243248" cy="9763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39455"/>
                </a:lnTo>
                <a:lnTo>
                  <a:pt x="250501" y="939455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onnecteur droit 5"/>
          <p:cNvSpPr/>
          <p:nvPr/>
        </p:nvSpPr>
        <p:spPr>
          <a:xfrm>
            <a:off x="4624442" y="2924944"/>
            <a:ext cx="243248" cy="9763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39455"/>
                </a:lnTo>
                <a:lnTo>
                  <a:pt x="250501" y="939455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5" name="Connecteur droit 34"/>
          <p:cNvCxnSpPr/>
          <p:nvPr/>
        </p:nvCxnSpPr>
        <p:spPr>
          <a:xfrm>
            <a:off x="4084972" y="1844675"/>
            <a:ext cx="71438" cy="38163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893260" y="1844675"/>
            <a:ext cx="71437" cy="403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7406843" y="4282942"/>
            <a:ext cx="1933970" cy="1080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61800" extrusionH="10600" prstMaterial="matte">
            <a:bevelT w="90600" h="18600" prst="softRound"/>
            <a:bevelB w="48600" h="8600" prst="relaxedInset"/>
          </a:sp3d>
        </p:spPr>
        <p:style>
          <a:lnRef idx="1">
            <a:schemeClr val="accent4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à coins arrondis 37"/>
          <p:cNvSpPr/>
          <p:nvPr/>
        </p:nvSpPr>
        <p:spPr>
          <a:xfrm>
            <a:off x="7406843" y="5445104"/>
            <a:ext cx="1908000" cy="1080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61800" extrusionH="10600" prstMaterial="matte">
            <a:bevelT w="90600" h="18600" prst="softRound"/>
            <a:bevelB w="48600" h="8600" prst="relaxedInset"/>
          </a:sp3d>
        </p:spPr>
        <p:style>
          <a:lnRef idx="1">
            <a:schemeClr val="accent4">
              <a:alpha val="90000"/>
              <a:hueOff val="0"/>
              <a:satOff val="0"/>
              <a:lumOff val="0"/>
              <a:alphaOff val="-13333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à coins arrondis 38"/>
          <p:cNvSpPr/>
          <p:nvPr/>
        </p:nvSpPr>
        <p:spPr>
          <a:xfrm>
            <a:off x="7396596" y="3140968"/>
            <a:ext cx="1908000" cy="1080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61800" extrusionH="10600" prstMaterial="matte">
            <a:bevelT w="90600" h="18600" prst="softRound"/>
            <a:bevelB w="48600" h="8600" prst="relaxedInset"/>
          </a:sp3d>
        </p:spPr>
        <p:style>
          <a:lnRef idx="1">
            <a:schemeClr val="accent4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7650091" y="4360902"/>
            <a:ext cx="165697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200" b="1" dirty="0" smtClean="0">
                <a:solidFill>
                  <a:srgbClr val="0033CC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Préfecture/Province </a:t>
            </a:r>
            <a:endParaRPr lang="fr-FR" altLang="fr-FR" sz="1200" b="1" dirty="0">
              <a:solidFill>
                <a:srgbClr val="0033CC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marL="82550" algn="just"/>
            <a:r>
              <a:rPr lang="fr-FR" sz="11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Dév</a:t>
            </a:r>
            <a:r>
              <a:rPr lang="fr-FR" sz="11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 </a:t>
            </a:r>
            <a:r>
              <a:rPr lang="fr-FR" sz="110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social </a:t>
            </a:r>
            <a:r>
              <a:rPr lang="fr-FR" sz="11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rural;</a:t>
            </a:r>
            <a:r>
              <a:rPr lang="fr-FR" sz="110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 +</a:t>
            </a:r>
            <a:endParaRPr lang="fr-FR" sz="1100" dirty="0" smtClean="0">
              <a:solidFill>
                <a:srgbClr val="002060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marL="82550" algn="just"/>
            <a:r>
              <a:rPr lang="fr-FR" sz="11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mutualisation/ coopération communes</a:t>
            </a:r>
            <a:endParaRPr lang="fr-FR" sz="1100" dirty="0">
              <a:solidFill>
                <a:srgbClr val="002060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685422" y="566102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0033CC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Commune:</a:t>
            </a:r>
            <a:endParaRPr lang="ar-MA" altLang="fr-FR" sz="1600" b="1" dirty="0">
              <a:solidFill>
                <a:srgbClr val="0033CC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sz="120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Prestation </a:t>
            </a:r>
            <a:r>
              <a:rPr lang="fr-FR" sz="12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services </a:t>
            </a:r>
            <a:r>
              <a:rPr lang="fr-FR" sz="120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de proximité</a:t>
            </a:r>
            <a:endParaRPr lang="fr-FR" altLang="fr-FR" sz="1200" dirty="0">
              <a:solidFill>
                <a:srgbClr val="002060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7685422" y="3306763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solidFill>
                  <a:srgbClr val="0033CC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Régions:</a:t>
            </a:r>
            <a:endParaRPr lang="ar-MA" altLang="fr-FR" sz="1600" b="1" dirty="0">
              <a:solidFill>
                <a:srgbClr val="0033CC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Promotion </a:t>
            </a:r>
            <a:r>
              <a:rPr lang="fr-FR" altLang="fr-FR" sz="12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Dév</a:t>
            </a:r>
            <a:r>
              <a:rPr lang="fr-FR" altLang="fr-FR" sz="12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 intégré et durable</a:t>
            </a:r>
            <a:endParaRPr lang="fr-FR" altLang="fr-FR" sz="1200" dirty="0">
              <a:solidFill>
                <a:srgbClr val="002060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3" name="Légende encadrée 1 42"/>
          <p:cNvSpPr/>
          <p:nvPr/>
        </p:nvSpPr>
        <p:spPr bwMode="auto">
          <a:xfrm>
            <a:off x="3054344" y="6071524"/>
            <a:ext cx="1368152" cy="360040"/>
          </a:xfrm>
          <a:prstGeom prst="borderCallout1">
            <a:avLst>
              <a:gd name="adj1" fmla="val -111763"/>
              <a:gd name="adj2" fmla="val -8333"/>
              <a:gd name="adj3" fmla="val -7431"/>
              <a:gd name="adj4" fmla="val 47995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fr-FR" altLang="fr-FR" sz="12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Attributions exécutives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6" name="Légende encadrée 1 45"/>
          <p:cNvSpPr/>
          <p:nvPr/>
        </p:nvSpPr>
        <p:spPr bwMode="auto">
          <a:xfrm>
            <a:off x="1358810" y="6082410"/>
            <a:ext cx="1647800" cy="360040"/>
          </a:xfrm>
          <a:prstGeom prst="borderCallout1">
            <a:avLst>
              <a:gd name="adj1" fmla="val -115291"/>
              <a:gd name="adj2" fmla="val 96063"/>
              <a:gd name="adj3" fmla="val -7431"/>
              <a:gd name="adj4" fmla="val 47995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fr-FR" altLang="fr-FR" sz="12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Attributions propres</a:t>
            </a:r>
            <a:endParaRPr lang="fr-FR" sz="1200" b="1" dirty="0">
              <a:solidFill>
                <a:schemeClr val="bg1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685113" y="2766390"/>
            <a:ext cx="212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fr-FR" altLang="fr-FR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Les CT assurent ces missions à travers leur </a:t>
            </a:r>
            <a:r>
              <a:rPr lang="fr-FR" altLang="fr-FR" sz="1400" b="1" u="sng" dirty="0">
                <a:solidFill>
                  <a:srgbClr val="0070C0"/>
                </a:solidFill>
                <a:latin typeface="Candara" panose="020E0502030303020204" pitchFamily="34" charset="0"/>
              </a:rPr>
              <a:t>organisation</a:t>
            </a:r>
            <a:r>
              <a:rPr lang="fr-FR" altLang="fr-FR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, leur </a:t>
            </a:r>
            <a:r>
              <a:rPr lang="fr-FR" altLang="fr-FR" sz="1400" b="1" u="sng" dirty="0">
                <a:solidFill>
                  <a:srgbClr val="0070C0"/>
                </a:solidFill>
                <a:latin typeface="Candara" panose="020E0502030303020204" pitchFamily="34" charset="0"/>
              </a:rPr>
              <a:t>coordination</a:t>
            </a:r>
            <a:r>
              <a:rPr lang="fr-FR" altLang="fr-FR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 et leur </a:t>
            </a:r>
            <a:r>
              <a:rPr lang="fr-FR" altLang="fr-FR" sz="1400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suivi</a:t>
            </a:r>
            <a:endParaRPr lang="fr-FR" altLang="fr-FR" sz="14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Domaines d’interventions des CT</a:t>
            </a:r>
            <a:endParaRPr lang="fr-FR" altLang="fr-FR" sz="32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39470" y="6343472"/>
            <a:ext cx="506569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15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76298" y="2878060"/>
            <a:ext cx="1800000" cy="13913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b="1" i="1" dirty="0">
                <a:latin typeface="Candara" panose="020E0502030303020204" pitchFamily="34" charset="0"/>
                <a:cs typeface="Sakkal Majalla" panose="02000000000000000000" pitchFamily="2" charset="-78"/>
              </a:rPr>
              <a:t>Le transport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35727" y="2878060"/>
            <a:ext cx="1800000" cy="139131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b="1" i="1" dirty="0">
                <a:latin typeface="Candara" panose="020E0502030303020204" pitchFamily="34" charset="0"/>
                <a:cs typeface="Sakkal Majalla" panose="02000000000000000000" pitchFamily="2" charset="-78"/>
              </a:rPr>
              <a:t>Le développement rural</a:t>
            </a:r>
            <a:endParaRPr lang="fr-FR" sz="1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184270" y="2888942"/>
            <a:ext cx="1800000" cy="13913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b="1" i="1" dirty="0">
                <a:solidFill>
                  <a:srgbClr val="002060"/>
                </a:solidFill>
                <a:latin typeface="Candara" panose="020E0502030303020204" pitchFamily="34" charset="0"/>
                <a:cs typeface="Sakkal Majalla" panose="02000000000000000000" pitchFamily="2" charset="-78"/>
              </a:rPr>
              <a:t>Le développement économique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143699" y="2888942"/>
            <a:ext cx="1800000" cy="13913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b="1" i="1" dirty="0">
                <a:latin typeface="Candara" panose="020E0502030303020204" pitchFamily="34" charset="0"/>
                <a:cs typeface="Sakkal Majalla" panose="02000000000000000000" pitchFamily="2" charset="-78"/>
              </a:rPr>
              <a:t>Développement Social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271811" y="4405136"/>
            <a:ext cx="1800000" cy="13913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b="1" i="1" dirty="0">
                <a:latin typeface="Candara" panose="020E0502030303020204" pitchFamily="34" charset="0"/>
                <a:cs typeface="Sakkal Majalla" panose="02000000000000000000" pitchFamily="2" charset="-78"/>
              </a:rPr>
              <a:t>La culture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31240" y="4405136"/>
            <a:ext cx="1800000" cy="139131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b="1" i="1" dirty="0">
                <a:latin typeface="Candara" panose="020E0502030303020204" pitchFamily="34" charset="0"/>
                <a:cs typeface="Sakkal Majalla" panose="02000000000000000000" pitchFamily="2" charset="-78"/>
              </a:rPr>
              <a:t>L'environnement et le développement durable</a:t>
            </a:r>
            <a:endParaRPr lang="fr-FR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179783" y="4416018"/>
            <a:ext cx="1800000" cy="13913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fr-FR" altLang="fr-FR" sz="1600" b="1" i="1" dirty="0">
                <a:solidFill>
                  <a:srgbClr val="002060"/>
                </a:solidFill>
                <a:latin typeface="Candara" panose="020E0502030303020204" pitchFamily="34" charset="0"/>
                <a:cs typeface="Sakkal Majalla" panose="02000000000000000000" pitchFamily="2" charset="-78"/>
              </a:rPr>
              <a:t>La coopération </a:t>
            </a:r>
            <a:r>
              <a:rPr lang="fr-FR" altLang="fr-FR" sz="1600" b="1" i="1" dirty="0" smtClean="0">
                <a:solidFill>
                  <a:srgbClr val="002060"/>
                </a:solidFill>
                <a:latin typeface="Candara" panose="020E0502030303020204" pitchFamily="34" charset="0"/>
                <a:cs typeface="Sakkal Majalla" panose="02000000000000000000" pitchFamily="2" charset="-78"/>
              </a:rPr>
              <a:t>internationale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372475" y="5969658"/>
            <a:ext cx="7305872" cy="55637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74000">
                <a:schemeClr val="bg2">
                  <a:lumMod val="75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2000" b="1" i="1" dirty="0" smtClean="0">
                <a:latin typeface="Trebuchet MS" panose="020B0603020202020204" pitchFamily="34" charset="0"/>
                <a:cs typeface="Sakkal Majalla" panose="02000000000000000000" pitchFamily="2" charset="-78"/>
              </a:rPr>
              <a:t>Domaines de L’urbanisme </a:t>
            </a:r>
            <a:r>
              <a:rPr lang="fr-FR" altLang="fr-FR" sz="2000" b="1" i="1" dirty="0">
                <a:latin typeface="Trebuchet MS" panose="020B0603020202020204" pitchFamily="34" charset="0"/>
                <a:cs typeface="Sakkal Majalla" panose="02000000000000000000" pitchFamily="2" charset="-78"/>
              </a:rPr>
              <a:t>et aménagement du </a:t>
            </a:r>
            <a:r>
              <a:rPr lang="fr-FR" altLang="fr-FR" sz="2000" b="1" i="1" dirty="0" smtClean="0">
                <a:latin typeface="Trebuchet MS" panose="020B0603020202020204" pitchFamily="34" charset="0"/>
                <a:cs typeface="Sakkal Majalla" panose="02000000000000000000" pitchFamily="2" charset="-78"/>
              </a:rPr>
              <a:t>territoire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9103120" y="2888945"/>
            <a:ext cx="1800000" cy="139131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600" b="1" i="1" dirty="0">
                <a:solidFill>
                  <a:schemeClr val="bg1"/>
                </a:solidFill>
                <a:latin typeface="Candara" panose="020E0502030303020204" pitchFamily="34" charset="0"/>
                <a:cs typeface="Sakkal Majalla" panose="02000000000000000000" pitchFamily="2" charset="-78"/>
              </a:rPr>
              <a:t>La formation professionnelle, la formation continue et l'emploi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139200" y="4416018"/>
            <a:ext cx="1800000" cy="139131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fr-FR" altLang="fr-FR" sz="1600" b="1" i="1" dirty="0">
                <a:solidFill>
                  <a:schemeClr val="bg1"/>
                </a:solidFill>
                <a:latin typeface="Candara" panose="020E0502030303020204" pitchFamily="34" charset="0"/>
                <a:cs typeface="Sakkal Majalla" panose="02000000000000000000" pitchFamily="2" charset="-78"/>
              </a:rPr>
              <a:t>Création et gestion services et équipements publics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hlinkClick r:id="rId4" action="ppaction://hlinksldjump"/>
            <a:extLst>
              <a:ext uri="{FF2B5EF4-FFF2-40B4-BE49-F238E27FC236}">
                <a16:creationId xmlns:a16="http://schemas.microsoft.com/office/drawing/2014/main" id="{5797209D-E051-3F6F-A120-5F856F9402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41" y="3877544"/>
            <a:ext cx="780914" cy="896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9808" y="1098141"/>
            <a:ext cx="10661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◙"/>
            </a:pPr>
            <a:r>
              <a:rPr lang="fr-FR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03 </a:t>
            </a:r>
            <a:r>
              <a:rPr lang="fr-FR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de compétences </a:t>
            </a:r>
            <a:r>
              <a:rPr lang="fr-FR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fr-FR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regroupées </a:t>
            </a: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des blocs de compétences </a:t>
            </a:r>
            <a:r>
              <a:rPr lang="fr-FR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homogènes 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◙"/>
            </a:pPr>
            <a:r>
              <a:rPr lang="fr-FR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CT ont la latitude d’intervenir dans les domaines suivants :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372475" y="2135605"/>
            <a:ext cx="7305872" cy="55637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74000">
                <a:schemeClr val="bg2">
                  <a:lumMod val="75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2000" b="1" i="1" dirty="0" smtClean="0">
                <a:latin typeface="Trebuchet MS" panose="020B0603020202020204" pitchFamily="34" charset="0"/>
                <a:cs typeface="Sakkal Majalla" panose="02000000000000000000" pitchFamily="2" charset="-78"/>
              </a:rPr>
              <a:t>Domaine du Développement territorial</a:t>
            </a:r>
            <a:endParaRPr lang="fr-FR" sz="2000" b="1" i="1" dirty="0"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9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Conditions et outils d’exercice des compétences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2197" y="6343472"/>
            <a:ext cx="583842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16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Accolade fermante 4"/>
          <p:cNvSpPr/>
          <p:nvPr/>
        </p:nvSpPr>
        <p:spPr>
          <a:xfrm rot="10800000">
            <a:off x="2900711" y="1458827"/>
            <a:ext cx="266700" cy="4529486"/>
          </a:xfrm>
          <a:prstGeom prst="rightBrace">
            <a:avLst>
              <a:gd name="adj1" fmla="val 0"/>
              <a:gd name="adj2" fmla="val 49731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15968"/>
              </p:ext>
            </p:extLst>
          </p:nvPr>
        </p:nvGraphicFramePr>
        <p:xfrm>
          <a:off x="3098403" y="1501958"/>
          <a:ext cx="8544098" cy="448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098">
                  <a:extLst>
                    <a:ext uri="{9D8B030D-6E8A-4147-A177-3AD203B41FA5}">
                      <a16:colId xmlns:a16="http://schemas.microsoft.com/office/drawing/2014/main" val="4092269188"/>
                    </a:ext>
                  </a:extLst>
                </a:gridCol>
              </a:tblGrid>
              <a:tr h="123613"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Les CT</a:t>
                      </a: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sont tenus de se conformer aux règles de la gouvernance</a:t>
                      </a:r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ar-MA" sz="1600" b="1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09625" lvl="0" indent="-274638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l'égalité entre les citoyens dans l'accès aux services publics locaux;</a:t>
                      </a:r>
                    </a:p>
                    <a:p>
                      <a:pPr marL="809625" lvl="0" indent="-274638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la continuité de la prestation des services et la garantie de leur qualité ;</a:t>
                      </a:r>
                    </a:p>
                    <a:p>
                      <a:pPr marL="809625" lvl="0" indent="-274638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la consécration des valeurs de la démocratie, de la transparence, de la reddition des comptes et de la responsabilité ;</a:t>
                      </a:r>
                    </a:p>
                    <a:p>
                      <a:pPr marL="809625" lvl="0" indent="-274638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l'ancrage de la primauté de la loi ;</a:t>
                      </a:r>
                    </a:p>
                    <a:p>
                      <a:pPr marL="809625" lvl="0" indent="-274638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la participation, l'efficacité et l'intégrité.</a:t>
                      </a:r>
                      <a:endParaRPr lang="fr-FR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90652"/>
                  </a:ext>
                </a:extLst>
              </a:tr>
              <a:tr h="13483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Les CT sont appelées  à adopter des méthodes efficaces pour la gestion: </a:t>
                      </a:r>
                      <a:endParaRPr lang="ar-MA" sz="1600" b="1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809625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Adopter des méthodes managerielles nouvelles;</a:t>
                      </a:r>
                      <a:endParaRPr lang="ar-MA" sz="14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809625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CC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Sakkal Majalla" panose="02000000000000000000" pitchFamily="2" charset="-78"/>
                        </a:rPr>
                        <a:t>Adopter l'évaluation de leurs actions, mettre en place le contrôle interne, recourir à l'audit et présenter le bilan de sa gestion.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2421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L'Etat, de son coté, est tenu de mettre en place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mécanismes et outils nécessaires pour accompagner et soutenir les CT en vue d'atteindre une bonne gouvernance dans la gestion de leurs affaires et dans l'exercice leurs compétences/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ar-MA" sz="1400" b="1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61690"/>
                  </a:ext>
                </a:extLst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523929" y="2725772"/>
            <a:ext cx="2307773" cy="1970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Conditions </a:t>
            </a:r>
            <a:r>
              <a:rPr lang="fr-FR" sz="1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d’exercice </a:t>
            </a:r>
            <a:r>
              <a:rPr lang="fr-FR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des compétences</a:t>
            </a:r>
            <a:endParaRPr lang="fr-FR" altLang="fr-FR" sz="24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règles de la </a:t>
            </a:r>
            <a:r>
              <a:rPr lang="fr-FR" sz="16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gouvernance)</a:t>
            </a:r>
            <a:endParaRPr lang="fr-FR" sz="16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Conditions et outils d’exercice des compétences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29966" y="6343472"/>
            <a:ext cx="516073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17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Accolade fermante 4"/>
          <p:cNvSpPr/>
          <p:nvPr/>
        </p:nvSpPr>
        <p:spPr>
          <a:xfrm rot="10800000">
            <a:off x="2646301" y="2797482"/>
            <a:ext cx="212732" cy="3665357"/>
          </a:xfrm>
          <a:prstGeom prst="rightBrace">
            <a:avLst>
              <a:gd name="adj1" fmla="val 0"/>
              <a:gd name="adj2" fmla="val 49731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77517"/>
              </p:ext>
            </p:extLst>
          </p:nvPr>
        </p:nvGraphicFramePr>
        <p:xfrm>
          <a:off x="2859033" y="2805876"/>
          <a:ext cx="8458200" cy="365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395950498"/>
                    </a:ext>
                  </a:extLst>
                </a:gridCol>
              </a:tblGrid>
              <a:tr h="731361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Diversification des compétences (élargir la marge de manœuvre): </a:t>
                      </a:r>
                      <a:r>
                        <a:rPr lang="fr-FR" sz="14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afin de permettre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aux CT de contribuer, au coté de l’Etat et les autres acteurs, dans réalisation du développement intégré et durable.</a:t>
                      </a:r>
                      <a:endParaRPr lang="fr-FR" sz="16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66431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 mécanismes de coopération et de partenariat: 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création des ECI – GC – GPP – GR – GCT – SD – PPP – coopération infranationale et internationale </a:t>
                      </a:r>
                      <a:endParaRPr lang="fr-FR" sz="1400" b="0" kern="1200" baseline="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670518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 mécanismes de programmation du développement et d’aménagement du territoire: 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SRAT – PDR – PDPP – PAC …</a:t>
                      </a:r>
                      <a:r>
                        <a:rPr lang="fr-FR" altLang="fr-FR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kern="1200" baseline="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27532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Ressources financières: (pour les régions) 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ressources financières propres, ressources financières qui lui sont affectées par l'Etat et produit des emprunts …</a:t>
                      </a:r>
                      <a:endParaRPr lang="fr-FR" sz="1400" b="0" kern="1200" baseline="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342255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 mécanismes de la démocratie participative: 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006179"/>
                  </a:ext>
                </a:extLst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605604" y="4071554"/>
            <a:ext cx="1934329" cy="111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Mécanismes         et moyens d’intervention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233" y="3574649"/>
            <a:ext cx="664030" cy="8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colade fermante 9"/>
          <p:cNvSpPr/>
          <p:nvPr/>
        </p:nvSpPr>
        <p:spPr>
          <a:xfrm rot="10800000">
            <a:off x="2624071" y="1516013"/>
            <a:ext cx="234962" cy="1086662"/>
          </a:xfrm>
          <a:prstGeom prst="rightBrace">
            <a:avLst>
              <a:gd name="adj1" fmla="val 0"/>
              <a:gd name="adj2" fmla="val 49731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6567"/>
              </p:ext>
            </p:extLst>
          </p:nvPr>
        </p:nvGraphicFramePr>
        <p:xfrm>
          <a:off x="2838700" y="1510669"/>
          <a:ext cx="854409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098">
                  <a:extLst>
                    <a:ext uri="{9D8B030D-6E8A-4147-A177-3AD203B41FA5}">
                      <a16:colId xmlns:a16="http://schemas.microsoft.com/office/drawing/2014/main" val="1304177715"/>
                    </a:ext>
                  </a:extLst>
                </a:gridCol>
              </a:tblGrid>
              <a:tr h="12361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fr-FR" alt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Pouvoir du Conseil de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délibérer de manière démocratique  </a:t>
                      </a: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1150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fr-FR" alt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Pouvoir du Président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d'exécuter les délibérations et les décisions prises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6181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Pouvoir réglementaire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31044"/>
                  </a:ext>
                </a:extLst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605604" y="1485463"/>
            <a:ext cx="1934329" cy="111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Les pouvoirs des CT</a:t>
            </a:r>
            <a:endParaRPr lang="ar-MA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5797209D-E051-3F6F-A120-5F856F9402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98" y="5121252"/>
            <a:ext cx="582520" cy="5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Conditions et outils d’exercice des compétences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8842" y="6343472"/>
            <a:ext cx="537197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18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0978" y="3225785"/>
            <a:ext cx="6389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ar-MA" altLang="fr-FR" sz="18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هدفها تمكين المواطنات والمواطنين وجمعيات المجتمع المدني </a:t>
            </a:r>
            <a:r>
              <a:rPr lang="ar-MA" altLang="fr-FR" sz="1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المشاركة في صناعة القرار </a:t>
            </a:r>
            <a:r>
              <a:rPr lang="ar-MA" altLang="fr-FR" sz="18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الصعيد المحلي، لاسيما فيما يتعلق</a:t>
            </a:r>
            <a:r>
              <a:rPr lang="ar-MA" altLang="fr-FR" sz="1800" u="sng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altLang="fr-FR" sz="1800" b="1" u="sng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بهندسة التنمية وصياغة وتتبع وتقييم السياسات العمومية المحلية </a:t>
            </a:r>
            <a:endParaRPr lang="fr-FR" altLang="fr-FR" sz="1800" b="1" u="sng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97287" y="3478193"/>
            <a:ext cx="7953554" cy="584775"/>
          </a:xfrm>
          <a:prstGeom prst="rect">
            <a:avLst/>
          </a:prstGeom>
          <a:solidFill>
            <a:srgbClr val="0587A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alt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Constitutionnalisation et institutionnalisation (art 139 C) : des </a:t>
            </a: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mécanismes participatifs de dialogue et de concertation </a:t>
            </a:r>
            <a:r>
              <a:rPr 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à mettre en place par les CT </a:t>
            </a:r>
            <a:r>
              <a:rPr lang="fr-FR" alt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   </a:t>
            </a:r>
            <a:endParaRPr lang="fr-FR" altLang="fr-FR" sz="1600" b="1" dirty="0">
              <a:solidFill>
                <a:schemeClr val="bg1"/>
              </a:solidFill>
              <a:latin typeface="Trebuchet MS" panose="020B0603020202020204" pitchFamily="34" charset="0"/>
              <a:cs typeface="Sakkal Majalla" pitchFamily="2" charset="-78"/>
            </a:endParaRPr>
          </a:p>
        </p:txBody>
      </p:sp>
      <p:sp>
        <p:nvSpPr>
          <p:cNvPr id="8" name="Rectangle 5">
            <a:extLst/>
          </p:cNvPr>
          <p:cNvSpPr>
            <a:spLocks noChangeArrowheads="1"/>
          </p:cNvSpPr>
          <p:nvPr/>
        </p:nvSpPr>
        <p:spPr bwMode="auto">
          <a:xfrm>
            <a:off x="768983" y="1726901"/>
            <a:ext cx="179705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spcBef>
                <a:spcPts val="450"/>
              </a:spcBef>
              <a:buClr>
                <a:srgbClr val="C00000"/>
              </a:buClr>
              <a:buSzPct val="12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écanismes </a:t>
            </a:r>
            <a:r>
              <a:rPr lang="fr-FR" sz="16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la démocratie </a:t>
            </a:r>
            <a:r>
              <a:rPr lang="fr-FR" sz="1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participative?</a:t>
            </a:r>
            <a:endParaRPr lang="fr-FR" altLang="fr-FR" sz="1600" dirty="0">
              <a:solidFill>
                <a:schemeClr val="bg1"/>
              </a:solidFill>
            </a:endParaRP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76" y="1540522"/>
            <a:ext cx="1107500" cy="12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>
            <a:extLst/>
          </p:cNvPr>
          <p:cNvSpPr/>
          <p:nvPr/>
        </p:nvSpPr>
        <p:spPr>
          <a:xfrm>
            <a:off x="1190830" y="4405746"/>
            <a:ext cx="2582862" cy="647700"/>
          </a:xfrm>
          <a:prstGeom prst="roundRect">
            <a:avLst>
              <a:gd name="adj" fmla="val 128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Mécanismes </a:t>
            </a:r>
            <a:r>
              <a:rPr lang="fr-FR" sz="1400" b="1" dirty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participatifs de dialogue et de concertation </a:t>
            </a:r>
            <a:endParaRPr lang="fr-FR" altLang="fr-FR" sz="1400" b="1" dirty="0">
              <a:solidFill>
                <a:srgbClr val="002060"/>
              </a:solidFill>
              <a:latin typeface="Trebuchet MS" panose="020B0603020202020204" pitchFamily="34" charset="0"/>
              <a:cs typeface="Sakkal Majalla" pitchFamily="2" charset="-78"/>
            </a:endParaRPr>
          </a:p>
        </p:txBody>
      </p:sp>
      <p:sp>
        <p:nvSpPr>
          <p:cNvPr id="11" name="Rectangle à coins arrondis 10">
            <a:extLst/>
          </p:cNvPr>
          <p:cNvSpPr/>
          <p:nvPr/>
        </p:nvSpPr>
        <p:spPr>
          <a:xfrm>
            <a:off x="8924392" y="4309894"/>
            <a:ext cx="2584450" cy="647700"/>
          </a:xfrm>
          <a:prstGeom prst="roundRect">
            <a:avLst>
              <a:gd name="adj" fmla="val 128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600" b="1" dirty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Exercice du droit de pétition</a:t>
            </a:r>
          </a:p>
        </p:txBody>
      </p:sp>
      <p:sp>
        <p:nvSpPr>
          <p:cNvPr id="12" name="Ellipse 11">
            <a:extLst/>
          </p:cNvPr>
          <p:cNvSpPr/>
          <p:nvPr/>
        </p:nvSpPr>
        <p:spPr>
          <a:xfrm>
            <a:off x="9993761" y="3897745"/>
            <a:ext cx="466725" cy="4683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sz="2400" dirty="0" smtClean="0">
                <a:latin typeface="Calisto MT" panose="02040603050505030304" pitchFamily="18" charset="0"/>
                <a:sym typeface="Wingdings 2" panose="05020102010507070707" pitchFamily="18" charset="2"/>
              </a:rPr>
              <a:t></a:t>
            </a:r>
            <a:endParaRPr lang="fr-FR" sz="2400" dirty="0">
              <a:latin typeface="Calisto MT" panose="02040603050505030304" pitchFamily="18" charset="0"/>
            </a:endParaRPr>
          </a:p>
        </p:txBody>
      </p:sp>
      <p:sp>
        <p:nvSpPr>
          <p:cNvPr id="13" name="Ellipse 12">
            <a:extLst/>
          </p:cNvPr>
          <p:cNvSpPr/>
          <p:nvPr/>
        </p:nvSpPr>
        <p:spPr>
          <a:xfrm>
            <a:off x="2248105" y="3966802"/>
            <a:ext cx="468312" cy="4683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sz="2400" dirty="0" smtClean="0">
                <a:latin typeface="Calisto MT" panose="02040603050505030304" pitchFamily="18" charset="0"/>
                <a:sym typeface="Wingdings 2"/>
              </a:rPr>
              <a:t></a:t>
            </a:r>
            <a:endParaRPr lang="fr-FR" sz="2400" dirty="0">
              <a:latin typeface="Calisto MT" panose="0204060305050503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81717" y="1336694"/>
            <a:ext cx="5968541" cy="187128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L’un des piliers sur lesquels est fondé </a:t>
            </a:r>
            <a:r>
              <a:rPr lang="fr-FR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le 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régime constitutionnel du </a:t>
            </a:r>
            <a:r>
              <a:rPr lang="fr-FR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itchFamily="2" charset="-78"/>
              </a:rPr>
              <a:t>Royaume;</a:t>
            </a:r>
          </a:p>
          <a:p>
            <a:pPr marL="273050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fr-FR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 constituant fondamental pour </a:t>
            </a:r>
            <a:r>
              <a:rPr lang="fr-FR" sz="16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mise en œuvre participative</a:t>
            </a:r>
            <a:r>
              <a:rPr lang="fr-FR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du chantier de la régionalisation avancée;</a:t>
            </a:r>
          </a:p>
          <a:p>
            <a:pPr marL="273050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fr-FR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 complément essentiel de la démocratie représentative dans la définition des besoins réels des citoyens.</a:t>
            </a:r>
            <a:endParaRPr lang="ar-MA" altLang="fr-FR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24489" y="5237998"/>
            <a:ext cx="3247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fr-FR" sz="1200" dirty="0" smtClean="0">
                <a:latin typeface="Trebuchet MS" panose="020B0603020202020204" pitchFamily="34" charset="0"/>
              </a:rPr>
              <a:t>Pour </a:t>
            </a:r>
            <a:r>
              <a:rPr lang="fr-FR" sz="1200" dirty="0">
                <a:latin typeface="Trebuchet MS" panose="020B0603020202020204" pitchFamily="34" charset="0"/>
              </a:rPr>
              <a:t>favoriser l'implication des citoyennes </a:t>
            </a:r>
            <a:r>
              <a:rPr lang="fr-FR" sz="1200" dirty="0" smtClean="0">
                <a:latin typeface="Trebuchet MS" panose="020B0603020202020204" pitchFamily="34" charset="0"/>
              </a:rPr>
              <a:t>et associations </a:t>
            </a:r>
            <a:r>
              <a:rPr lang="fr-FR" sz="1200" dirty="0">
                <a:latin typeface="Trebuchet MS" panose="020B0603020202020204" pitchFamily="34" charset="0"/>
              </a:rPr>
              <a:t>dans l'élaboration et le suivi des programmes de développement.</a:t>
            </a:r>
            <a:endParaRPr lang="ar-MA" altLang="fr-FR" sz="1200" dirty="0">
              <a:latin typeface="Trebuchet MS" panose="020B0603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447867" y="5070497"/>
            <a:ext cx="3397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1200" dirty="0">
                <a:latin typeface="Trebuchet MS" panose="020B0603020202020204" pitchFamily="34" charset="0"/>
              </a:rPr>
              <a:t>La </a:t>
            </a:r>
            <a:r>
              <a:rPr lang="fr-FR" altLang="fr-FR" sz="1200" dirty="0" smtClean="0">
                <a:latin typeface="Trebuchet MS" panose="020B0603020202020204" pitchFamily="34" charset="0"/>
              </a:rPr>
              <a:t>constitution et </a:t>
            </a:r>
            <a:r>
              <a:rPr lang="fr-FR" altLang="fr-FR" sz="1200" dirty="0">
                <a:latin typeface="Trebuchet MS" panose="020B0603020202020204" pitchFamily="34" charset="0"/>
              </a:rPr>
              <a:t>les LOCT</a:t>
            </a:r>
            <a:r>
              <a:rPr lang="fr-FR" altLang="fr-FR" sz="1200" dirty="0" smtClean="0">
                <a:latin typeface="Trebuchet MS" panose="020B0603020202020204" pitchFamily="34" charset="0"/>
              </a:rPr>
              <a:t> ont consacré le </a:t>
            </a:r>
            <a:r>
              <a:rPr lang="fr-FR" altLang="fr-FR" sz="1200" dirty="0">
                <a:latin typeface="Trebuchet MS" panose="020B0603020202020204" pitchFamily="34" charset="0"/>
              </a:rPr>
              <a:t>droit des citoyens et </a:t>
            </a:r>
            <a:r>
              <a:rPr lang="fr-FR" altLang="fr-FR" sz="1200" dirty="0" smtClean="0">
                <a:latin typeface="Trebuchet MS" panose="020B0603020202020204" pitchFamily="34" charset="0"/>
              </a:rPr>
              <a:t>associations à </a:t>
            </a:r>
            <a:r>
              <a:rPr lang="fr-FR" sz="1200" dirty="0">
                <a:latin typeface="Trebuchet MS" panose="020B0603020202020204" pitchFamily="34" charset="0"/>
              </a:rPr>
              <a:t>demander l'inscription à l'ordre du jour </a:t>
            </a:r>
            <a:r>
              <a:rPr lang="fr-FR" sz="1200" dirty="0" smtClean="0">
                <a:latin typeface="Trebuchet MS" panose="020B0603020202020204" pitchFamily="34" charset="0"/>
              </a:rPr>
              <a:t>des conseils des CT d'une </a:t>
            </a:r>
            <a:r>
              <a:rPr lang="fr-FR" sz="1200" dirty="0">
                <a:latin typeface="Trebuchet MS" panose="020B0603020202020204" pitchFamily="34" charset="0"/>
              </a:rPr>
              <a:t>question relevant de </a:t>
            </a:r>
            <a:r>
              <a:rPr lang="fr-FR" sz="1200" dirty="0" smtClean="0">
                <a:latin typeface="Trebuchet MS" panose="020B0603020202020204" pitchFamily="34" charset="0"/>
              </a:rPr>
              <a:t>leurs attributions.</a:t>
            </a:r>
            <a:endParaRPr lang="fr-FR" altLang="fr-FR" sz="1200" dirty="0">
              <a:latin typeface="Trebuchet MS" panose="020B0603020202020204" pitchFamily="34" charset="0"/>
            </a:endParaRPr>
          </a:p>
        </p:txBody>
      </p:sp>
      <p:sp>
        <p:nvSpPr>
          <p:cNvPr id="17" name="Plus 16"/>
          <p:cNvSpPr/>
          <p:nvPr/>
        </p:nvSpPr>
        <p:spPr bwMode="auto">
          <a:xfrm>
            <a:off x="4006027" y="4502477"/>
            <a:ext cx="452685" cy="41485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Égal 17"/>
          <p:cNvSpPr/>
          <p:nvPr/>
        </p:nvSpPr>
        <p:spPr bwMode="auto">
          <a:xfrm>
            <a:off x="2762919" y="1991001"/>
            <a:ext cx="556543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266766" y="5070497"/>
            <a:ext cx="0" cy="1348439"/>
          </a:xfrm>
          <a:prstGeom prst="line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courbée vers la droite 19"/>
          <p:cNvSpPr/>
          <p:nvPr/>
        </p:nvSpPr>
        <p:spPr>
          <a:xfrm>
            <a:off x="3399923" y="1382925"/>
            <a:ext cx="638812" cy="1982107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à coins arrondis 20">
            <a:extLst/>
          </p:cNvPr>
          <p:cNvSpPr/>
          <p:nvPr/>
        </p:nvSpPr>
        <p:spPr>
          <a:xfrm>
            <a:off x="5020740" y="4424504"/>
            <a:ext cx="2582862" cy="647700"/>
          </a:xfrm>
          <a:prstGeom prst="roundRect">
            <a:avLst>
              <a:gd name="adj" fmla="val 128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Création des instances </a:t>
            </a:r>
            <a:r>
              <a:rPr lang="fr-FR" sz="1600" b="1" dirty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consultatives</a:t>
            </a:r>
            <a:r>
              <a:rPr lang="fr-FR" dirty="0"/>
              <a:t> </a:t>
            </a:r>
            <a:r>
              <a:rPr lang="fr-FR" altLang="fr-FR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itchFamily="2" charset="-78"/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altLang="fr-FR" sz="2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Ellipse 21">
            <a:extLst/>
          </p:cNvPr>
          <p:cNvSpPr/>
          <p:nvPr/>
        </p:nvSpPr>
        <p:spPr>
          <a:xfrm>
            <a:off x="6078015" y="3985560"/>
            <a:ext cx="468312" cy="4683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sz="2400" dirty="0" smtClean="0">
                <a:latin typeface="Calisto MT" panose="02040603050505030304" pitchFamily="18" charset="0"/>
                <a:sym typeface="Wingdings 2" panose="05020102010507070707" pitchFamily="18" charset="2"/>
              </a:rPr>
              <a:t></a:t>
            </a:r>
            <a:endParaRPr lang="fr-FR" sz="2400" dirty="0">
              <a:latin typeface="Calisto MT" panose="02040603050505030304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481560" y="5218607"/>
            <a:ext cx="3911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</a:pPr>
            <a:r>
              <a:rPr lang="fr-FR" sz="1200" dirty="0">
                <a:latin typeface="Trebuchet MS" panose="020B0603020202020204" pitchFamily="34" charset="0"/>
              </a:rPr>
              <a:t>une instance </a:t>
            </a:r>
            <a:r>
              <a:rPr lang="fr-FR" sz="1200" dirty="0" smtClean="0">
                <a:latin typeface="Trebuchet MS" panose="020B0603020202020204" pitchFamily="34" charset="0"/>
              </a:rPr>
              <a:t>consultative d'équité</a:t>
            </a:r>
            <a:r>
              <a:rPr lang="fr-FR" sz="1200" dirty="0">
                <a:latin typeface="Trebuchet MS" panose="020B0603020202020204" pitchFamily="34" charset="0"/>
              </a:rPr>
              <a:t>, </a:t>
            </a:r>
            <a:r>
              <a:rPr lang="fr-FR" sz="1200" dirty="0" smtClean="0">
                <a:latin typeface="Trebuchet MS" panose="020B0603020202020204" pitchFamily="34" charset="0"/>
              </a:rPr>
              <a:t>égalité </a:t>
            </a:r>
            <a:r>
              <a:rPr lang="fr-FR" sz="1200" dirty="0">
                <a:latin typeface="Trebuchet MS" panose="020B0603020202020204" pitchFamily="34" charset="0"/>
              </a:rPr>
              <a:t>des chances et de l'approche </a:t>
            </a:r>
            <a:r>
              <a:rPr lang="fr-FR" sz="1200" dirty="0" smtClean="0">
                <a:latin typeface="Trebuchet MS" panose="020B0603020202020204" pitchFamily="34" charset="0"/>
              </a:rPr>
              <a:t>genre;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</a:pPr>
            <a:r>
              <a:rPr lang="fr-FR" sz="1200" dirty="0">
                <a:latin typeface="Trebuchet MS" panose="020B0603020202020204" pitchFamily="34" charset="0"/>
              </a:rPr>
              <a:t>une instance consultative chargée de l'étude des questions </a:t>
            </a:r>
            <a:r>
              <a:rPr lang="fr-FR" sz="1200" dirty="0" smtClean="0">
                <a:latin typeface="Trebuchet MS" panose="020B0603020202020204" pitchFamily="34" charset="0"/>
              </a:rPr>
              <a:t>concernant les jeunes;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</a:pPr>
            <a:r>
              <a:rPr lang="fr-FR" sz="1200" dirty="0">
                <a:latin typeface="Trebuchet MS" panose="020B0603020202020204" pitchFamily="34" charset="0"/>
              </a:rPr>
              <a:t>une instance consultative </a:t>
            </a:r>
            <a:r>
              <a:rPr lang="fr-FR" sz="1200" dirty="0" smtClean="0">
                <a:latin typeface="Trebuchet MS" panose="020B0603020202020204" pitchFamily="34" charset="0"/>
              </a:rPr>
              <a:t>chargée des affaires </a:t>
            </a:r>
            <a:r>
              <a:rPr lang="fr-FR" sz="1200" dirty="0">
                <a:latin typeface="Trebuchet MS" panose="020B0603020202020204" pitchFamily="34" charset="0"/>
              </a:rPr>
              <a:t>régionales à caractère économique</a:t>
            </a:r>
            <a:r>
              <a:rPr lang="fr-FR" sz="1200" dirty="0" smtClean="0">
                <a:latin typeface="Trebuchet MS" panose="020B0603020202020204" pitchFamily="34" charset="0"/>
              </a:rPr>
              <a:t>.</a:t>
            </a:r>
            <a:endParaRPr lang="ar-MA" altLang="fr-FR" sz="1200" dirty="0">
              <a:latin typeface="Trebuchet MS" panose="020B0603020202020204" pitchFamily="34" charset="0"/>
            </a:endParaRPr>
          </a:p>
        </p:txBody>
      </p:sp>
      <p:sp>
        <p:nvSpPr>
          <p:cNvPr id="24" name="Plus 23"/>
          <p:cNvSpPr/>
          <p:nvPr/>
        </p:nvSpPr>
        <p:spPr bwMode="auto">
          <a:xfrm>
            <a:off x="8024416" y="4465101"/>
            <a:ext cx="452685" cy="41485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8256361" y="5053446"/>
            <a:ext cx="0" cy="1348439"/>
          </a:xfrm>
          <a:prstGeom prst="line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altLang="fr-FR" sz="2800" b="1" i="1" dirty="0" smtClean="0">
                <a:solidFill>
                  <a:schemeClr val="bg1"/>
                </a:solidFill>
                <a:latin typeface="Candara" pitchFamily="34" charset="0"/>
              </a:rPr>
              <a:t>Modes de gestion : les </a:t>
            </a: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Sociétés de Développement (SDL/P/R)</a:t>
            </a:r>
            <a:endParaRPr lang="fr-FR" sz="2800" b="1" i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19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014" y="1344705"/>
            <a:ext cx="10767971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534988">
              <a:buClr>
                <a:schemeClr val="bg1">
                  <a:lumMod val="10000"/>
                </a:schemeClr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fr-FR" sz="2400" b="1" i="1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La création des </a:t>
            </a:r>
            <a:r>
              <a:rPr lang="fr-FR" sz="2400" b="1" i="1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SD:</a:t>
            </a:r>
            <a:endParaRPr lang="fr-FR" sz="2400" b="1" i="1" dirty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marL="534988" indent="-285750"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fr-FR" sz="2000" b="1" i="1" dirty="0">
                <a:latin typeface="Trebuchet MS" panose="020B0603020202020204" pitchFamily="34" charset="0"/>
              </a:rPr>
              <a:t>C’est quoi une </a:t>
            </a:r>
            <a:r>
              <a:rPr lang="fr-FR" sz="2000" b="1" i="1" dirty="0" smtClean="0">
                <a:latin typeface="Trebuchet MS" panose="020B0603020202020204" pitchFamily="34" charset="0"/>
              </a:rPr>
              <a:t>SD </a:t>
            </a:r>
            <a:r>
              <a:rPr lang="fr-FR" sz="2000" b="1" i="1" dirty="0">
                <a:latin typeface="Trebuchet MS" panose="020B0603020202020204" pitchFamily="34" charset="0"/>
              </a:rPr>
              <a:t>?</a:t>
            </a:r>
          </a:p>
          <a:p>
            <a:pPr marL="808038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i="1" dirty="0">
                <a:latin typeface="Trebuchet MS" panose="020B0603020202020204" pitchFamily="34" charset="0"/>
              </a:rPr>
              <a:t>C’est un instrument de partenariat et l’un des modes modernes de gestion qui prend  la forme de </a:t>
            </a:r>
            <a:r>
              <a:rPr lang="fr-FR" i="1" dirty="0">
                <a:solidFill>
                  <a:srgbClr val="0307BD"/>
                </a:solidFill>
                <a:latin typeface="Trebuchet MS" panose="020B0603020202020204" pitchFamily="34" charset="0"/>
              </a:rPr>
              <a:t>Société Anonyme </a:t>
            </a:r>
            <a:r>
              <a:rPr lang="fr-FR" i="1" dirty="0">
                <a:latin typeface="Trebuchet MS" panose="020B0603020202020204" pitchFamily="34" charset="0"/>
              </a:rPr>
              <a:t>.</a:t>
            </a:r>
          </a:p>
          <a:p>
            <a:pPr marL="534988" indent="-285750"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fr-FR" sz="2000" b="1" i="1" dirty="0">
                <a:latin typeface="Trebuchet MS" panose="020B0603020202020204" pitchFamily="34" charset="0"/>
              </a:rPr>
              <a:t>Qui peut créer une </a:t>
            </a:r>
            <a:r>
              <a:rPr lang="fr-FR" sz="2000" b="1" i="1" dirty="0" smtClean="0">
                <a:latin typeface="Trebuchet MS" panose="020B0603020202020204" pitchFamily="34" charset="0"/>
              </a:rPr>
              <a:t>SD </a:t>
            </a:r>
            <a:r>
              <a:rPr lang="fr-FR" sz="2000" b="1" i="1" dirty="0">
                <a:latin typeface="Trebuchet MS" panose="020B0603020202020204" pitchFamily="34" charset="0"/>
              </a:rPr>
              <a:t>?</a:t>
            </a:r>
          </a:p>
          <a:p>
            <a:pPr marL="808038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i="1" dirty="0">
                <a:latin typeface="Trebuchet MS" panose="020B0603020202020204" pitchFamily="34" charset="0"/>
              </a:rPr>
              <a:t>Les communes – </a:t>
            </a:r>
            <a:r>
              <a:rPr lang="fr-FR" i="1" dirty="0" smtClean="0">
                <a:latin typeface="Trebuchet MS" panose="020B0603020202020204" pitchFamily="34" charset="0"/>
              </a:rPr>
              <a:t>les préfectures et provinces – les régions - les </a:t>
            </a:r>
            <a:r>
              <a:rPr lang="fr-FR" i="1" dirty="0">
                <a:latin typeface="Trebuchet MS" panose="020B0603020202020204" pitchFamily="34" charset="0"/>
              </a:rPr>
              <a:t>Etablissements de Coopération Intercommunale et les Groupement de Collectivités Territoriales.</a:t>
            </a:r>
            <a:endParaRPr lang="fr-FR" sz="1600" i="1" dirty="0">
              <a:latin typeface="Trebuchet MS" panose="020B0603020202020204" pitchFamily="34" charset="0"/>
            </a:endParaRPr>
          </a:p>
          <a:p>
            <a:pPr marL="534988" indent="-285750"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fr-FR" sz="2000" b="1" i="1" dirty="0">
                <a:latin typeface="Trebuchet MS" panose="020B0603020202020204" pitchFamily="34" charset="0"/>
              </a:rPr>
              <a:t>Pourquoi créer une </a:t>
            </a:r>
            <a:r>
              <a:rPr lang="fr-FR" sz="2000" b="1" i="1" dirty="0" smtClean="0">
                <a:latin typeface="Trebuchet MS" panose="020B0603020202020204" pitchFamily="34" charset="0"/>
              </a:rPr>
              <a:t>SD :</a:t>
            </a:r>
            <a:endParaRPr lang="fr-FR" sz="2000" b="1" i="1" dirty="0">
              <a:latin typeface="Trebuchet MS" panose="020B0603020202020204" pitchFamily="34" charset="0"/>
            </a:endParaRPr>
          </a:p>
          <a:p>
            <a:pPr marL="808038" indent="-265113" algn="just">
              <a:spcBef>
                <a:spcPts val="600"/>
              </a:spcBef>
              <a:spcAft>
                <a:spcPts val="600"/>
              </a:spcAft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i="1" dirty="0">
                <a:solidFill>
                  <a:srgbClr val="0307BD"/>
                </a:solidFill>
                <a:latin typeface="Trebuchet MS" panose="020B0603020202020204" pitchFamily="34" charset="0"/>
              </a:rPr>
              <a:t>Exercer des activités à caractère économique </a:t>
            </a:r>
            <a:r>
              <a:rPr lang="fr-FR" i="1" dirty="0">
                <a:latin typeface="Trebuchet MS" panose="020B0603020202020204" pitchFamily="34" charset="0"/>
              </a:rPr>
              <a:t>entrant dans le champ des compétences de l’entité qui l’a créée </a:t>
            </a:r>
            <a:r>
              <a:rPr lang="fr-FR" i="1" dirty="0" smtClean="0">
                <a:latin typeface="Trebuchet MS" panose="020B0603020202020204" pitchFamily="34" charset="0"/>
              </a:rPr>
              <a:t>(CT </a:t>
            </a:r>
            <a:r>
              <a:rPr lang="fr-FR" i="1" dirty="0">
                <a:latin typeface="Trebuchet MS" panose="020B0603020202020204" pitchFamily="34" charset="0"/>
              </a:rPr>
              <a:t>; ECI ; GCT);</a:t>
            </a:r>
          </a:p>
          <a:p>
            <a:pPr marL="808038" indent="-265113" algn="just">
              <a:spcBef>
                <a:spcPts val="300"/>
              </a:spcBef>
              <a:spcAft>
                <a:spcPts val="600"/>
              </a:spcAft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i="1" dirty="0">
                <a:solidFill>
                  <a:srgbClr val="0307BD"/>
                </a:solidFill>
                <a:latin typeface="Trebuchet MS" panose="020B0603020202020204" pitchFamily="34" charset="0"/>
              </a:rPr>
              <a:t>La gestion d'un service public </a:t>
            </a:r>
            <a:r>
              <a:rPr lang="fr-FR" i="1" dirty="0">
                <a:latin typeface="Trebuchet MS" panose="020B0603020202020204" pitchFamily="34" charset="0"/>
              </a:rPr>
              <a:t>relevant de la </a:t>
            </a:r>
            <a:r>
              <a:rPr lang="fr-FR" i="1" dirty="0" smtClean="0">
                <a:latin typeface="Trebuchet MS" panose="020B0603020202020204" pitchFamily="34" charset="0"/>
              </a:rPr>
              <a:t>CT, </a:t>
            </a:r>
            <a:r>
              <a:rPr lang="fr-FR" i="1" dirty="0">
                <a:solidFill>
                  <a:srgbClr val="C00000"/>
                </a:solidFill>
                <a:latin typeface="Trebuchet MS" panose="020B0603020202020204" pitchFamily="34" charset="0"/>
              </a:rPr>
              <a:t>à l'exception </a:t>
            </a:r>
            <a:r>
              <a:rPr lang="fr-FR" i="1" dirty="0">
                <a:latin typeface="Trebuchet MS" panose="020B0603020202020204" pitchFamily="34" charset="0"/>
              </a:rPr>
              <a:t>de la </a:t>
            </a:r>
            <a:r>
              <a:rPr lang="fr-FR" i="1" dirty="0">
                <a:solidFill>
                  <a:srgbClr val="0307BD"/>
                </a:solidFill>
                <a:latin typeface="Trebuchet MS" panose="020B0603020202020204" pitchFamily="34" charset="0"/>
              </a:rPr>
              <a:t>gestion du domaine privé </a:t>
            </a:r>
            <a:r>
              <a:rPr lang="fr-FR" i="1" dirty="0">
                <a:latin typeface="Trebuchet MS" panose="020B0603020202020204" pitchFamily="34" charset="0"/>
              </a:rPr>
              <a:t>de la commune .</a:t>
            </a:r>
          </a:p>
        </p:txBody>
      </p:sp>
    </p:spTree>
    <p:extLst>
      <p:ext uri="{BB962C8B-B14F-4D97-AF65-F5344CB8AC3E}">
        <p14:creationId xmlns:p14="http://schemas.microsoft.com/office/powerpoint/2010/main" val="37881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72388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405211" y="705838"/>
            <a:ext cx="1187530" cy="837103"/>
            <a:chOff x="3359216" y="1627235"/>
            <a:chExt cx="1116530" cy="904207"/>
          </a:xfrm>
        </p:grpSpPr>
        <p:sp>
          <p:nvSpPr>
            <p:cNvPr id="17" name="Forme libre 16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405211" y="1814642"/>
            <a:ext cx="1187530" cy="837103"/>
            <a:chOff x="3359216" y="1627235"/>
            <a:chExt cx="1116530" cy="904207"/>
          </a:xfrm>
          <a:solidFill>
            <a:srgbClr val="BBBF05"/>
          </a:solidFill>
        </p:grpSpPr>
        <p:sp>
          <p:nvSpPr>
            <p:cNvPr id="28" name="Forme libre 27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405211" y="2939701"/>
            <a:ext cx="1187530" cy="837103"/>
            <a:chOff x="3359216" y="1627235"/>
            <a:chExt cx="1116530" cy="904207"/>
          </a:xfrm>
          <a:solidFill>
            <a:srgbClr val="002060"/>
          </a:solidFill>
        </p:grpSpPr>
        <p:sp>
          <p:nvSpPr>
            <p:cNvPr id="31" name="Forme libre 30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405210" y="4140054"/>
            <a:ext cx="1187530" cy="837103"/>
            <a:chOff x="3359216" y="1627235"/>
            <a:chExt cx="1116530" cy="904207"/>
          </a:xfrm>
          <a:solidFill>
            <a:schemeClr val="accent5">
              <a:lumMod val="75000"/>
            </a:schemeClr>
          </a:solidFill>
        </p:grpSpPr>
        <p:sp>
          <p:nvSpPr>
            <p:cNvPr id="34" name="Forme libre 33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405211" y="5277573"/>
            <a:ext cx="1187530" cy="837103"/>
            <a:chOff x="3359216" y="1627235"/>
            <a:chExt cx="1116530" cy="904207"/>
          </a:xfrm>
          <a:solidFill>
            <a:srgbClr val="009A7D"/>
          </a:solidFill>
        </p:grpSpPr>
        <p:sp>
          <p:nvSpPr>
            <p:cNvPr id="37" name="Forme libre 36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405212" y="850217"/>
            <a:ext cx="1187530" cy="837104"/>
            <a:chOff x="3359217" y="1761989"/>
            <a:chExt cx="1116530" cy="904208"/>
          </a:xfrm>
        </p:grpSpPr>
        <p:sp>
          <p:nvSpPr>
            <p:cNvPr id="43" name="Forme libre 42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82B63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405212" y="1971213"/>
            <a:ext cx="1187530" cy="837104"/>
            <a:chOff x="3359217" y="1761989"/>
            <a:chExt cx="1116530" cy="904208"/>
          </a:xfrm>
        </p:grpSpPr>
        <p:sp>
          <p:nvSpPr>
            <p:cNvPr id="46" name="Forme libre 45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F7FA8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Forme libre 46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405211" y="4260049"/>
            <a:ext cx="1187530" cy="837104"/>
            <a:chOff x="3359217" y="1761989"/>
            <a:chExt cx="1116530" cy="904208"/>
          </a:xfrm>
        </p:grpSpPr>
        <p:sp>
          <p:nvSpPr>
            <p:cNvPr id="49" name="Forme libre 48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Forme libre 49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405211" y="3098414"/>
            <a:ext cx="1187530" cy="837104"/>
            <a:chOff x="3359217" y="1761989"/>
            <a:chExt cx="1116530" cy="904208"/>
          </a:xfrm>
        </p:grpSpPr>
        <p:sp>
          <p:nvSpPr>
            <p:cNvPr id="52" name="Forme libre 51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2485C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405212" y="5397568"/>
            <a:ext cx="1187530" cy="837104"/>
            <a:chOff x="3359217" y="1761989"/>
            <a:chExt cx="1116530" cy="904208"/>
          </a:xfrm>
        </p:grpSpPr>
        <p:sp>
          <p:nvSpPr>
            <p:cNvPr id="55" name="Forme libre 54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05FFC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Forme libre 55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5AB4C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3468031" y="1007158"/>
            <a:ext cx="540775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01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445660" y="2129483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02</a:t>
            </a:r>
            <a:endParaRPr lang="fr-FR" sz="2000" b="1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418869" y="3218755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03</a:t>
            </a:r>
            <a:endParaRPr lang="fr-FR" sz="2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400327" y="4392606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04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418870" y="5550445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05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7" name="Triangle isocèle 66"/>
          <p:cNvSpPr/>
          <p:nvPr/>
        </p:nvSpPr>
        <p:spPr>
          <a:xfrm rot="5400000">
            <a:off x="4700302" y="1061176"/>
            <a:ext cx="360000" cy="360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5400000">
            <a:off x="4699396" y="2221434"/>
            <a:ext cx="360000" cy="360000"/>
          </a:xfrm>
          <a:prstGeom prst="triangle">
            <a:avLst/>
          </a:prstGeom>
          <a:solidFill>
            <a:srgbClr val="F1F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/>
          <p:nvPr/>
        </p:nvSpPr>
        <p:spPr>
          <a:xfrm rot="5400000">
            <a:off x="4705491" y="3314760"/>
            <a:ext cx="360000" cy="360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 rot="5400000">
            <a:off x="4705343" y="4462859"/>
            <a:ext cx="360000" cy="360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 rot="5400000">
            <a:off x="4682508" y="5577607"/>
            <a:ext cx="360000" cy="360000"/>
          </a:xfrm>
          <a:prstGeom prst="triangle">
            <a:avLst/>
          </a:prstGeom>
          <a:solidFill>
            <a:srgbClr val="05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rebuchet MS" panose="020B0603020202020204" pitchFamily="34" charset="0"/>
              </a:rPr>
              <a:t>Plan de la présentation </a:t>
            </a:r>
            <a:endParaRPr lang="fr-FR" sz="3200" b="1" dirty="0">
              <a:latin typeface="Trebuchet MS" panose="020B0603020202020204" pitchFamily="34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5212171" y="765329"/>
            <a:ext cx="4965395" cy="993574"/>
            <a:chOff x="5212171" y="765329"/>
            <a:chExt cx="4965395" cy="993574"/>
          </a:xfrm>
        </p:grpSpPr>
        <p:grpSp>
          <p:nvGrpSpPr>
            <p:cNvPr id="74" name="Groupe 73"/>
            <p:cNvGrpSpPr/>
            <p:nvPr/>
          </p:nvGrpSpPr>
          <p:grpSpPr>
            <a:xfrm>
              <a:off x="5212171" y="765329"/>
              <a:ext cx="4965395" cy="993574"/>
              <a:chOff x="4255679" y="850216"/>
              <a:chExt cx="5546690" cy="71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chemeClr val="accent2">
                  <a:lumMod val="7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5445936" y="856901"/>
              <a:ext cx="4480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00206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Bref aperçu sur le Processus de la Décentralisation</a:t>
              </a:r>
              <a:endParaRPr lang="fr-FR" sz="20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5214925" y="1885869"/>
            <a:ext cx="4965395" cy="993574"/>
            <a:chOff x="5214925" y="1885869"/>
            <a:chExt cx="4965395" cy="993574"/>
          </a:xfrm>
        </p:grpSpPr>
        <p:grpSp>
          <p:nvGrpSpPr>
            <p:cNvPr id="81" name="Groupe 80"/>
            <p:cNvGrpSpPr/>
            <p:nvPr/>
          </p:nvGrpSpPr>
          <p:grpSpPr>
            <a:xfrm>
              <a:off x="5214925" y="1885869"/>
              <a:ext cx="4965395" cy="993574"/>
              <a:chOff x="4255679" y="850216"/>
              <a:chExt cx="5546690" cy="71149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FFFF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3" name="ZoneTexte 82"/>
            <p:cNvSpPr txBox="1"/>
            <p:nvPr/>
          </p:nvSpPr>
          <p:spPr>
            <a:xfrm>
              <a:off x="5509181" y="2028712"/>
              <a:ext cx="4417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C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L’encadrement constitutionnel de la Régionalisation</a:t>
              </a: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5212170" y="2989351"/>
            <a:ext cx="4965395" cy="993574"/>
            <a:chOff x="5212170" y="2989351"/>
            <a:chExt cx="4965395" cy="993574"/>
          </a:xfrm>
        </p:grpSpPr>
        <p:grpSp>
          <p:nvGrpSpPr>
            <p:cNvPr id="88" name="Groupe 87"/>
            <p:cNvGrpSpPr/>
            <p:nvPr/>
          </p:nvGrpSpPr>
          <p:grpSpPr>
            <a:xfrm>
              <a:off x="5212170" y="2989351"/>
              <a:ext cx="4965395" cy="993574"/>
              <a:chOff x="4255679" y="850216"/>
              <a:chExt cx="5546690" cy="71149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0070C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0" name="ZoneTexte 89"/>
            <p:cNvSpPr txBox="1"/>
            <p:nvPr/>
          </p:nvSpPr>
          <p:spPr>
            <a:xfrm>
              <a:off x="5445935" y="3192433"/>
              <a:ext cx="441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La répartition des compétences entre l’Etat et les CT</a:t>
              </a:r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5188863" y="4146495"/>
            <a:ext cx="4965395" cy="993574"/>
            <a:chOff x="5188863" y="4146495"/>
            <a:chExt cx="4965395" cy="993574"/>
          </a:xfrm>
        </p:grpSpPr>
        <p:grpSp>
          <p:nvGrpSpPr>
            <p:cNvPr id="95" name="Groupe 94"/>
            <p:cNvGrpSpPr/>
            <p:nvPr/>
          </p:nvGrpSpPr>
          <p:grpSpPr>
            <a:xfrm>
              <a:off x="5188863" y="4146495"/>
              <a:ext cx="4965395" cy="993574"/>
              <a:chOff x="4255679" y="850216"/>
              <a:chExt cx="5546690" cy="71149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chemeClr val="accent5">
                  <a:lumMod val="7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7" name="ZoneTexte 96"/>
            <p:cNvSpPr txBox="1"/>
            <p:nvPr/>
          </p:nvSpPr>
          <p:spPr>
            <a:xfrm>
              <a:off x="5428329" y="4306272"/>
              <a:ext cx="4404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Le droit de regard de l’Etat sur les CT : de la tutelle au Contrôle </a:t>
              </a:r>
              <a:r>
                <a:rPr lang="fr-FR" sz="2000" b="1" dirty="0" err="1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adm</a:t>
              </a:r>
              <a:endParaRPr lang="fr-FR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5188863" y="5315268"/>
            <a:ext cx="4965395" cy="993574"/>
            <a:chOff x="5188863" y="4146495"/>
            <a:chExt cx="4965395" cy="993574"/>
          </a:xfrm>
        </p:grpSpPr>
        <p:grpSp>
          <p:nvGrpSpPr>
            <p:cNvPr id="82" name="Groupe 81"/>
            <p:cNvGrpSpPr/>
            <p:nvPr/>
          </p:nvGrpSpPr>
          <p:grpSpPr>
            <a:xfrm>
              <a:off x="5188863" y="4146495"/>
              <a:ext cx="4965395" cy="993574"/>
              <a:chOff x="4255679" y="850216"/>
              <a:chExt cx="5546690" cy="711496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05F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4" name="ZoneTexte 83"/>
            <p:cNvSpPr txBox="1"/>
            <p:nvPr/>
          </p:nvSpPr>
          <p:spPr>
            <a:xfrm>
              <a:off x="5428329" y="4306272"/>
              <a:ext cx="4404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La Charte Nationale de la Déconcentration Administrative</a:t>
              </a:r>
              <a:endParaRPr lang="fr-FR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8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altLang="fr-FR" sz="2800" b="1" i="1" dirty="0">
                <a:solidFill>
                  <a:schemeClr val="bg1"/>
                </a:solidFill>
                <a:latin typeface="Candara" pitchFamily="34" charset="0"/>
              </a:rPr>
              <a:t>Les </a:t>
            </a: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Sociétés de Développement (SDL/P/R)</a:t>
            </a:r>
            <a:endParaRPr lang="fr-FR" sz="2800" b="1" i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20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187" y="1303631"/>
            <a:ext cx="10757625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90000"/>
              <a:buFont typeface="Wingdings" panose="05000000000000000000" pitchFamily="2" charset="2"/>
              <a:buChar char="è"/>
              <a:defRPr/>
            </a:pPr>
            <a:r>
              <a:rPr lang="fr-FR" altLang="fr-FR" sz="1800" b="1" i="1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Les lois organiques relatives aux CT permettent </a:t>
            </a:r>
            <a:r>
              <a:rPr lang="fr-FR" altLang="fr-FR" sz="1800" b="1" i="1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aux </a:t>
            </a:r>
            <a:r>
              <a:rPr lang="fr-FR" altLang="fr-FR" sz="1800" b="1" i="1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CT de </a:t>
            </a:r>
            <a:r>
              <a:rPr lang="fr-FR" altLang="fr-FR" sz="1800" b="1" i="1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recourir à trois (03) mécanismes de coopération et de </a:t>
            </a:r>
            <a:r>
              <a:rPr lang="fr-FR" altLang="fr-FR" sz="1800" b="1" i="1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partenariat personnalisé :</a:t>
            </a:r>
          </a:p>
          <a:p>
            <a:pPr marL="285750" indent="-285750" algn="just">
              <a:spcBef>
                <a:spcPts val="2400"/>
              </a:spcBef>
              <a:spcAft>
                <a:spcPts val="600"/>
              </a:spcAft>
              <a:buClr>
                <a:srgbClr val="0307BD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fr-FR" altLang="fr-FR" sz="1800" b="1" i="1" dirty="0" smtClean="0">
                <a:latin typeface="Trebuchet MS" panose="020B0603020202020204" pitchFamily="34" charset="0"/>
              </a:rPr>
              <a:t>Pour </a:t>
            </a:r>
            <a:r>
              <a:rPr lang="fr-FR" altLang="fr-FR" sz="1800" b="1" i="1" dirty="0">
                <a:latin typeface="Trebuchet MS" panose="020B0603020202020204" pitchFamily="34" charset="0"/>
              </a:rPr>
              <a:t>les Communes :</a:t>
            </a:r>
            <a:endParaRPr lang="fr-FR" sz="1800" b="1" i="1" dirty="0">
              <a:latin typeface="Trebuchet MS" panose="020B0603020202020204" pitchFamily="34" charset="0"/>
            </a:endParaRPr>
          </a:p>
          <a:p>
            <a:pPr marL="1074738" indent="-247650" algn="just"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Etablissements de Coopération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Intercommunale ;</a:t>
            </a:r>
          </a:p>
          <a:p>
            <a:pPr marL="1074738" indent="-247650" algn="just"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Groupements des Collectivités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Territoriales  ;</a:t>
            </a:r>
            <a:endParaRPr lang="fr-FR" altLang="fr-FR" sz="1600" i="1" dirty="0">
              <a:solidFill>
                <a:srgbClr val="180C00"/>
              </a:solidFill>
              <a:latin typeface="Trebuchet MS" panose="020B0603020202020204" pitchFamily="34" charset="0"/>
            </a:endParaRPr>
          </a:p>
          <a:p>
            <a:pPr marL="1074738" indent="-247650" algn="just"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Sociétés de Développement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Local.</a:t>
            </a:r>
            <a:endParaRPr lang="fr-FR" sz="1600" i="1" dirty="0" smtClean="0">
              <a:latin typeface="Trebuchet MS" panose="020B060302020202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0307BD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fr-FR" altLang="fr-FR" sz="1800" b="1" i="1" dirty="0" smtClean="0">
                <a:latin typeface="Trebuchet MS" panose="020B0603020202020204" pitchFamily="34" charset="0"/>
              </a:rPr>
              <a:t>Pour </a:t>
            </a:r>
            <a:r>
              <a:rPr lang="fr-FR" altLang="fr-FR" sz="1800" b="1" i="1" dirty="0">
                <a:latin typeface="Trebuchet MS" panose="020B0603020202020204" pitchFamily="34" charset="0"/>
              </a:rPr>
              <a:t>les Préfectures et </a:t>
            </a:r>
            <a:r>
              <a:rPr lang="fr-FR" altLang="fr-FR" sz="1800" b="1" i="1" dirty="0" smtClean="0">
                <a:latin typeface="Trebuchet MS" panose="020B0603020202020204" pitchFamily="34" charset="0"/>
              </a:rPr>
              <a:t>Provinces :</a:t>
            </a:r>
            <a:endParaRPr lang="fr-FR" altLang="fr-FR" sz="1800" b="1" i="1" dirty="0">
              <a:latin typeface="Trebuchet MS" panose="020B0603020202020204" pitchFamily="34" charset="0"/>
            </a:endParaRPr>
          </a:p>
          <a:p>
            <a:pPr marL="1076325" indent="-274638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Groupements de Préfectures ou de Provinces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 ;</a:t>
            </a:r>
            <a:r>
              <a:rPr lang="fr-FR" alt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	</a:t>
            </a:r>
          </a:p>
          <a:p>
            <a:pPr marL="1076325" indent="-274638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Groupements des Collectivités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Territoriales ;</a:t>
            </a:r>
            <a:endParaRPr lang="fr-FR" altLang="fr-FR" sz="1600" i="1" dirty="0">
              <a:solidFill>
                <a:srgbClr val="180C00"/>
              </a:solidFill>
              <a:latin typeface="Trebuchet MS" panose="020B0603020202020204" pitchFamily="34" charset="0"/>
            </a:endParaRPr>
          </a:p>
          <a:p>
            <a:pPr marL="1076325" indent="-274638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Sociétés de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Développement. </a:t>
            </a:r>
            <a:endParaRPr lang="fr-FR" sz="1600" i="1" dirty="0">
              <a:solidFill>
                <a:srgbClr val="180C00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Clr>
                <a:srgbClr val="0307BD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fr-FR" altLang="fr-FR" sz="1800" b="1" i="1" dirty="0">
                <a:latin typeface="Trebuchet MS" panose="020B0603020202020204" pitchFamily="34" charset="0"/>
              </a:rPr>
              <a:t>Pour les </a:t>
            </a:r>
            <a:r>
              <a:rPr lang="fr-FR" altLang="fr-FR" sz="1800" b="1" i="1" dirty="0" smtClean="0">
                <a:latin typeface="Trebuchet MS" panose="020B0603020202020204" pitchFamily="34" charset="0"/>
              </a:rPr>
              <a:t>Régions :</a:t>
            </a:r>
            <a:endParaRPr lang="fr-FR" altLang="fr-FR" sz="1800" b="1" i="1" dirty="0">
              <a:latin typeface="Trebuchet MS" panose="020B0603020202020204" pitchFamily="34" charset="0"/>
            </a:endParaRPr>
          </a:p>
          <a:p>
            <a:pPr marL="1076325" indent="-257175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Groupements de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Régions ;</a:t>
            </a:r>
            <a:endParaRPr lang="fr-FR" altLang="fr-FR" sz="1600" i="1" dirty="0">
              <a:solidFill>
                <a:srgbClr val="180C00"/>
              </a:solidFill>
              <a:latin typeface="Trebuchet MS" panose="020B0603020202020204" pitchFamily="34" charset="0"/>
            </a:endParaRPr>
          </a:p>
          <a:p>
            <a:pPr marL="1076325" indent="-257175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Groupements des Collectivités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Territoriales ;</a:t>
            </a:r>
            <a:endParaRPr lang="fr-FR" altLang="fr-FR" sz="1600" i="1" dirty="0">
              <a:solidFill>
                <a:srgbClr val="180C00"/>
              </a:solidFill>
              <a:latin typeface="Trebuchet MS" panose="020B0603020202020204" pitchFamily="34" charset="0"/>
            </a:endParaRPr>
          </a:p>
          <a:p>
            <a:pPr marL="1076325" indent="-257175" algn="just">
              <a:buClr>
                <a:srgbClr val="180C00"/>
              </a:buClr>
              <a:buSzPct val="90000"/>
              <a:buFont typeface="+mj-lt"/>
              <a:buAutoNum type="arabicParenR"/>
            </a:pPr>
            <a:r>
              <a:rPr lang="fr-FR" alt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Les </a:t>
            </a:r>
            <a:r>
              <a:rPr lang="fr-FR" sz="1600" i="1" dirty="0">
                <a:solidFill>
                  <a:srgbClr val="180C00"/>
                </a:solidFill>
                <a:latin typeface="Trebuchet MS" panose="020B0603020202020204" pitchFamily="34" charset="0"/>
              </a:rPr>
              <a:t>Sociétés de Développement </a:t>
            </a:r>
            <a:r>
              <a:rPr lang="fr-FR" sz="1600" i="1" dirty="0" smtClean="0">
                <a:solidFill>
                  <a:srgbClr val="180C00"/>
                </a:solidFill>
                <a:latin typeface="Trebuchet MS" panose="020B0603020202020204" pitchFamily="34" charset="0"/>
              </a:rPr>
              <a:t>Régional.</a:t>
            </a:r>
            <a:endParaRPr lang="fr-FR" sz="1500" i="1" dirty="0">
              <a:solidFill>
                <a:srgbClr val="0307BD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3972" y="3007943"/>
            <a:ext cx="4372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800" b="1" i="1" dirty="0">
                <a:solidFill>
                  <a:srgbClr val="0070C0"/>
                </a:solidFill>
                <a:latin typeface="Candara" panose="020E0502030303020204" pitchFamily="34" charset="0"/>
              </a:rPr>
              <a:t>Les </a:t>
            </a:r>
            <a:r>
              <a:rPr lang="fr-FR" sz="18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Formes personnalisées</a:t>
            </a:r>
            <a:r>
              <a:rPr lang="fr-FR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latin typeface="Candara" panose="020E0502030303020204" pitchFamily="34" charset="0"/>
              </a:rPr>
              <a:t>de la coopération décentralisée interne </a:t>
            </a:r>
            <a:r>
              <a:rPr lang="fr-FR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implique : </a:t>
            </a:r>
          </a:p>
          <a:p>
            <a:pPr marL="533400" indent="-285750" algn="just" eaLnBrk="1" hangingPunct="1">
              <a:spcBef>
                <a:spcPts val="1200"/>
              </a:spcBef>
              <a:buClr>
                <a:srgbClr val="C00000"/>
              </a:buClr>
              <a:buFont typeface="Wingdings 3" panose="05040102010807070707" pitchFamily="18" charset="2"/>
              <a:buChar char=""/>
              <a:defRPr/>
            </a:pPr>
            <a:r>
              <a:rPr lang="fr-FR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la </a:t>
            </a:r>
            <a:r>
              <a:rPr lang="fr-FR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création de nouvelles personnes morales de droit public ou </a:t>
            </a:r>
            <a:r>
              <a:rPr lang="fr-FR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privé, </a:t>
            </a:r>
            <a:r>
              <a:rPr lang="fr-FR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distinctes des </a:t>
            </a:r>
            <a:r>
              <a:rPr lang="fr-FR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CT qui </a:t>
            </a:r>
            <a:r>
              <a:rPr lang="fr-FR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les composent)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altLang="fr-FR" sz="2800" b="1" i="1" dirty="0">
                <a:solidFill>
                  <a:schemeClr val="bg1"/>
                </a:solidFill>
                <a:latin typeface="Candara" pitchFamily="34" charset="0"/>
              </a:rPr>
              <a:t>Les </a:t>
            </a: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Sociétés de Développement (SDL/P/R)</a:t>
            </a:r>
            <a:endParaRPr lang="fr-FR" sz="2800" b="1" i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21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892" y="1488978"/>
            <a:ext cx="1071930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fr-FR" b="1" i="1" dirty="0">
                <a:latin typeface="Trebuchet MS" panose="020B0603020202020204" pitchFamily="34" charset="0"/>
              </a:rPr>
              <a:t>Modalités et conditions de création et de fonctionnement des SDL :</a:t>
            </a: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i="1" dirty="0">
                <a:latin typeface="Trebuchet MS" panose="020B0603020202020204" pitchFamily="34" charset="0"/>
              </a:rPr>
              <a:t>Tous les actes concernant la SDL (</a:t>
            </a:r>
            <a:r>
              <a:rPr lang="fr-FR" sz="1600" i="1" u="sng" dirty="0">
                <a:latin typeface="Trebuchet MS" panose="020B0603020202020204" pitchFamily="34" charset="0"/>
              </a:rPr>
              <a:t>création</a:t>
            </a:r>
            <a:r>
              <a:rPr lang="fr-FR" sz="1600" i="1" dirty="0">
                <a:latin typeface="Trebuchet MS" panose="020B0603020202020204" pitchFamily="34" charset="0"/>
              </a:rPr>
              <a:t> – </a:t>
            </a:r>
            <a:r>
              <a:rPr lang="fr-FR" sz="1600" i="1" u="sng" dirty="0">
                <a:latin typeface="Trebuchet MS" panose="020B0603020202020204" pitchFamily="34" charset="0"/>
              </a:rPr>
              <a:t>dissolution</a:t>
            </a:r>
            <a:r>
              <a:rPr lang="fr-FR" sz="1600" i="1" dirty="0">
                <a:latin typeface="Trebuchet MS" panose="020B0603020202020204" pitchFamily="34" charset="0"/>
              </a:rPr>
              <a:t> - </a:t>
            </a:r>
            <a:r>
              <a:rPr lang="fr-FR" sz="1600" i="1" u="sng" dirty="0">
                <a:latin typeface="Trebuchet MS" panose="020B0603020202020204" pitchFamily="34" charset="0"/>
              </a:rPr>
              <a:t>prise de participation dans son capital</a:t>
            </a:r>
            <a:r>
              <a:rPr lang="fr-FR" sz="1600" i="1" dirty="0">
                <a:latin typeface="Trebuchet MS" panose="020B0603020202020204" pitchFamily="34" charset="0"/>
              </a:rPr>
              <a:t>, </a:t>
            </a:r>
            <a:r>
              <a:rPr lang="fr-FR" sz="1600" i="1" u="sng" dirty="0">
                <a:latin typeface="Trebuchet MS" panose="020B0603020202020204" pitchFamily="34" charset="0"/>
              </a:rPr>
              <a:t>modification de son objet</a:t>
            </a:r>
            <a:r>
              <a:rPr lang="fr-FR" sz="1600" i="1" dirty="0">
                <a:latin typeface="Trebuchet MS" panose="020B0603020202020204" pitchFamily="34" charset="0"/>
              </a:rPr>
              <a:t>, </a:t>
            </a:r>
            <a:r>
              <a:rPr lang="fr-FR" sz="1600" i="1" u="sng" dirty="0">
                <a:latin typeface="Trebuchet MS" panose="020B0603020202020204" pitchFamily="34" charset="0"/>
              </a:rPr>
              <a:t>augmentation de son capital</a:t>
            </a:r>
            <a:r>
              <a:rPr lang="fr-FR" sz="1600" i="1" dirty="0">
                <a:latin typeface="Trebuchet MS" panose="020B0603020202020204" pitchFamily="34" charset="0"/>
              </a:rPr>
              <a:t>, sa </a:t>
            </a:r>
            <a:r>
              <a:rPr lang="fr-FR" sz="1600" i="1" u="sng" dirty="0">
                <a:latin typeface="Trebuchet MS" panose="020B0603020202020204" pitchFamily="34" charset="0"/>
              </a:rPr>
              <a:t>réduction</a:t>
            </a:r>
            <a:r>
              <a:rPr lang="fr-FR" sz="1600" i="1" dirty="0">
                <a:latin typeface="Trebuchet MS" panose="020B0603020202020204" pitchFamily="34" charset="0"/>
              </a:rPr>
              <a:t> - sa </a:t>
            </a:r>
            <a:r>
              <a:rPr lang="fr-FR" sz="1600" i="1" u="sng" dirty="0">
                <a:latin typeface="Trebuchet MS" panose="020B0603020202020204" pitchFamily="34" charset="0"/>
              </a:rPr>
              <a:t>cession)</a:t>
            </a:r>
            <a:r>
              <a:rPr lang="fr-FR" sz="1600" i="1" dirty="0">
                <a:latin typeface="Trebuchet MS" panose="020B0603020202020204" pitchFamily="34" charset="0"/>
              </a:rPr>
              <a:t>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doivent faire l'objet</a:t>
            </a:r>
            <a:r>
              <a:rPr lang="fr-FR" sz="1600" i="1" dirty="0">
                <a:latin typeface="Trebuchet MS" panose="020B0603020202020204" pitchFamily="34" charset="0"/>
              </a:rPr>
              <a:t> d'une </a:t>
            </a:r>
            <a:r>
              <a:rPr lang="fr-FR" sz="1600" i="1" u="sng" dirty="0">
                <a:latin typeface="Trebuchet MS" panose="020B0603020202020204" pitchFamily="34" charset="0"/>
              </a:rPr>
              <a:t>délibération du conseil </a:t>
            </a:r>
            <a:r>
              <a:rPr lang="fr-FR" sz="1600" i="1" dirty="0">
                <a:latin typeface="Trebuchet MS" panose="020B0603020202020204" pitchFamily="34" charset="0"/>
              </a:rPr>
              <a:t>concernée,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visée</a:t>
            </a:r>
            <a:r>
              <a:rPr lang="fr-FR" sz="1600" i="1" dirty="0">
                <a:latin typeface="Trebuchet MS" panose="020B0603020202020204" pitchFamily="34" charset="0"/>
              </a:rPr>
              <a:t> par le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Ministre de l'intérieur = </a:t>
            </a:r>
            <a:r>
              <a:rPr lang="fr-FR" sz="1600" b="1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sous peine de nullité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;</a:t>
            </a: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b="1" i="1" dirty="0">
                <a:latin typeface="Trebuchet MS" panose="020B0603020202020204" pitchFamily="34" charset="0"/>
              </a:rPr>
              <a:t>La participation </a:t>
            </a:r>
            <a:r>
              <a:rPr lang="fr-FR" sz="1600" i="1" dirty="0">
                <a:latin typeface="Trebuchet MS" panose="020B0603020202020204" pitchFamily="34" charset="0"/>
              </a:rPr>
              <a:t>de la commune, des ECI ou des GCT dans le capital de la SDL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ne peut être inférieure à 34%</a:t>
            </a:r>
            <a:r>
              <a:rPr lang="fr-FR" sz="1600" i="1" dirty="0">
                <a:latin typeface="Trebuchet MS" panose="020B0603020202020204" pitchFamily="34" charset="0"/>
              </a:rPr>
              <a:t>. La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majorité du capital </a:t>
            </a:r>
            <a:r>
              <a:rPr lang="fr-FR" sz="1600" i="1" dirty="0">
                <a:latin typeface="Trebuchet MS" panose="020B0603020202020204" pitchFamily="34" charset="0"/>
              </a:rPr>
              <a:t>de la SDL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doit être détenue </a:t>
            </a:r>
            <a:r>
              <a:rPr lang="fr-FR" sz="1600" i="1" dirty="0">
                <a:latin typeface="Trebuchet MS" panose="020B0603020202020204" pitchFamily="34" charset="0"/>
              </a:rPr>
              <a:t>par des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personnes morales de droit public </a:t>
            </a:r>
            <a:r>
              <a:rPr lang="fr-FR" sz="1600" i="1" dirty="0">
                <a:latin typeface="Trebuchet MS" panose="020B0603020202020204" pitchFamily="34" charset="0"/>
              </a:rPr>
              <a:t>;</a:t>
            </a: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i="1" dirty="0">
                <a:latin typeface="Trebuchet MS" panose="020B0603020202020204" pitchFamily="34" charset="0"/>
              </a:rPr>
              <a:t>La SDL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ne peut détenir des participations </a:t>
            </a:r>
            <a:r>
              <a:rPr lang="fr-FR" sz="1600" i="1" dirty="0">
                <a:latin typeface="Trebuchet MS" panose="020B0603020202020204" pitchFamily="34" charset="0"/>
              </a:rPr>
              <a:t>dans le capital d'autres sociétés ;</a:t>
            </a: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b="1" i="1" dirty="0">
                <a:latin typeface="Trebuchet MS" panose="020B0603020202020204" pitchFamily="34" charset="0"/>
              </a:rPr>
              <a:t>L’objet de la SDL </a:t>
            </a:r>
            <a:r>
              <a:rPr lang="fr-FR" sz="1600" i="1" dirty="0">
                <a:latin typeface="Trebuchet MS" panose="020B0603020202020204" pitchFamily="34" charset="0"/>
              </a:rPr>
              <a:t>est limité aux </a:t>
            </a:r>
            <a:r>
              <a:rPr lang="fr-FR" sz="1600" i="1" dirty="0">
                <a:solidFill>
                  <a:srgbClr val="0307BD"/>
                </a:solidFill>
                <a:latin typeface="Trebuchet MS" panose="020B0603020202020204" pitchFamily="34" charset="0"/>
              </a:rPr>
              <a:t>activités à caractère industriel et commercial</a:t>
            </a:r>
            <a:r>
              <a:rPr lang="fr-FR" sz="1600" i="1" dirty="0" smtClean="0">
                <a:latin typeface="Trebuchet MS" panose="020B0603020202020204" pitchFamily="34" charset="0"/>
              </a:rPr>
              <a:t>,;</a:t>
            </a:r>
            <a:endParaRPr lang="fr-FR" sz="1600" i="1" dirty="0">
              <a:latin typeface="Trebuchet MS" panose="020B0603020202020204" pitchFamily="34" charset="0"/>
            </a:endParaRP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b="1" i="1" dirty="0">
                <a:latin typeface="Trebuchet MS" panose="020B0603020202020204" pitchFamily="34" charset="0"/>
              </a:rPr>
              <a:t>Obligation de notification des PV </a:t>
            </a:r>
            <a:r>
              <a:rPr lang="fr-FR" sz="1600" i="1" dirty="0">
                <a:latin typeface="Trebuchet MS" panose="020B0603020202020204" pitchFamily="34" charset="0"/>
              </a:rPr>
              <a:t>des réunions des organes de gestion de la SDL à la Commune, aux actionnaires et au Gouverneur dans un délai de 15 jours ;</a:t>
            </a:r>
          </a:p>
          <a:p>
            <a:pPr marL="531813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r>
              <a:rPr lang="fr-FR" sz="1600" b="1" i="1" dirty="0">
                <a:latin typeface="Trebuchet MS" panose="020B0603020202020204" pitchFamily="34" charset="0"/>
              </a:rPr>
              <a:t>Le représentent de la Commune dans les organes de gestion de la SDL : </a:t>
            </a:r>
          </a:p>
          <a:p>
            <a:pPr marL="828675" indent="-198438" algn="just">
              <a:buClr>
                <a:srgbClr val="0307BD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600" i="1" dirty="0">
                <a:latin typeface="Trebuchet MS" panose="020B0603020202020204" pitchFamily="34" charset="0"/>
              </a:rPr>
              <a:t>présente des rapports périodiques à la Commune sur les décisions prises par la SDL;</a:t>
            </a:r>
          </a:p>
          <a:p>
            <a:pPr marL="828675" indent="-198438" algn="just">
              <a:buClr>
                <a:srgbClr val="0307BD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600" i="1" dirty="0">
                <a:latin typeface="Trebuchet MS" panose="020B0603020202020204" pitchFamily="34" charset="0"/>
              </a:rPr>
              <a:t>Assure la continuité de représentativité de la Commune en cas de dissolution du Conseil communal . </a:t>
            </a:r>
          </a:p>
          <a:p>
            <a:pPr marL="808038" indent="-265113" algn="just">
              <a:spcBef>
                <a:spcPts val="1200"/>
              </a:spcBef>
              <a:buClr>
                <a:srgbClr val="0307BD"/>
              </a:buClr>
              <a:buSzPct val="90000"/>
              <a:buFont typeface="Wingdings 3" panose="05040102010807070707" pitchFamily="18" charset="2"/>
              <a:buChar char="¢"/>
              <a:defRPr/>
            </a:pPr>
            <a:endParaRPr lang="fr-FR" sz="16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Mise en place d’un Agent Judiciaire des CT (AJCT)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22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471" y="1503506"/>
            <a:ext cx="10940143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Le cadre juridique régissant L’AJCT :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LOCT – décret de 2020 fixant les attributions et l’organisation du Ministère de l’Intérieur (MI) – arrêté du MI portant désignation de l’AJACT;</a:t>
            </a:r>
          </a:p>
          <a:p>
            <a:pPr marL="719138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Attributions: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Apporter l’assistance juridique et judiciaire aux CT dans la gestion des litiges contentieux auxquels celles-ci se trouvent confrontées;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Il agit en qualité d’avocat des CT et de leurs instances : il  est habilité à plaidoyer devant la juridiction 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saisie;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Il est appelé en cause d’office – sous </a:t>
            </a: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peine d'irrecevabilité de la requête 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– lorsqu’il s’agit d’une demande d’une dette ou d’une indemnisation;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Il </a:t>
            </a: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peut être mandaté aussi par les CT et ses instances dans toutes les autres 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actions;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Les prestations de l’AJCT peuvent faire l’objet de conventions avec les CT concernées;</a:t>
            </a:r>
          </a:p>
          <a:p>
            <a:pPr marL="719138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>
                <a:latin typeface="Trebuchet MS" panose="020B0603020202020204" pitchFamily="34" charset="0"/>
                <a:cs typeface="Calibri" panose="020F0502020204030204" pitchFamily="34" charset="0"/>
              </a:rPr>
              <a:t>Moyens </a:t>
            </a:r>
            <a:r>
              <a:rPr lang="fr-FR" sz="16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d’intervention:</a:t>
            </a:r>
            <a:endParaRPr lang="fr-FR" sz="16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Contrats de droit commun 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conclus avec </a:t>
            </a: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des avocats;</a:t>
            </a:r>
          </a:p>
          <a:p>
            <a:pPr marL="10731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cs typeface="Calibri" panose="020F0502020204030204" pitchFamily="34" charset="0"/>
              </a:rPr>
              <a:t>Une division de </a:t>
            </a:r>
            <a:r>
              <a:rPr lang="fr-FR" sz="16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contentieux. </a:t>
            </a:r>
            <a:endParaRPr lang="fr-FR" sz="16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65256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4D3-CF3D-4C87-BD29-B28B824CADED}" type="slidenum"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103A1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103A1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405210" y="4140054"/>
            <a:ext cx="1187530" cy="837103"/>
            <a:chOff x="3359216" y="1627235"/>
            <a:chExt cx="1116530" cy="904207"/>
          </a:xfrm>
          <a:solidFill>
            <a:schemeClr val="accent5">
              <a:lumMod val="75000"/>
            </a:schemeClr>
          </a:solidFill>
        </p:grpSpPr>
        <p:sp>
          <p:nvSpPr>
            <p:cNvPr id="34" name="Forme libre 33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405211" y="4260049"/>
            <a:ext cx="1187530" cy="837104"/>
            <a:chOff x="3359217" y="1761989"/>
            <a:chExt cx="1116530" cy="904208"/>
          </a:xfrm>
        </p:grpSpPr>
        <p:sp>
          <p:nvSpPr>
            <p:cNvPr id="49" name="Forme libre 48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400327" y="4392606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A5BE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cs typeface="+mn-cs"/>
              </a:rPr>
              <a:t>04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9A5BE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cs typeface="+mn-cs"/>
            </a:endParaRPr>
          </a:p>
        </p:txBody>
      </p:sp>
      <p:sp>
        <p:nvSpPr>
          <p:cNvPr id="70" name="Triangle isocèle 69"/>
          <p:cNvSpPr/>
          <p:nvPr/>
        </p:nvSpPr>
        <p:spPr>
          <a:xfrm rot="5400000">
            <a:off x="4705343" y="4462859"/>
            <a:ext cx="360000" cy="360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Plan de la présentation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5188863" y="4146495"/>
            <a:ext cx="4965395" cy="993574"/>
            <a:chOff x="5188863" y="4146495"/>
            <a:chExt cx="4965395" cy="993574"/>
          </a:xfrm>
        </p:grpSpPr>
        <p:grpSp>
          <p:nvGrpSpPr>
            <p:cNvPr id="95" name="Groupe 94"/>
            <p:cNvGrpSpPr/>
            <p:nvPr/>
          </p:nvGrpSpPr>
          <p:grpSpPr>
            <a:xfrm>
              <a:off x="5188863" y="4146495"/>
              <a:ext cx="4965395" cy="993574"/>
              <a:chOff x="4255679" y="850216"/>
              <a:chExt cx="5546690" cy="71149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chemeClr val="accent5">
                  <a:lumMod val="7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7" name="ZoneTexte 96"/>
            <p:cNvSpPr txBox="1"/>
            <p:nvPr/>
          </p:nvSpPr>
          <p:spPr>
            <a:xfrm>
              <a:off x="5428329" y="4306272"/>
              <a:ext cx="4404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A5BE">
                      <a:lumMod val="75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cs typeface="+mn-cs"/>
                </a:rPr>
                <a:t>Le droit de regard de l’Etat sur les CT : de la tutelle au Contrôle </a:t>
              </a:r>
              <a:r>
                <a:rPr kumimoji="0" lang="fr-F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A5BE">
                      <a:lumMod val="75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cs typeface="+mn-cs"/>
                </a:rPr>
                <a:t>adm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9A5BE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5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Origines du contrôle administratif</a:t>
            </a:r>
            <a:endParaRPr lang="fr-FR" altLang="fr-FR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24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795" y="1049792"/>
            <a:ext cx="10654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7813">
              <a:buFont typeface="Wingdings" pitchFamily="2" charset="2"/>
              <a:buChar char="§"/>
            </a:pPr>
            <a:r>
              <a:rPr lang="fr-FR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Le contrôle administratif: </a:t>
            </a:r>
            <a:r>
              <a:rPr lang="fr-FR" sz="2000" i="1" dirty="0">
                <a:latin typeface="Trebuchet MS" panose="020B0603020202020204" pitchFamily="34" charset="0"/>
              </a:rPr>
              <a:t>Corollaire de la décentralisation et de l’Etat de Droit</a:t>
            </a:r>
          </a:p>
          <a:p>
            <a:pPr marL="360363" indent="-277813"/>
            <a:endParaRPr lang="fr-FR" sz="1200" i="1" dirty="0">
              <a:latin typeface="Trebuchet MS" panose="020B0603020202020204" pitchFamily="34" charset="0"/>
            </a:endParaRPr>
          </a:p>
          <a:p>
            <a:pPr marL="539750" algn="just"/>
            <a:r>
              <a:rPr lang="fr-FR" sz="16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Art. 145 C : </a:t>
            </a:r>
            <a:r>
              <a:rPr lang="fr-FR" sz="1600" i="1" dirty="0">
                <a:latin typeface="Trebuchet MS" panose="020B0603020202020204" pitchFamily="34" charset="0"/>
              </a:rPr>
              <a:t>(…) Au nom du gouvernement, (les walis de régions et les gouverneurs de préfectures et de provinces) assurent l'application des lois, mettent en œuvre les règlements et les décisions gouvernementaux et exercent </a:t>
            </a:r>
            <a:r>
              <a:rPr lang="fr-FR" sz="1600" i="1" dirty="0">
                <a:solidFill>
                  <a:srgbClr val="0070C0"/>
                </a:solidFill>
                <a:latin typeface="Trebuchet MS" panose="020B0603020202020204" pitchFamily="34" charset="0"/>
              </a:rPr>
              <a:t>le contrôle administratif</a:t>
            </a:r>
            <a:r>
              <a:rPr lang="fr-FR" sz="2000" i="1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8146" y="2443246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Un contrôle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213" y="3012452"/>
            <a:ext cx="7695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7813" algn="just">
              <a:buFont typeface="Wingdings" pitchFamily="2" charset="2"/>
              <a:buChar char="§"/>
            </a:pPr>
            <a:r>
              <a:rPr lang="fr-FR" i="1" dirty="0">
                <a:latin typeface="Trebuchet MS" panose="020B0603020202020204" pitchFamily="34" charset="0"/>
              </a:rPr>
              <a:t>circonscrit à la légalité des actes, pas de contrôle d’opportunité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213" y="3566450"/>
            <a:ext cx="10379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7813" algn="just">
              <a:buFont typeface="Wingdings" pitchFamily="2" charset="2"/>
              <a:buChar char="§"/>
            </a:pPr>
            <a:r>
              <a:rPr lang="fr-FR" i="1" dirty="0">
                <a:latin typeface="Trebuchet MS" panose="020B0603020202020204" pitchFamily="34" charset="0"/>
              </a:rPr>
              <a:t>Un contrôle échelonné dans sa mise en œuvre : </a:t>
            </a:r>
            <a:r>
              <a:rPr lang="fr-FR" b="1" i="1" dirty="0">
                <a:latin typeface="Trebuchet MS" panose="020B0603020202020204" pitchFamily="34" charset="0"/>
              </a:rPr>
              <a:t>2 phases</a:t>
            </a:r>
          </a:p>
          <a:p>
            <a:pPr marL="360363" indent="-277813" algn="just"/>
            <a:endParaRPr lang="fr-FR" sz="1000" i="1" dirty="0">
              <a:latin typeface="Trebuchet MS" panose="020B0603020202020204" pitchFamily="34" charset="0"/>
            </a:endParaRPr>
          </a:p>
          <a:p>
            <a:pPr marL="625475" indent="-271463" algn="just">
              <a:buFont typeface="+mj-lt"/>
              <a:buAutoNum type="arabicPeriod"/>
            </a:pPr>
            <a:r>
              <a:rPr lang="fr-FR" sz="16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Phase administrative: </a:t>
            </a:r>
            <a:r>
              <a:rPr lang="fr-FR" sz="1600" i="1" dirty="0">
                <a:latin typeface="Trebuchet MS" panose="020B0603020202020204" pitchFamily="34" charset="0"/>
              </a:rPr>
              <a:t>intervention, selon le cas, du gouverneur, du wali ou du Ministre de l’Intérieur;</a:t>
            </a:r>
          </a:p>
          <a:p>
            <a:pPr marL="625475" indent="-271463" algn="just">
              <a:buFont typeface="+mj-lt"/>
              <a:buAutoNum type="arabicPeriod"/>
            </a:pPr>
            <a:r>
              <a:rPr lang="fr-FR" sz="16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Phase juridictionnelle: </a:t>
            </a:r>
            <a:r>
              <a:rPr lang="fr-FR" sz="1600" b="1" i="1" dirty="0">
                <a:latin typeface="Trebuchet MS" panose="020B0603020202020204" pitchFamily="34" charset="0"/>
              </a:rPr>
              <a:t>le</a:t>
            </a:r>
            <a:r>
              <a:rPr lang="fr-FR" sz="16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1600" b="1" i="1" dirty="0">
                <a:latin typeface="Trebuchet MS" panose="020B0603020202020204" pitchFamily="34" charset="0"/>
              </a:rPr>
              <a:t>j</a:t>
            </a:r>
            <a:r>
              <a:rPr lang="fr-FR" sz="1600" i="1" dirty="0">
                <a:latin typeface="Trebuchet MS" panose="020B0603020202020204" pitchFamily="34" charset="0"/>
              </a:rPr>
              <a:t>uge administratif, est le seul habilité à statuer sur la légalité des actes soumis à son contrôle et sur la révocation des élus et la dissolution du Conseil, …</a:t>
            </a:r>
            <a:r>
              <a:rPr lang="fr-FR" sz="2000" i="1" dirty="0">
                <a:latin typeface="Trebuchet MS" panose="020B0603020202020204" pitchFamily="34" charset="0"/>
              </a:rPr>
              <a:t> </a:t>
            </a:r>
            <a:endParaRPr lang="fr-FR" sz="2400" i="1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3816" y="5029028"/>
            <a:ext cx="541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360363" algn="just">
              <a:buFont typeface="Wingdings" pitchFamily="2" charset="2"/>
              <a:buChar char="§"/>
            </a:pPr>
            <a:r>
              <a:rPr lang="fr-FR" i="1" dirty="0">
                <a:latin typeface="Trebuchet MS" panose="020B0603020202020204" pitchFamily="34" charset="0"/>
              </a:rPr>
              <a:t>porte aussi bien sur les actes que sur les élus;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3816" y="5652220"/>
            <a:ext cx="8685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7813" algn="just">
              <a:buFont typeface="Wingdings" pitchFamily="2" charset="2"/>
              <a:buChar char="§"/>
            </a:pPr>
            <a:r>
              <a:rPr lang="fr-FR" i="1" dirty="0">
                <a:latin typeface="Trebuchet MS" panose="020B0603020202020204" pitchFamily="34" charset="0"/>
              </a:rPr>
              <a:t>Contrôle aussi bien a priori (opposition et visa) qu’a posteriori </a:t>
            </a:r>
          </a:p>
        </p:txBody>
      </p:sp>
    </p:spTree>
    <p:extLst>
      <p:ext uri="{BB962C8B-B14F-4D97-AF65-F5344CB8AC3E}">
        <p14:creationId xmlns:p14="http://schemas.microsoft.com/office/powerpoint/2010/main" val="2744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altLang="fr-FR" sz="28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Les formes du contrôle administratif</a:t>
            </a:r>
            <a:endParaRPr lang="fr-FR" sz="28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25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14077" y="1987061"/>
            <a:ext cx="4667513" cy="3923666"/>
            <a:chOff x="1548232" y="1878420"/>
            <a:chExt cx="4667513" cy="392366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E93A3F7-AA8E-4712-AA88-0EA099B36165}"/>
                </a:ext>
              </a:extLst>
            </p:cNvPr>
            <p:cNvSpPr txBox="1"/>
            <p:nvPr/>
          </p:nvSpPr>
          <p:spPr>
            <a:xfrm>
              <a:off x="1548874" y="1878420"/>
              <a:ext cx="4666871" cy="40918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fr-FR" b="1" i="1" dirty="0" smtClean="0">
                  <a:latin typeface="Trebuchet MS" panose="020B0603020202020204" pitchFamily="34" charset="0"/>
                </a:rPr>
                <a:t>Le contrôle sur les actes</a:t>
              </a:r>
              <a:endParaRPr lang="ar-MA" b="1" cap="small" dirty="0">
                <a:solidFill>
                  <a:srgbClr val="4E888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F56E10-EC94-4DE4-A3E0-52FBD949FA83}"/>
                </a:ext>
              </a:extLst>
            </p:cNvPr>
            <p:cNvSpPr/>
            <p:nvPr/>
          </p:nvSpPr>
          <p:spPr>
            <a:xfrm>
              <a:off x="1548232" y="2509626"/>
              <a:ext cx="4662399" cy="3292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indent="-271463" algn="just" defTabSz="9906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lang="fr-FR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contrôle a priori :</a:t>
              </a:r>
            </a:p>
            <a:p>
              <a:pPr marL="533400" indent="-261938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fr-FR" b="1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Procédure d’opposition </a:t>
              </a:r>
            </a:p>
            <a:p>
              <a:pPr marL="533400" indent="-261938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fr-FR" b="1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Actes soumis au visa</a:t>
              </a:r>
            </a:p>
            <a:p>
              <a:pPr marL="271462" algn="just">
                <a:spcBef>
                  <a:spcPts val="600"/>
                </a:spcBef>
                <a:spcAft>
                  <a:spcPts val="600"/>
                </a:spcAft>
                <a:defRPr/>
              </a:pPr>
              <a:endParaRPr lang="fr-FR" b="1" i="1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endParaRPr>
            </a:p>
            <a:p>
              <a:pPr marL="271463" indent="-271463" algn="just" defTabSz="9906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arenR" startAt="2"/>
                <a:defRPr/>
              </a:pPr>
              <a:r>
                <a:rPr lang="fr-FR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contrôle a posteriori :</a:t>
              </a:r>
              <a:r>
                <a:rPr lang="ar-MA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 </a:t>
              </a:r>
              <a:endParaRPr lang="fr-FR" b="1" i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  <a:p>
              <a:pPr marL="533400" indent="-273050" algn="just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à"/>
                <a:defRPr/>
              </a:pPr>
              <a:r>
                <a:rPr lang="fr-FR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 s’exerce à tout moment après entrée en vigueur des actes</a:t>
              </a:r>
              <a:endParaRPr lang="fr-FR" dirty="0">
                <a:solidFill>
                  <a:srgbClr val="002060"/>
                </a:solidFill>
              </a:endParaRPr>
            </a:p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55615" y="1921361"/>
            <a:ext cx="4667513" cy="3903740"/>
            <a:chOff x="1548232" y="1898346"/>
            <a:chExt cx="4667513" cy="390374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E93A3F7-AA8E-4712-AA88-0EA099B36165}"/>
                </a:ext>
              </a:extLst>
            </p:cNvPr>
            <p:cNvSpPr txBox="1"/>
            <p:nvPr/>
          </p:nvSpPr>
          <p:spPr>
            <a:xfrm>
              <a:off x="1548874" y="1898346"/>
              <a:ext cx="466687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fr-FR" b="1" i="1" dirty="0" smtClean="0">
                  <a:latin typeface="Trebuchet MS" panose="020B0603020202020204" pitchFamily="34" charset="0"/>
                </a:rPr>
                <a:t>Le contrôle sur les élus</a:t>
              </a:r>
              <a:endParaRPr lang="ar-MA" b="1" cap="small" dirty="0">
                <a:solidFill>
                  <a:srgbClr val="4E888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F56E10-EC94-4DE4-A3E0-52FBD949FA83}"/>
                </a:ext>
              </a:extLst>
            </p:cNvPr>
            <p:cNvSpPr/>
            <p:nvPr/>
          </p:nvSpPr>
          <p:spPr>
            <a:xfrm>
              <a:off x="1548232" y="2509626"/>
              <a:ext cx="4662399" cy="3292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indent="-271463" algn="just">
                <a:spcBef>
                  <a:spcPts val="600"/>
                </a:spcBef>
                <a:spcAft>
                  <a:spcPts val="600"/>
                </a:spcAft>
                <a:buClr>
                  <a:srgbClr val="0033CC"/>
                </a:buClr>
                <a:buFont typeface="Wingdings" panose="05000000000000000000" pitchFamily="2" charset="2"/>
                <a:buChar char="¤"/>
                <a:defRPr/>
              </a:pPr>
              <a:r>
                <a:rPr lang="fr-FR" sz="1600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Puise son fondement dans le principe constitutionnel R/ à la </a:t>
              </a:r>
              <a:r>
                <a:rPr lang="fr-FR" sz="1600" b="1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corrélation entre responsabilité et reddition des compte</a:t>
              </a:r>
              <a:r>
                <a:rPr lang="fr-FR" sz="1600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s ;</a:t>
              </a: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Clr>
                  <a:srgbClr val="0033CC"/>
                </a:buClr>
                <a:buFont typeface="Wingdings" panose="05000000000000000000" pitchFamily="2" charset="2"/>
                <a:buChar char="¤"/>
                <a:defRPr/>
              </a:pPr>
              <a:r>
                <a:rPr lang="fr-FR" sz="1600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Le contrôle sur les élus revêt un caractère disciplinaire qui consiste à sanctionner les élus : </a:t>
              </a:r>
            </a:p>
            <a:p>
              <a:pPr marL="446088" indent="-271463" algn="just">
                <a:buClr>
                  <a:srgbClr val="0033CC"/>
                </a:buClr>
                <a:buFont typeface="Wingdings" pitchFamily="2" charset="2"/>
                <a:buChar char="ü"/>
                <a:defRPr/>
              </a:pPr>
              <a:r>
                <a:rPr lang="fr-FR" sz="1600" b="1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Soit de façon individuelle </a:t>
              </a:r>
              <a:r>
                <a:rPr lang="fr-FR" sz="1600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à l’encontre de tout élu (démission - déchéance du mandat - révocation ; </a:t>
              </a:r>
            </a:p>
            <a:p>
              <a:pPr marL="446088" indent="-271463" algn="just">
                <a:buClr>
                  <a:srgbClr val="0033CC"/>
                </a:buClr>
                <a:buFont typeface="Wingdings" pitchFamily="2" charset="2"/>
                <a:buChar char="ü"/>
                <a:defRPr/>
              </a:pPr>
              <a:r>
                <a:rPr lang="fr-FR" sz="1600" b="1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Soit de façon collégiale </a:t>
              </a:r>
              <a:r>
                <a:rPr lang="fr-FR" sz="1600" i="1" dirty="0">
                  <a:solidFill>
                    <a:srgbClr val="002060"/>
                  </a:solidFill>
                  <a:latin typeface="Trebuchet MS" panose="020B0603020202020204" pitchFamily="34" charset="0"/>
                  <a:cs typeface="Sakkal Majalla" panose="02000000000000000000" pitchFamily="2" charset="-78"/>
                </a:rPr>
                <a:t>à l’encontre de l’ensemble des membre  (dissolution du  Conseil)</a:t>
              </a:r>
            </a:p>
            <a:p>
              <a:pPr algn="ctr"/>
              <a:endParaRPr lang="fr-FR" sz="1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7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72388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4D3-CF3D-4C87-BD29-B28B824CADED}" type="slidenum"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103A1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103A1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405211" y="5277573"/>
            <a:ext cx="1187530" cy="837103"/>
            <a:chOff x="3359216" y="1627235"/>
            <a:chExt cx="1116530" cy="904207"/>
          </a:xfrm>
          <a:solidFill>
            <a:srgbClr val="009A7D"/>
          </a:solidFill>
        </p:grpSpPr>
        <p:sp>
          <p:nvSpPr>
            <p:cNvPr id="37" name="Forme libre 36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405212" y="5397568"/>
            <a:ext cx="1187530" cy="837104"/>
            <a:chOff x="3359217" y="1761989"/>
            <a:chExt cx="1116530" cy="904208"/>
          </a:xfrm>
        </p:grpSpPr>
        <p:sp>
          <p:nvSpPr>
            <p:cNvPr id="55" name="Forme libre 54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05FFC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Forme libre 55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5AB4C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3418870" y="5550445"/>
            <a:ext cx="639099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8EA9">
                    <a:lumMod val="75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cs typeface="+mn-cs"/>
              </a:rPr>
              <a:t>05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A8EA9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cs typeface="+mn-cs"/>
            </a:endParaRPr>
          </a:p>
        </p:txBody>
      </p:sp>
      <p:sp>
        <p:nvSpPr>
          <p:cNvPr id="71" name="Triangle isocèle 70"/>
          <p:cNvSpPr/>
          <p:nvPr/>
        </p:nvSpPr>
        <p:spPr>
          <a:xfrm rot="5400000">
            <a:off x="4682508" y="5577607"/>
            <a:ext cx="360000" cy="360000"/>
          </a:xfrm>
          <a:prstGeom prst="triangle">
            <a:avLst/>
          </a:prstGeom>
          <a:solidFill>
            <a:srgbClr val="05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Plan de la présentation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+mn-cs"/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5188863" y="5315268"/>
            <a:ext cx="4965395" cy="993574"/>
            <a:chOff x="5188863" y="4146495"/>
            <a:chExt cx="4965395" cy="993574"/>
          </a:xfrm>
        </p:grpSpPr>
        <p:grpSp>
          <p:nvGrpSpPr>
            <p:cNvPr id="82" name="Groupe 81"/>
            <p:cNvGrpSpPr/>
            <p:nvPr/>
          </p:nvGrpSpPr>
          <p:grpSpPr>
            <a:xfrm>
              <a:off x="5188863" y="4146495"/>
              <a:ext cx="4965395" cy="993574"/>
              <a:chOff x="4255679" y="850216"/>
              <a:chExt cx="5546690" cy="711496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rgbClr val="05F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4" name="ZoneTexte 83"/>
            <p:cNvSpPr txBox="1"/>
            <p:nvPr/>
          </p:nvSpPr>
          <p:spPr>
            <a:xfrm>
              <a:off x="5428329" y="4306272"/>
              <a:ext cx="4404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La Charte Nationale de la Déconcentration Administrative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2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Charte Nationale de la Déconcentration Administrative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27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70">
            <a:extLst>
              <a:ext uri="{FF2B5EF4-FFF2-40B4-BE49-F238E27FC236}">
                <a16:creationId xmlns:a16="http://schemas.microsoft.com/office/drawing/2014/main" id="{1079D2CA-75D6-4FC0-8637-91AAD7FA1088}"/>
              </a:ext>
            </a:extLst>
          </p:cNvPr>
          <p:cNvSpPr/>
          <p:nvPr/>
        </p:nvSpPr>
        <p:spPr>
          <a:xfrm>
            <a:off x="999522" y="2695648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50">
            <a:extLst>
              <a:ext uri="{FF2B5EF4-FFF2-40B4-BE49-F238E27FC236}">
                <a16:creationId xmlns:a16="http://schemas.microsoft.com/office/drawing/2014/main" id="{6A2807A8-AAA6-4C93-A99A-F24D633A9C46}"/>
              </a:ext>
            </a:extLst>
          </p:cNvPr>
          <p:cNvSpPr txBox="1"/>
          <p:nvPr/>
        </p:nvSpPr>
        <p:spPr>
          <a:xfrm>
            <a:off x="1776080" y="2658029"/>
            <a:ext cx="392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Asseoir </a:t>
            </a:r>
            <a:r>
              <a:rPr lang="fr-FR" altLang="ko-KR" sz="1400" b="1" dirty="0"/>
              <a:t>la territorialisation des politiques publiques </a:t>
            </a:r>
            <a:r>
              <a:rPr lang="fr-FR" altLang="ko-KR" sz="1400" dirty="0"/>
              <a:t>par la prise en compte des spécificités régionales et provinciales dans l’élaboration, la mise en œuvre et l’évaluation de ces politiques</a:t>
            </a:r>
            <a:endParaRPr lang="ko-KR" altLang="en-US" sz="1400" dirty="0"/>
          </a:p>
        </p:txBody>
      </p:sp>
      <p:sp>
        <p:nvSpPr>
          <p:cNvPr id="8" name="Oval 72">
            <a:extLst>
              <a:ext uri="{FF2B5EF4-FFF2-40B4-BE49-F238E27FC236}">
                <a16:creationId xmlns:a16="http://schemas.microsoft.com/office/drawing/2014/main" id="{82C49DC4-C33D-4B7D-9C86-17B70F6F1DA1}"/>
              </a:ext>
            </a:extLst>
          </p:cNvPr>
          <p:cNvSpPr/>
          <p:nvPr/>
        </p:nvSpPr>
        <p:spPr>
          <a:xfrm>
            <a:off x="999522" y="4094964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54">
            <a:extLst>
              <a:ext uri="{FF2B5EF4-FFF2-40B4-BE49-F238E27FC236}">
                <a16:creationId xmlns:a16="http://schemas.microsoft.com/office/drawing/2014/main" id="{28C20470-E773-4796-9D6C-30DC77C88613}"/>
              </a:ext>
            </a:extLst>
          </p:cNvPr>
          <p:cNvSpPr txBox="1"/>
          <p:nvPr/>
        </p:nvSpPr>
        <p:spPr>
          <a:xfrm>
            <a:off x="1723001" y="4048119"/>
            <a:ext cx="392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accompagner </a:t>
            </a:r>
            <a:r>
              <a:rPr lang="fr-FR" altLang="ko-KR" sz="1400" b="1" dirty="0"/>
              <a:t>l’organisation territoriale décentralisée </a:t>
            </a:r>
            <a:r>
              <a:rPr lang="fr-FR" altLang="ko-KR" sz="1400" dirty="0"/>
              <a:t>du Royaume fondée sur la régionalisation avancée et œuvrer à en assurer l’efficience et l’efficacité</a:t>
            </a:r>
            <a:endParaRPr lang="ko-KR" altLang="en-US" sz="1400" dirty="0"/>
          </a:p>
        </p:txBody>
      </p:sp>
      <p:sp>
        <p:nvSpPr>
          <p:cNvPr id="10" name="Oval 74">
            <a:extLst>
              <a:ext uri="{FF2B5EF4-FFF2-40B4-BE49-F238E27FC236}">
                <a16:creationId xmlns:a16="http://schemas.microsoft.com/office/drawing/2014/main" id="{70924087-585F-4EE4-A097-18ED2E6D662D}"/>
              </a:ext>
            </a:extLst>
          </p:cNvPr>
          <p:cNvSpPr/>
          <p:nvPr/>
        </p:nvSpPr>
        <p:spPr>
          <a:xfrm>
            <a:off x="6530492" y="2648803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56">
            <a:extLst>
              <a:ext uri="{FF2B5EF4-FFF2-40B4-BE49-F238E27FC236}">
                <a16:creationId xmlns:a16="http://schemas.microsoft.com/office/drawing/2014/main" id="{F9707114-6839-4942-BF95-F8C509BF7EDD}"/>
              </a:ext>
            </a:extLst>
          </p:cNvPr>
          <p:cNvSpPr txBox="1"/>
          <p:nvPr/>
        </p:nvSpPr>
        <p:spPr>
          <a:xfrm>
            <a:off x="7253971" y="2477534"/>
            <a:ext cx="3908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Établir </a:t>
            </a:r>
            <a:r>
              <a:rPr lang="fr-FR" altLang="ko-KR" sz="1400" b="1" dirty="0"/>
              <a:t>des bases solides et durables en vue de promouvoir la complémentarité des fonctions </a:t>
            </a:r>
            <a:r>
              <a:rPr lang="fr-FR" altLang="ko-KR" sz="1400" dirty="0"/>
              <a:t>et des missions entre les services déconcentrés de l’Etat et les organismes décentralisés, notamment les collectivités </a:t>
            </a:r>
            <a:r>
              <a:rPr lang="fr-FR" altLang="ko-KR" sz="1400" dirty="0" smtClean="0"/>
              <a:t>territoriales</a:t>
            </a:r>
            <a:endParaRPr lang="ko-KR" altLang="en-US" sz="1400" dirty="0"/>
          </a:p>
        </p:txBody>
      </p:sp>
      <p:sp>
        <p:nvSpPr>
          <p:cNvPr id="12" name="Oval 64">
            <a:extLst>
              <a:ext uri="{FF2B5EF4-FFF2-40B4-BE49-F238E27FC236}">
                <a16:creationId xmlns:a16="http://schemas.microsoft.com/office/drawing/2014/main" id="{1558F32E-DEBA-4072-A94B-80E0AAC73CE1}"/>
              </a:ext>
            </a:extLst>
          </p:cNvPr>
          <p:cNvSpPr/>
          <p:nvPr/>
        </p:nvSpPr>
        <p:spPr>
          <a:xfrm>
            <a:off x="6530492" y="4094964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id="{F8EFD634-11F4-475D-840F-E5637CA5FA6B}"/>
              </a:ext>
            </a:extLst>
          </p:cNvPr>
          <p:cNvSpPr txBox="1"/>
          <p:nvPr/>
        </p:nvSpPr>
        <p:spPr>
          <a:xfrm>
            <a:off x="7235336" y="3884553"/>
            <a:ext cx="3926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Garantir </a:t>
            </a:r>
            <a:r>
              <a:rPr lang="fr-FR" altLang="ko-KR" sz="1400" b="1" dirty="0"/>
              <a:t>la convergence, la cohérence et la complémentarité des politiques publiques</a:t>
            </a:r>
            <a:r>
              <a:rPr lang="fr-FR" altLang="ko-KR" sz="1400" dirty="0"/>
              <a:t>, aux niveaux régional, préfectoral ou provincial, et procéder à la mutualisation des moyens de leur mise en œuvre</a:t>
            </a:r>
            <a:endParaRPr lang="ko-KR" altLang="en-US" sz="1400" dirty="0"/>
          </a:p>
        </p:txBody>
      </p:sp>
      <p:sp>
        <p:nvSpPr>
          <p:cNvPr id="14" name="Oval 70">
            <a:extLst>
              <a:ext uri="{FF2B5EF4-FFF2-40B4-BE49-F238E27FC236}">
                <a16:creationId xmlns:a16="http://schemas.microsoft.com/office/drawing/2014/main" id="{1079D2CA-75D6-4FC0-8637-91AAD7FA1088}"/>
              </a:ext>
            </a:extLst>
          </p:cNvPr>
          <p:cNvSpPr/>
          <p:nvPr/>
        </p:nvSpPr>
        <p:spPr>
          <a:xfrm>
            <a:off x="6530492" y="5544958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6A2807A8-AAA6-4C93-A99A-F24D633A9C46}"/>
              </a:ext>
            </a:extLst>
          </p:cNvPr>
          <p:cNvSpPr txBox="1"/>
          <p:nvPr/>
        </p:nvSpPr>
        <p:spPr>
          <a:xfrm>
            <a:off x="7216701" y="5317345"/>
            <a:ext cx="3926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Assurer </a:t>
            </a:r>
            <a:r>
              <a:rPr lang="fr-FR" altLang="ko-KR" sz="1400" b="1" dirty="0"/>
              <a:t>l’efficacité et l’efficience dans l’exécution des programmes et projets publics </a:t>
            </a:r>
            <a:r>
              <a:rPr lang="fr-FR" altLang="ko-KR" sz="1400" dirty="0"/>
              <a:t>dont les services déconcentrés de l’Etat assurent, aux niveaux régional, préfectoral ou provincial, la supervision, la réalisation ou le suivi d’exécution</a:t>
            </a:r>
            <a:endParaRPr lang="ko-KR" altLang="en-US" sz="1400" dirty="0"/>
          </a:p>
        </p:txBody>
      </p:sp>
      <p:sp>
        <p:nvSpPr>
          <p:cNvPr id="16" name="Oval 72">
            <a:extLst>
              <a:ext uri="{FF2B5EF4-FFF2-40B4-BE49-F238E27FC236}">
                <a16:creationId xmlns:a16="http://schemas.microsoft.com/office/drawing/2014/main" id="{82C49DC4-C33D-4B7D-9C86-17B70F6F1DA1}"/>
              </a:ext>
            </a:extLst>
          </p:cNvPr>
          <p:cNvSpPr/>
          <p:nvPr/>
        </p:nvSpPr>
        <p:spPr>
          <a:xfrm>
            <a:off x="999522" y="5514381"/>
            <a:ext cx="576064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54">
            <a:extLst>
              <a:ext uri="{FF2B5EF4-FFF2-40B4-BE49-F238E27FC236}">
                <a16:creationId xmlns:a16="http://schemas.microsoft.com/office/drawing/2014/main" id="{28C20470-E773-4796-9D6C-30DC77C88613}"/>
              </a:ext>
            </a:extLst>
          </p:cNvPr>
          <p:cNvSpPr txBox="1"/>
          <p:nvPr/>
        </p:nvSpPr>
        <p:spPr>
          <a:xfrm>
            <a:off x="1729450" y="5544958"/>
            <a:ext cx="392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ko-KR" sz="1400" b="1" dirty="0" smtClean="0"/>
              <a:t>Rapprocher </a:t>
            </a:r>
            <a:r>
              <a:rPr lang="fr-FR" altLang="ko-KR" sz="1400" b="1" dirty="0"/>
              <a:t>les prestations publiques rendues par l’Etat aux usagers</a:t>
            </a:r>
            <a:r>
              <a:rPr lang="fr-FR" altLang="ko-KR" sz="1400" dirty="0"/>
              <a:t>, personnes physiques ou morales, en améliorer la qualité et en assurer la continuité</a:t>
            </a:r>
            <a:endParaRPr lang="ko-KR" alt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849889" y="1931995"/>
            <a:ext cx="6277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Les objectifs de la déconcentration administrative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9522" y="1167417"/>
            <a:ext cx="11341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Décret n° 2-17-618 du 18 </a:t>
            </a:r>
            <a:r>
              <a:rPr lang="fr-FR" sz="1600" b="1" i="1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rabii</a:t>
            </a:r>
            <a:r>
              <a:rPr lang="fr-FR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 1440 (26 décembre 2018) portant charte nationale de la déconcentration administrative.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6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Charte Nationale de la Déconcentration Administrative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28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19" y="1462438"/>
            <a:ext cx="775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Répartition des rôles sur la base du principe de la subsidiarité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049497" y="1862548"/>
            <a:ext cx="10313268" cy="4645351"/>
            <a:chOff x="1012195" y="1137784"/>
            <a:chExt cx="10019982" cy="4645351"/>
          </a:xfrm>
        </p:grpSpPr>
        <p:grpSp>
          <p:nvGrpSpPr>
            <p:cNvPr id="8" name="Group 124">
              <a:extLst>
                <a:ext uri="{FF2B5EF4-FFF2-40B4-BE49-F238E27FC236}">
                  <a16:creationId xmlns:a16="http://schemas.microsoft.com/office/drawing/2014/main" id="{B173ED7A-1E7B-4442-B7E1-2374CC4A7158}"/>
                </a:ext>
              </a:extLst>
            </p:cNvPr>
            <p:cNvGrpSpPr/>
            <p:nvPr/>
          </p:nvGrpSpPr>
          <p:grpSpPr>
            <a:xfrm>
              <a:off x="1012197" y="1137784"/>
              <a:ext cx="1277005" cy="1277005"/>
              <a:chOff x="899591" y="1902000"/>
              <a:chExt cx="1250671" cy="1250671"/>
            </a:xfrm>
          </p:grpSpPr>
          <p:sp>
            <p:nvSpPr>
              <p:cNvPr id="24" name="Oval 125">
                <a:extLst>
                  <a:ext uri="{FF2B5EF4-FFF2-40B4-BE49-F238E27FC236}">
                    <a16:creationId xmlns:a16="http://schemas.microsoft.com/office/drawing/2014/main" id="{B9513B4E-8833-471E-8DBE-158634B6FE01}"/>
                  </a:ext>
                </a:extLst>
              </p:cNvPr>
              <p:cNvSpPr/>
              <p:nvPr/>
            </p:nvSpPr>
            <p:spPr>
              <a:xfrm>
                <a:off x="899591" y="1902000"/>
                <a:ext cx="1250671" cy="1250671"/>
              </a:xfrm>
              <a:prstGeom prst="ellipse">
                <a:avLst/>
              </a:prstGeom>
              <a:solidFill>
                <a:srgbClr val="7F7F7F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26">
                <a:extLst>
                  <a:ext uri="{FF2B5EF4-FFF2-40B4-BE49-F238E27FC236}">
                    <a16:creationId xmlns:a16="http://schemas.microsoft.com/office/drawing/2014/main" id="{54BDFE5E-7524-4E20-B32B-0AD62C7915E5}"/>
                  </a:ext>
                </a:extLst>
              </p:cNvPr>
              <p:cNvSpPr/>
              <p:nvPr/>
            </p:nvSpPr>
            <p:spPr>
              <a:xfrm>
                <a:off x="1016229" y="2018638"/>
                <a:ext cx="1017395" cy="101739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9" name="Group 127">
              <a:extLst>
                <a:ext uri="{FF2B5EF4-FFF2-40B4-BE49-F238E27FC236}">
                  <a16:creationId xmlns:a16="http://schemas.microsoft.com/office/drawing/2014/main" id="{D7369B54-BEC8-45AA-8587-37CBA57011BE}"/>
                </a:ext>
              </a:extLst>
            </p:cNvPr>
            <p:cNvGrpSpPr/>
            <p:nvPr/>
          </p:nvGrpSpPr>
          <p:grpSpPr>
            <a:xfrm>
              <a:off x="1012196" y="2710439"/>
              <a:ext cx="1277005" cy="1277005"/>
              <a:chOff x="899591" y="1902000"/>
              <a:chExt cx="1250671" cy="1250671"/>
            </a:xfrm>
          </p:grpSpPr>
          <p:sp>
            <p:nvSpPr>
              <p:cNvPr id="22" name="Oval 128">
                <a:extLst>
                  <a:ext uri="{FF2B5EF4-FFF2-40B4-BE49-F238E27FC236}">
                    <a16:creationId xmlns:a16="http://schemas.microsoft.com/office/drawing/2014/main" id="{E9427D65-FD13-48BC-B006-A6B417187180}"/>
                  </a:ext>
                </a:extLst>
              </p:cNvPr>
              <p:cNvSpPr/>
              <p:nvPr/>
            </p:nvSpPr>
            <p:spPr>
              <a:xfrm>
                <a:off x="899591" y="1902000"/>
                <a:ext cx="1250671" cy="1250671"/>
              </a:xfrm>
              <a:prstGeom prst="ellipse">
                <a:avLst/>
              </a:prstGeom>
              <a:solidFill>
                <a:srgbClr val="8497B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129">
                <a:extLst>
                  <a:ext uri="{FF2B5EF4-FFF2-40B4-BE49-F238E27FC236}">
                    <a16:creationId xmlns:a16="http://schemas.microsoft.com/office/drawing/2014/main" id="{CB4817AF-50FE-40C3-923C-4C6C2F287F0B}"/>
                  </a:ext>
                </a:extLst>
              </p:cNvPr>
              <p:cNvSpPr/>
              <p:nvPr/>
            </p:nvSpPr>
            <p:spPr>
              <a:xfrm>
                <a:off x="1016229" y="2018638"/>
                <a:ext cx="1017395" cy="101739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0" name="Group 130">
              <a:extLst>
                <a:ext uri="{FF2B5EF4-FFF2-40B4-BE49-F238E27FC236}">
                  <a16:creationId xmlns:a16="http://schemas.microsoft.com/office/drawing/2014/main" id="{E49F6C7F-2003-435F-B15E-8DACDF90D909}"/>
                </a:ext>
              </a:extLst>
            </p:cNvPr>
            <p:cNvGrpSpPr/>
            <p:nvPr/>
          </p:nvGrpSpPr>
          <p:grpSpPr>
            <a:xfrm>
              <a:off x="1012195" y="4483891"/>
              <a:ext cx="1277005" cy="1277005"/>
              <a:chOff x="899591" y="1902000"/>
              <a:chExt cx="1250671" cy="1250671"/>
            </a:xfrm>
          </p:grpSpPr>
          <p:sp>
            <p:nvSpPr>
              <p:cNvPr id="20" name="Oval 131">
                <a:extLst>
                  <a:ext uri="{FF2B5EF4-FFF2-40B4-BE49-F238E27FC236}">
                    <a16:creationId xmlns:a16="http://schemas.microsoft.com/office/drawing/2014/main" id="{4094CBCD-DE1F-4325-87B8-094C93A27F78}"/>
                  </a:ext>
                </a:extLst>
              </p:cNvPr>
              <p:cNvSpPr/>
              <p:nvPr/>
            </p:nvSpPr>
            <p:spPr>
              <a:xfrm>
                <a:off x="899591" y="1902000"/>
                <a:ext cx="1250671" cy="1250671"/>
              </a:xfrm>
              <a:prstGeom prst="ellipse">
                <a:avLst/>
              </a:prstGeom>
              <a:solidFill>
                <a:srgbClr val="333F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132">
                <a:extLst>
                  <a:ext uri="{FF2B5EF4-FFF2-40B4-BE49-F238E27FC236}">
                    <a16:creationId xmlns:a16="http://schemas.microsoft.com/office/drawing/2014/main" id="{7078A8B3-B7F7-42F8-BE00-F0C372E58CF2}"/>
                  </a:ext>
                </a:extLst>
              </p:cNvPr>
              <p:cNvSpPr/>
              <p:nvPr/>
            </p:nvSpPr>
            <p:spPr>
              <a:xfrm>
                <a:off x="1016229" y="2018638"/>
                <a:ext cx="1017395" cy="101739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38">
              <a:extLst>
                <a:ext uri="{FF2B5EF4-FFF2-40B4-BE49-F238E27FC236}">
                  <a16:creationId xmlns:a16="http://schemas.microsoft.com/office/drawing/2014/main" id="{99154189-3E31-4A4F-ADF2-CF21D7D149B4}"/>
                </a:ext>
              </a:extLst>
            </p:cNvPr>
            <p:cNvSpPr txBox="1"/>
            <p:nvPr/>
          </p:nvSpPr>
          <p:spPr>
            <a:xfrm>
              <a:off x="1095072" y="1453120"/>
              <a:ext cx="104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Niveau central</a:t>
              </a:r>
              <a:endParaRPr lang="fr-F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39">
              <a:extLst>
                <a:ext uri="{FF2B5EF4-FFF2-40B4-BE49-F238E27FC236}">
                  <a16:creationId xmlns:a16="http://schemas.microsoft.com/office/drawing/2014/main" id="{44B28CF0-D74F-4290-8770-BA94E134FDAF}"/>
                </a:ext>
              </a:extLst>
            </p:cNvPr>
            <p:cNvSpPr txBox="1"/>
            <p:nvPr/>
          </p:nvSpPr>
          <p:spPr>
            <a:xfrm>
              <a:off x="1150334" y="3057782"/>
              <a:ext cx="104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Niveau Régional</a:t>
              </a:r>
              <a:endParaRPr lang="fr-F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40">
              <a:extLst>
                <a:ext uri="{FF2B5EF4-FFF2-40B4-BE49-F238E27FC236}">
                  <a16:creationId xmlns:a16="http://schemas.microsoft.com/office/drawing/2014/main" id="{1C0796AB-F1BC-4BCB-86BF-542498D0A981}"/>
                </a:ext>
              </a:extLst>
            </p:cNvPr>
            <p:cNvSpPr txBox="1"/>
            <p:nvPr/>
          </p:nvSpPr>
          <p:spPr>
            <a:xfrm>
              <a:off x="1131289" y="4663849"/>
              <a:ext cx="1044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Niveau provincial ou préfectoral</a:t>
              </a:r>
              <a:endParaRPr lang="fr-F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44">
              <a:extLst>
                <a:ext uri="{FF2B5EF4-FFF2-40B4-BE49-F238E27FC236}">
                  <a16:creationId xmlns:a16="http://schemas.microsoft.com/office/drawing/2014/main" id="{EBA4576F-1396-4878-9422-A92BBEE41D5F}"/>
                </a:ext>
              </a:extLst>
            </p:cNvPr>
            <p:cNvSpPr txBox="1"/>
            <p:nvPr/>
          </p:nvSpPr>
          <p:spPr>
            <a:xfrm>
              <a:off x="3351358" y="1360786"/>
              <a:ext cx="7680819" cy="830997"/>
            </a:xfrm>
            <a:prstGeom prst="rect">
              <a:avLst/>
            </a:prstGeom>
            <a:ln w="28575">
              <a:solidFill>
                <a:srgbClr val="85858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Établissement des politiques publiques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Encadrement des services déconcentrés et affectation des moyens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Évaluation et contrôle </a:t>
              </a:r>
              <a:endParaRPr lang="fr-F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6">
              <a:extLst>
                <a:ext uri="{FF2B5EF4-FFF2-40B4-BE49-F238E27FC236}">
                  <a16:creationId xmlns:a16="http://schemas.microsoft.com/office/drawing/2014/main" id="{E24B21E9-F1B9-4907-A05E-CAB8E09B9771}"/>
                </a:ext>
              </a:extLst>
            </p:cNvPr>
            <p:cNvSpPr txBox="1"/>
            <p:nvPr/>
          </p:nvSpPr>
          <p:spPr>
            <a:xfrm>
              <a:off x="3351357" y="2559176"/>
              <a:ext cx="7680820" cy="1569660"/>
            </a:xfrm>
            <a:prstGeom prst="rect">
              <a:avLst/>
            </a:prstGeom>
            <a:ln w="28575">
              <a:solidFill>
                <a:srgbClr val="8497B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Mise en cohérence et convergence des politiques publiques au niveau territoriale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Élaboration et suivi de l’exécution des politiques, programmes et projets au niveau régional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Élaboration de la programmation budgétaire triennale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Contribution à l’élaboration des SDD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Encadrement et orientation des actions des services déconcentrés </a:t>
              </a:r>
              <a:r>
                <a:rPr lang="fr-F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provinciaux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48">
              <a:extLst>
                <a:ext uri="{FF2B5EF4-FFF2-40B4-BE49-F238E27FC236}">
                  <a16:creationId xmlns:a16="http://schemas.microsoft.com/office/drawing/2014/main" id="{B31F1A60-7EE5-4567-A367-8297C57FB847}"/>
                </a:ext>
              </a:extLst>
            </p:cNvPr>
            <p:cNvSpPr txBox="1"/>
            <p:nvPr/>
          </p:nvSpPr>
          <p:spPr>
            <a:xfrm>
              <a:off x="3351357" y="4459696"/>
              <a:ext cx="7680820" cy="1323439"/>
            </a:xfrm>
            <a:prstGeom prst="rect">
              <a:avLst/>
            </a:prstGeom>
            <a:ln w="28575">
              <a:solidFill>
                <a:srgbClr val="333F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Fourniture de prestations publiques aux usagers</a:t>
              </a:r>
              <a:endParaRPr lang="fr-F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Exécution  </a:t>
              </a: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 programmes et projets programmés au niveau de la </a:t>
              </a:r>
              <a:r>
                <a:rPr lang="fr-FR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préfecture/province</a:t>
              </a:r>
              <a:r>
                <a:rPr lang="fr-F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Exécution des directives et des décisions des ministères communiquées par les chefs des </a:t>
              </a:r>
              <a:r>
                <a: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directions </a:t>
              </a:r>
              <a:r>
                <a:rPr lang="fr-FR" sz="16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régionales</a:t>
              </a:r>
              <a:endParaRPr lang="fr-F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01770F-6D88-4C5B-B795-3480313C699C}"/>
                </a:ext>
              </a:extLst>
            </p:cNvPr>
            <p:cNvCxnSpPr>
              <a:cxnSpLocks/>
              <a:endCxn id="20" idx="6"/>
            </p:cNvCxnSpPr>
            <p:nvPr/>
          </p:nvCxnSpPr>
          <p:spPr>
            <a:xfrm flipH="1">
              <a:off x="2289200" y="5121415"/>
              <a:ext cx="1062157" cy="979"/>
            </a:xfrm>
            <a:prstGeom prst="line">
              <a:avLst/>
            </a:prstGeom>
            <a:ln w="19050">
              <a:solidFill>
                <a:srgbClr val="333F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11F869-F687-46C5-B117-3167C6CDA628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 flipH="1">
              <a:off x="2289201" y="3344006"/>
              <a:ext cx="1031158" cy="4936"/>
            </a:xfrm>
            <a:prstGeom prst="line">
              <a:avLst/>
            </a:prstGeom>
            <a:ln w="19050">
              <a:solidFill>
                <a:srgbClr val="8497B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7B9C35-5758-4EB7-992E-7256F9800603}"/>
                </a:ext>
              </a:extLst>
            </p:cNvPr>
            <p:cNvCxnSpPr>
              <a:cxnSpLocks/>
              <a:endCxn id="24" idx="6"/>
            </p:cNvCxnSpPr>
            <p:nvPr/>
          </p:nvCxnSpPr>
          <p:spPr>
            <a:xfrm flipH="1">
              <a:off x="2289202" y="1776284"/>
              <a:ext cx="1031157" cy="3"/>
            </a:xfrm>
            <a:prstGeom prst="line">
              <a:avLst/>
            </a:prstGeom>
            <a:ln w="19050">
              <a:solidFill>
                <a:srgbClr val="7F7F7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3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sz="2800" b="1" i="1" dirty="0">
                <a:solidFill>
                  <a:schemeClr val="bg1"/>
                </a:solidFill>
                <a:latin typeface="Candara" pitchFamily="34" charset="0"/>
              </a:rPr>
              <a:t>Charte Nationale de la Déconcentration Administrative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29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20" y="1462438"/>
            <a:ext cx="9971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Les Walis et Gouverneurs coordonnent et veillent au bon fonctionnement des services déconcentrés</a:t>
            </a:r>
          </a:p>
        </p:txBody>
      </p:sp>
      <p:sp>
        <p:nvSpPr>
          <p:cNvPr id="7" name="Oval 64">
            <a:extLst>
              <a:ext uri="{FF2B5EF4-FFF2-40B4-BE49-F238E27FC236}">
                <a16:creationId xmlns:a16="http://schemas.microsoft.com/office/drawing/2014/main" id="{1558F32E-DEBA-4072-A94B-80E0AAC73CE1}"/>
              </a:ext>
            </a:extLst>
          </p:cNvPr>
          <p:cNvSpPr/>
          <p:nvPr/>
        </p:nvSpPr>
        <p:spPr>
          <a:xfrm>
            <a:off x="1153886" y="2468663"/>
            <a:ext cx="576064" cy="57606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  <p:sp>
        <p:nvSpPr>
          <p:cNvPr id="8" name="TextBox 48">
            <a:extLst>
              <a:ext uri="{FF2B5EF4-FFF2-40B4-BE49-F238E27FC236}">
                <a16:creationId xmlns:a16="http://schemas.microsoft.com/office/drawing/2014/main" id="{F8EFD634-11F4-475D-840F-E5637CA5FA6B}"/>
              </a:ext>
            </a:extLst>
          </p:cNvPr>
          <p:cNvSpPr txBox="1"/>
          <p:nvPr/>
        </p:nvSpPr>
        <p:spPr>
          <a:xfrm>
            <a:off x="2005538" y="2456299"/>
            <a:ext cx="392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Superviser</a:t>
            </a:r>
            <a:r>
              <a:rPr lang="fr-FR" sz="1600" dirty="0"/>
              <a:t> l’élaboration des programmes </a:t>
            </a:r>
            <a:r>
              <a:rPr lang="fr-FR" sz="1600" dirty="0" smtClean="0"/>
              <a:t>et </a:t>
            </a:r>
            <a:r>
              <a:rPr lang="fr-FR" sz="1600" dirty="0"/>
              <a:t>projets et veiller à assurer leur convergence, cohérence et harmonie</a:t>
            </a:r>
          </a:p>
        </p:txBody>
      </p:sp>
      <p:sp>
        <p:nvSpPr>
          <p:cNvPr id="9" name="Oval 70">
            <a:extLst>
              <a:ext uri="{FF2B5EF4-FFF2-40B4-BE49-F238E27FC236}">
                <a16:creationId xmlns:a16="http://schemas.microsoft.com/office/drawing/2014/main" id="{1079D2CA-75D6-4FC0-8637-91AAD7FA1088}"/>
              </a:ext>
            </a:extLst>
          </p:cNvPr>
          <p:cNvSpPr/>
          <p:nvPr/>
        </p:nvSpPr>
        <p:spPr>
          <a:xfrm>
            <a:off x="1153886" y="3746996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  <p:sp>
        <p:nvSpPr>
          <p:cNvPr id="10" name="TextBox 50">
            <a:extLst>
              <a:ext uri="{FF2B5EF4-FFF2-40B4-BE49-F238E27FC236}">
                <a16:creationId xmlns:a16="http://schemas.microsoft.com/office/drawing/2014/main" id="{6A2807A8-AAA6-4C93-A99A-F24D633A9C46}"/>
              </a:ext>
            </a:extLst>
          </p:cNvPr>
          <p:cNvSpPr txBox="1"/>
          <p:nvPr/>
        </p:nvSpPr>
        <p:spPr>
          <a:xfrm>
            <a:off x="2005538" y="3778925"/>
            <a:ext cx="392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Conclure les conventions </a:t>
            </a:r>
            <a:r>
              <a:rPr lang="fr-FR" sz="1600" dirty="0"/>
              <a:t>et contrats relatifs aux programmes et projets concernés</a:t>
            </a:r>
          </a:p>
        </p:txBody>
      </p:sp>
      <p:sp>
        <p:nvSpPr>
          <p:cNvPr id="11" name="Oval 72">
            <a:extLst>
              <a:ext uri="{FF2B5EF4-FFF2-40B4-BE49-F238E27FC236}">
                <a16:creationId xmlns:a16="http://schemas.microsoft.com/office/drawing/2014/main" id="{82C49DC4-C33D-4B7D-9C86-17B70F6F1DA1}"/>
              </a:ext>
            </a:extLst>
          </p:cNvPr>
          <p:cNvSpPr/>
          <p:nvPr/>
        </p:nvSpPr>
        <p:spPr>
          <a:xfrm>
            <a:off x="1153886" y="5057021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  <p:sp>
        <p:nvSpPr>
          <p:cNvPr id="12" name="TextBox 54">
            <a:extLst>
              <a:ext uri="{FF2B5EF4-FFF2-40B4-BE49-F238E27FC236}">
                <a16:creationId xmlns:a16="http://schemas.microsoft.com/office/drawing/2014/main" id="{28C20470-E773-4796-9D6C-30DC77C88613}"/>
              </a:ext>
            </a:extLst>
          </p:cNvPr>
          <p:cNvSpPr txBox="1"/>
          <p:nvPr/>
        </p:nvSpPr>
        <p:spPr>
          <a:xfrm>
            <a:off x="2005538" y="4975721"/>
            <a:ext cx="392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Prendre toutes les mesures nécessaires </a:t>
            </a:r>
            <a:r>
              <a:rPr lang="fr-FR" sz="1600" dirty="0"/>
              <a:t>de nature à améliorer l’action des services déconcentrés et répondre aux attentes des usagers</a:t>
            </a: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id="{F8EFD634-11F4-475D-840F-E5637CA5FA6B}"/>
              </a:ext>
            </a:extLst>
          </p:cNvPr>
          <p:cNvSpPr txBox="1"/>
          <p:nvPr/>
        </p:nvSpPr>
        <p:spPr>
          <a:xfrm>
            <a:off x="7380795" y="2768877"/>
            <a:ext cx="392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Informer</a:t>
            </a:r>
            <a:r>
              <a:rPr lang="fr-FR" sz="1600" dirty="0"/>
              <a:t> les autorités gouvernementales concernées des mesures prises pour l’exécution des programmes et projets et de l’état d’avancement de leur réalisation</a:t>
            </a: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6A2807A8-AAA6-4C93-A99A-F24D633A9C46}"/>
              </a:ext>
            </a:extLst>
          </p:cNvPr>
          <p:cNvSpPr txBox="1"/>
          <p:nvPr/>
        </p:nvSpPr>
        <p:spPr>
          <a:xfrm>
            <a:off x="7380795" y="4615444"/>
            <a:ext cx="392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dirty="0"/>
              <a:t>Coordonner et superviser </a:t>
            </a:r>
            <a:r>
              <a:rPr lang="fr-FR" sz="1600" dirty="0"/>
              <a:t>l’action des services </a:t>
            </a:r>
            <a:r>
              <a:rPr lang="fr-FR" sz="1600" dirty="0" smtClean="0"/>
              <a:t>déconcentrés</a:t>
            </a:r>
            <a:endParaRPr lang="fr-FR" sz="1600" dirty="0"/>
          </a:p>
        </p:txBody>
      </p:sp>
      <p:sp>
        <p:nvSpPr>
          <p:cNvPr id="15" name="Oval 70">
            <a:extLst>
              <a:ext uri="{FF2B5EF4-FFF2-40B4-BE49-F238E27FC236}">
                <a16:creationId xmlns:a16="http://schemas.microsoft.com/office/drawing/2014/main" id="{1079D2CA-75D6-4FC0-8637-91AAD7FA1088}"/>
              </a:ext>
            </a:extLst>
          </p:cNvPr>
          <p:cNvSpPr/>
          <p:nvPr/>
        </p:nvSpPr>
        <p:spPr>
          <a:xfrm>
            <a:off x="6556004" y="3010400"/>
            <a:ext cx="576064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  <p:sp>
        <p:nvSpPr>
          <p:cNvPr id="16" name="Oval 72">
            <a:extLst>
              <a:ext uri="{FF2B5EF4-FFF2-40B4-BE49-F238E27FC236}">
                <a16:creationId xmlns:a16="http://schemas.microsoft.com/office/drawing/2014/main" id="{82C49DC4-C33D-4B7D-9C86-17B70F6F1DA1}"/>
              </a:ext>
            </a:extLst>
          </p:cNvPr>
          <p:cNvSpPr/>
          <p:nvPr/>
        </p:nvSpPr>
        <p:spPr>
          <a:xfrm>
            <a:off x="6630551" y="4579968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3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Introduction</a:t>
            </a:r>
            <a:endParaRPr lang="fr-FR" altLang="fr-FR" sz="24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291956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3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28906" y="1575662"/>
            <a:ext cx="10613595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altLang="fr-FR" sz="2400" b="1" i="1" dirty="0" smtClean="0">
                <a:latin typeface="Trebuchet MS" panose="020B0603020202020204" pitchFamily="34" charset="0"/>
              </a:rPr>
              <a:t>La </a:t>
            </a:r>
            <a:r>
              <a:rPr lang="fr-FR" altLang="fr-FR" sz="2400" b="1" i="1" dirty="0">
                <a:latin typeface="Trebuchet MS" panose="020B0603020202020204" pitchFamily="34" charset="0"/>
              </a:rPr>
              <a:t>politique de décentralisation </a:t>
            </a:r>
            <a:r>
              <a:rPr lang="fr-FR" altLang="fr-FR" sz="2400" b="1" i="1" dirty="0" smtClean="0">
                <a:latin typeface="Trebuchet MS" panose="020B0603020202020204" pitchFamily="34" charset="0"/>
              </a:rPr>
              <a:t>territoriale:</a:t>
            </a:r>
          </a:p>
          <a:p>
            <a:pPr marL="985838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i="1" dirty="0" smtClean="0">
                <a:latin typeface="Trebuchet MS" panose="020B0603020202020204" pitchFamily="34" charset="0"/>
              </a:rPr>
              <a:t>Choix stratégique irréversible, émanant d’une volonté royale;  </a:t>
            </a:r>
          </a:p>
          <a:p>
            <a:pPr marL="985838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i="1" dirty="0">
                <a:latin typeface="Trebuchet MS" panose="020B0603020202020204" pitchFamily="34" charset="0"/>
              </a:rPr>
              <a:t>Processus </a:t>
            </a:r>
            <a:r>
              <a:rPr lang="fr-FR" altLang="fr-FR" sz="2000" i="1" dirty="0" smtClean="0">
                <a:latin typeface="Trebuchet MS" panose="020B0603020202020204" pitchFamily="34" charset="0"/>
              </a:rPr>
              <a:t>évolutif, </a:t>
            </a:r>
            <a:r>
              <a:rPr lang="fr-FR" altLang="fr-FR" sz="2000" i="1" dirty="0">
                <a:latin typeface="Trebuchet MS" panose="020B0603020202020204" pitchFamily="34" charset="0"/>
              </a:rPr>
              <a:t>graduelle et dynamique ;</a:t>
            </a:r>
          </a:p>
          <a:p>
            <a:pPr marL="985838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000" i="1" dirty="0" smtClean="0">
                <a:latin typeface="Trebuchet MS" panose="020B0603020202020204" pitchFamily="34" charset="0"/>
              </a:rPr>
              <a:t>Composante </a:t>
            </a:r>
            <a:r>
              <a:rPr lang="fr-FR" sz="2000" i="1" dirty="0">
                <a:latin typeface="Trebuchet MS" panose="020B0603020202020204" pitchFamily="34" charset="0"/>
              </a:rPr>
              <a:t>principale des chantiers de réforme </a:t>
            </a:r>
            <a:r>
              <a:rPr lang="fr-FR" sz="2000" i="1" dirty="0" smtClean="0">
                <a:latin typeface="Trebuchet MS" panose="020B0603020202020204" pitchFamily="34" charset="0"/>
              </a:rPr>
              <a:t>au Maroc (politico-</a:t>
            </a:r>
            <a:r>
              <a:rPr lang="fr-FR" sz="2000" i="1" dirty="0" err="1" smtClean="0">
                <a:latin typeface="Trebuchet MS" panose="020B0603020202020204" pitchFamily="34" charset="0"/>
              </a:rPr>
              <a:t>adm</a:t>
            </a:r>
            <a:r>
              <a:rPr lang="fr-FR" sz="2000" i="1" dirty="0" smtClean="0">
                <a:latin typeface="Trebuchet MS" panose="020B0603020202020204" pitchFamily="34" charset="0"/>
              </a:rPr>
              <a:t>)</a:t>
            </a:r>
            <a:endParaRPr lang="fr-FR" sz="2000" i="1" dirty="0">
              <a:latin typeface="Trebuchet MS" panose="020B0603020202020204" pitchFamily="34" charset="0"/>
            </a:endParaRPr>
          </a:p>
          <a:p>
            <a:pPr marL="952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fr-FR" sz="1000" b="1" i="1" dirty="0" smtClean="0">
              <a:latin typeface="Trebuchet MS" panose="020B0603020202020204" pitchFamily="34" charset="0"/>
            </a:endParaRPr>
          </a:p>
          <a:p>
            <a:pPr marL="355600" indent="-2603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b="1" i="1" dirty="0" smtClean="0">
                <a:latin typeface="Trebuchet MS" panose="020B0603020202020204" pitchFamily="34" charset="0"/>
              </a:rPr>
              <a:t>La </a:t>
            </a:r>
            <a:r>
              <a:rPr lang="fr-FR" sz="2400" b="1" i="1" dirty="0">
                <a:latin typeface="Trebuchet MS" panose="020B0603020202020204" pitchFamily="34" charset="0"/>
              </a:rPr>
              <a:t>Régionalisation Avancée est: </a:t>
            </a:r>
          </a:p>
          <a:p>
            <a:pPr marL="985838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000" i="1" dirty="0" smtClean="0">
                <a:latin typeface="Trebuchet MS" panose="020B0603020202020204" pitchFamily="34" charset="0"/>
              </a:rPr>
              <a:t>Un chantier maroco-marocain, … C’est couronnement </a:t>
            </a:r>
            <a:r>
              <a:rPr lang="fr-FR" sz="2000" i="1" dirty="0">
                <a:latin typeface="Trebuchet MS" panose="020B0603020202020204" pitchFamily="34" charset="0"/>
              </a:rPr>
              <a:t>de l’évolution du processus de la </a:t>
            </a:r>
            <a:r>
              <a:rPr lang="fr-FR" sz="2000" i="1" dirty="0" smtClean="0">
                <a:latin typeface="Trebuchet MS" panose="020B0603020202020204" pitchFamily="34" charset="0"/>
              </a:rPr>
              <a:t>décentralisation</a:t>
            </a:r>
            <a:endParaRPr lang="fr-FR" sz="20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sz="2800" b="1" i="1" dirty="0" smtClean="0">
                <a:solidFill>
                  <a:schemeClr val="bg1"/>
                </a:solidFill>
                <a:latin typeface="Candara" pitchFamily="34" charset="0"/>
              </a:rPr>
              <a:t>Déconcentration Administrative et Décentralisation</a:t>
            </a:r>
            <a:endParaRPr lang="fr-FR" sz="28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00834" y="6343472"/>
            <a:ext cx="545205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30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077450-0C7E-443A-A73A-9B4A55794CB8}"/>
              </a:ext>
            </a:extLst>
          </p:cNvPr>
          <p:cNvSpPr/>
          <p:nvPr/>
        </p:nvSpPr>
        <p:spPr>
          <a:xfrm rot="233751">
            <a:off x="6844947" y="4377458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ADF048-DBC4-4142-A999-3298510D4395}"/>
              </a:ext>
            </a:extLst>
          </p:cNvPr>
          <p:cNvSpPr/>
          <p:nvPr/>
        </p:nvSpPr>
        <p:spPr>
          <a:xfrm rot="233751">
            <a:off x="6869893" y="5551593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ECF946-7AA2-4272-83F7-10AEFE7576CC}"/>
              </a:ext>
            </a:extLst>
          </p:cNvPr>
          <p:cNvSpPr/>
          <p:nvPr/>
        </p:nvSpPr>
        <p:spPr>
          <a:xfrm rot="21353261">
            <a:off x="2447146" y="4383471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A0831-8FCF-4446-A962-6D72015C5443}"/>
              </a:ext>
            </a:extLst>
          </p:cNvPr>
          <p:cNvSpPr/>
          <p:nvPr/>
        </p:nvSpPr>
        <p:spPr>
          <a:xfrm rot="21353261">
            <a:off x="2411951" y="5510062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0F7B5-C465-475C-9AD6-C5A696D099F4}"/>
              </a:ext>
            </a:extLst>
          </p:cNvPr>
          <p:cNvSpPr/>
          <p:nvPr/>
        </p:nvSpPr>
        <p:spPr>
          <a:xfrm rot="233751">
            <a:off x="6897050" y="3251590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0DBA4B-D393-480A-B9D1-601A85357B1C}"/>
              </a:ext>
            </a:extLst>
          </p:cNvPr>
          <p:cNvSpPr/>
          <p:nvPr/>
        </p:nvSpPr>
        <p:spPr>
          <a:xfrm rot="21353261">
            <a:off x="2477973" y="3233322"/>
            <a:ext cx="2785401" cy="51933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69796038-62E7-4081-82DC-7B1141DBC49D}"/>
              </a:ext>
            </a:extLst>
          </p:cNvPr>
          <p:cNvSpPr/>
          <p:nvPr/>
        </p:nvSpPr>
        <p:spPr>
          <a:xfrm>
            <a:off x="6344371" y="2781998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id="{01B07D27-5F3C-4187-8A39-3873271FD750}"/>
              </a:ext>
            </a:extLst>
          </p:cNvPr>
          <p:cNvSpPr/>
          <p:nvPr/>
        </p:nvSpPr>
        <p:spPr>
          <a:xfrm>
            <a:off x="1371213" y="3895562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C405D8CC-F819-4AF7-A6BA-98DE6B2A4C40}"/>
              </a:ext>
            </a:extLst>
          </p:cNvPr>
          <p:cNvSpPr/>
          <p:nvPr/>
        </p:nvSpPr>
        <p:spPr>
          <a:xfrm>
            <a:off x="6344371" y="3908207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Rectangle: Rounded Corners 42">
            <a:extLst>
              <a:ext uri="{FF2B5EF4-FFF2-40B4-BE49-F238E27FC236}">
                <a16:creationId xmlns:a16="http://schemas.microsoft.com/office/drawing/2014/main" id="{DE830059-A02E-42F3-A5C5-DF9FD969E140}"/>
              </a:ext>
            </a:extLst>
          </p:cNvPr>
          <p:cNvSpPr/>
          <p:nvPr/>
        </p:nvSpPr>
        <p:spPr>
          <a:xfrm>
            <a:off x="1371213" y="5043543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3321099F-E474-4D69-B7DB-085ECE1B606C}"/>
              </a:ext>
            </a:extLst>
          </p:cNvPr>
          <p:cNvSpPr/>
          <p:nvPr/>
        </p:nvSpPr>
        <p:spPr>
          <a:xfrm>
            <a:off x="6344371" y="5056188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Rectangle: Rounded Corners 2">
            <a:extLst>
              <a:ext uri="{FF2B5EF4-FFF2-40B4-BE49-F238E27FC236}">
                <a16:creationId xmlns:a16="http://schemas.microsoft.com/office/drawing/2014/main" id="{93024A06-1686-4D65-88B5-664C60939CCA}"/>
              </a:ext>
            </a:extLst>
          </p:cNvPr>
          <p:cNvSpPr/>
          <p:nvPr/>
        </p:nvSpPr>
        <p:spPr>
          <a:xfrm>
            <a:off x="1371213" y="2769353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9" name="Group 100">
            <a:extLst>
              <a:ext uri="{FF2B5EF4-FFF2-40B4-BE49-F238E27FC236}">
                <a16:creationId xmlns:a16="http://schemas.microsoft.com/office/drawing/2014/main" id="{2906E2AE-DE58-47C7-8FF9-F88A1C2578F7}"/>
              </a:ext>
            </a:extLst>
          </p:cNvPr>
          <p:cNvGrpSpPr/>
          <p:nvPr/>
        </p:nvGrpSpPr>
        <p:grpSpPr>
          <a:xfrm>
            <a:off x="1487509" y="2843794"/>
            <a:ext cx="4052993" cy="635520"/>
            <a:chOff x="1164516" y="694343"/>
            <a:chExt cx="4251545" cy="847360"/>
          </a:xfrm>
        </p:grpSpPr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9C98BF77-8359-40EC-BC8F-E7AD0136D7A6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673F2668-8A41-4A21-BE07-E7704BD2A973}"/>
                </a:ext>
              </a:extLst>
            </p:cNvPr>
            <p:cNvSpPr txBox="1"/>
            <p:nvPr/>
          </p:nvSpPr>
          <p:spPr>
            <a:xfrm>
              <a:off x="1164516" y="762003"/>
              <a:ext cx="40716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Wali de </a:t>
              </a:r>
              <a:r>
                <a:rPr lang="en-US" sz="1600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la </a:t>
              </a:r>
              <a:r>
                <a:rPr lang="en-US" sz="1600" b="1" dirty="0" err="1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Région</a:t>
              </a:r>
              <a:r>
                <a:rPr lang="en-US" sz="1600" b="1" dirty="0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 - SGAR</a:t>
              </a:r>
            </a:p>
            <a:p>
              <a:r>
                <a:rPr lang="en-US" sz="1600" b="1" dirty="0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+ </a:t>
              </a:r>
              <a:r>
                <a:rPr lang="en-US" sz="1600" b="1" dirty="0" err="1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Directeurs</a:t>
              </a:r>
              <a:r>
                <a:rPr lang="en-US" sz="1600" b="1" dirty="0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C3300"/>
                  </a:solidFill>
                  <a:latin typeface="Century Gothic" panose="020B0502020202020204" pitchFamily="34" charset="0"/>
                </a:rPr>
                <a:t>régionaux</a:t>
              </a:r>
              <a:endParaRPr lang="en-US" sz="1600" b="1" dirty="0">
                <a:solidFill>
                  <a:srgbClr val="CC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Rectangle: Rounded Corners 1">
            <a:extLst>
              <a:ext uri="{FF2B5EF4-FFF2-40B4-BE49-F238E27FC236}">
                <a16:creationId xmlns:a16="http://schemas.microsoft.com/office/drawing/2014/main" id="{A1182707-A74A-4892-94E9-3A75C88459A6}"/>
              </a:ext>
            </a:extLst>
          </p:cNvPr>
          <p:cNvSpPr/>
          <p:nvPr/>
        </p:nvSpPr>
        <p:spPr>
          <a:xfrm>
            <a:off x="5540502" y="2528323"/>
            <a:ext cx="1019908" cy="3600277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107">
            <a:extLst>
              <a:ext uri="{FF2B5EF4-FFF2-40B4-BE49-F238E27FC236}">
                <a16:creationId xmlns:a16="http://schemas.microsoft.com/office/drawing/2014/main" id="{A84E62EC-2151-463D-BA9D-3AD67FB8BAD9}"/>
              </a:ext>
            </a:extLst>
          </p:cNvPr>
          <p:cNvGrpSpPr/>
          <p:nvPr/>
        </p:nvGrpSpPr>
        <p:grpSpPr>
          <a:xfrm>
            <a:off x="6564702" y="2856043"/>
            <a:ext cx="4048699" cy="634890"/>
            <a:chOff x="6781662" y="710675"/>
            <a:chExt cx="4213888" cy="846520"/>
          </a:xfrm>
        </p:grpSpPr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CECD3A9D-C8DB-418D-BC43-A596CE5DDD92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0CE0E28E-0B06-4954-B8F3-B619B2E33E3F}"/>
                </a:ext>
              </a:extLst>
            </p:cNvPr>
            <p:cNvSpPr txBox="1"/>
            <p:nvPr/>
          </p:nvSpPr>
          <p:spPr>
            <a:xfrm>
              <a:off x="7063987" y="722854"/>
              <a:ext cx="3794792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5B5B"/>
                  </a:solidFill>
                  <a:latin typeface="Century Gothic" panose="020B0502020202020204" pitchFamily="34" charset="0"/>
                </a:rPr>
                <a:t>Président</a:t>
              </a:r>
              <a:r>
                <a:rPr lang="en-US" sz="1600" b="1" dirty="0" smtClean="0">
                  <a:solidFill>
                    <a:srgbClr val="005B5B"/>
                  </a:solidFill>
                  <a:latin typeface="Century Gothic" panose="020B0502020202020204" pitchFamily="34" charset="0"/>
                </a:rPr>
                <a:t> du </a:t>
              </a:r>
              <a:r>
                <a:rPr lang="en-US" sz="1600" b="1" dirty="0" err="1" smtClean="0">
                  <a:solidFill>
                    <a:srgbClr val="005B5B"/>
                  </a:solidFill>
                  <a:latin typeface="Century Gothic" panose="020B0502020202020204" pitchFamily="34" charset="0"/>
                </a:rPr>
                <a:t>Conseil</a:t>
              </a:r>
              <a:r>
                <a:rPr lang="en-US" sz="1600" b="1" dirty="0" smtClean="0">
                  <a:solidFill>
                    <a:srgbClr val="005B5B"/>
                  </a:solidFill>
                  <a:latin typeface="Century Gothic" panose="020B0502020202020204" pitchFamily="34" charset="0"/>
                </a:rPr>
                <a:t> de la </a:t>
              </a:r>
              <a:r>
                <a:rPr lang="en-US" sz="1600" b="1" dirty="0" err="1" smtClean="0">
                  <a:solidFill>
                    <a:srgbClr val="005B5B"/>
                  </a:solidFill>
                  <a:latin typeface="Century Gothic" panose="020B0502020202020204" pitchFamily="34" charset="0"/>
                </a:rPr>
                <a:t>Région</a:t>
              </a:r>
              <a:endParaRPr lang="en-US" sz="1600" b="1" dirty="0">
                <a:solidFill>
                  <a:srgbClr val="005B5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: Top Corners Rounded 5">
            <a:extLst>
              <a:ext uri="{FF2B5EF4-FFF2-40B4-BE49-F238E27FC236}">
                <a16:creationId xmlns:a16="http://schemas.microsoft.com/office/drawing/2014/main" id="{2CACAE4E-EB93-4153-8833-7745AC64FB9C}"/>
              </a:ext>
            </a:extLst>
          </p:cNvPr>
          <p:cNvSpPr/>
          <p:nvPr/>
        </p:nvSpPr>
        <p:spPr>
          <a:xfrm rot="5400000">
            <a:off x="5235701" y="3030611"/>
            <a:ext cx="609600" cy="261257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: Top Corners Rounded 8">
            <a:extLst>
              <a:ext uri="{FF2B5EF4-FFF2-40B4-BE49-F238E27FC236}">
                <a16:creationId xmlns:a16="http://schemas.microsoft.com/office/drawing/2014/main" id="{95BE17D1-5031-42D4-8D82-B4C5C6F7B12B}"/>
              </a:ext>
            </a:extLst>
          </p:cNvPr>
          <p:cNvSpPr/>
          <p:nvPr/>
        </p:nvSpPr>
        <p:spPr>
          <a:xfrm rot="5400000">
            <a:off x="6255609" y="3030612"/>
            <a:ext cx="609600" cy="261257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8" name="Group 101">
            <a:extLst>
              <a:ext uri="{FF2B5EF4-FFF2-40B4-BE49-F238E27FC236}">
                <a16:creationId xmlns:a16="http://schemas.microsoft.com/office/drawing/2014/main" id="{00D7D7F5-D5AA-49D1-A6FF-63CC39C59807}"/>
              </a:ext>
            </a:extLst>
          </p:cNvPr>
          <p:cNvGrpSpPr/>
          <p:nvPr/>
        </p:nvGrpSpPr>
        <p:grpSpPr>
          <a:xfrm>
            <a:off x="1523408" y="3970002"/>
            <a:ext cx="4017094" cy="635520"/>
            <a:chOff x="1202173" y="2195954"/>
            <a:chExt cx="4213888" cy="847360"/>
          </a:xfrm>
        </p:grpSpPr>
        <p:sp>
          <p:nvSpPr>
            <p:cNvPr id="39" name="Rectangle: Rounded Corners 25">
              <a:extLst>
                <a:ext uri="{FF2B5EF4-FFF2-40B4-BE49-F238E27FC236}">
                  <a16:creationId xmlns:a16="http://schemas.microsoft.com/office/drawing/2014/main" id="{636526F6-B06C-4FB6-BFCA-E85EAE12B876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92A6D710-6395-4807-B932-812BE3D83FEF}"/>
                </a:ext>
              </a:extLst>
            </p:cNvPr>
            <p:cNvSpPr txBox="1"/>
            <p:nvPr/>
          </p:nvSpPr>
          <p:spPr>
            <a:xfrm>
              <a:off x="1271537" y="2263614"/>
              <a:ext cx="401270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Gouverneurs</a:t>
              </a:r>
              <a:r>
                <a:rPr lang="en-US" sz="1600" b="1" dirty="0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 de la </a:t>
              </a:r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Préf</a:t>
              </a:r>
              <a:r>
                <a:rPr lang="en-US" sz="1600" b="1" dirty="0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/</a:t>
              </a:r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Prov</a:t>
              </a:r>
              <a:endParaRPr lang="en-US" sz="1600" b="1" dirty="0" smtClean="0">
                <a:solidFill>
                  <a:srgbClr val="A102A2"/>
                </a:solidFill>
                <a:latin typeface="Century Gothic" panose="020B0502020202020204" pitchFamily="34" charset="0"/>
              </a:endParaRPr>
            </a:p>
            <a:p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Directeurs</a:t>
              </a:r>
              <a:r>
                <a:rPr lang="en-US" sz="1600" b="1" dirty="0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prov</a:t>
              </a:r>
              <a:r>
                <a:rPr lang="en-US" sz="1600" b="1" dirty="0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/</a:t>
              </a:r>
              <a:r>
                <a:rPr lang="en-US" sz="1600" b="1" dirty="0" err="1" smtClean="0">
                  <a:solidFill>
                    <a:srgbClr val="A102A2"/>
                  </a:solidFill>
                  <a:latin typeface="Century Gothic" panose="020B0502020202020204" pitchFamily="34" charset="0"/>
                </a:rPr>
                <a:t>préf</a:t>
              </a:r>
              <a:endParaRPr lang="en-US" sz="1600" b="1" dirty="0">
                <a:solidFill>
                  <a:srgbClr val="A102A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Group 105">
            <a:extLst>
              <a:ext uri="{FF2B5EF4-FFF2-40B4-BE49-F238E27FC236}">
                <a16:creationId xmlns:a16="http://schemas.microsoft.com/office/drawing/2014/main" id="{9D515FB7-4EC4-4032-AE99-44D499C1D8F9}"/>
              </a:ext>
            </a:extLst>
          </p:cNvPr>
          <p:cNvGrpSpPr/>
          <p:nvPr/>
        </p:nvGrpSpPr>
        <p:grpSpPr>
          <a:xfrm>
            <a:off x="6538428" y="3982647"/>
            <a:ext cx="4048699" cy="634890"/>
            <a:chOff x="6746631" y="2212814"/>
            <a:chExt cx="4213888" cy="846520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56EFAE1A-9529-4A5E-8C20-97D3EFB01FAB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5F5D0B16-08BB-491D-BCA2-CCEDEBC0F36A}"/>
                </a:ext>
              </a:extLst>
            </p:cNvPr>
            <p:cNvSpPr txBox="1"/>
            <p:nvPr/>
          </p:nvSpPr>
          <p:spPr>
            <a:xfrm>
              <a:off x="6950110" y="2275450"/>
              <a:ext cx="400778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Présidents</a:t>
              </a:r>
              <a:r>
                <a:rPr lang="en-US" sz="1600" b="1" dirty="0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US" sz="1600" b="1" dirty="0" err="1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Conseils</a:t>
              </a:r>
              <a:r>
                <a:rPr lang="en-US" sz="1600" b="1" dirty="0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Préf</a:t>
              </a:r>
              <a:r>
                <a:rPr lang="en-US" sz="1600" b="1" dirty="0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/</a:t>
              </a:r>
              <a:r>
                <a:rPr lang="en-US" sz="1600" b="1" dirty="0" err="1" smtClean="0">
                  <a:solidFill>
                    <a:srgbClr val="C90200"/>
                  </a:solidFill>
                  <a:latin typeface="Century Gothic" panose="020B0502020202020204" pitchFamily="34" charset="0"/>
                </a:rPr>
                <a:t>Prov</a:t>
              </a:r>
              <a:endParaRPr lang="en-US" sz="1600" b="1" dirty="0">
                <a:solidFill>
                  <a:srgbClr val="C902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Rectangle: Top Corners Rounded 26">
            <a:extLst>
              <a:ext uri="{FF2B5EF4-FFF2-40B4-BE49-F238E27FC236}">
                <a16:creationId xmlns:a16="http://schemas.microsoft.com/office/drawing/2014/main" id="{B31C8057-368D-4120-B1AB-71EF34553494}"/>
              </a:ext>
            </a:extLst>
          </p:cNvPr>
          <p:cNvSpPr/>
          <p:nvPr/>
        </p:nvSpPr>
        <p:spPr>
          <a:xfrm rot="5400000">
            <a:off x="5235701" y="4156819"/>
            <a:ext cx="609600" cy="261257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: Top Corners Rounded 29">
            <a:extLst>
              <a:ext uri="{FF2B5EF4-FFF2-40B4-BE49-F238E27FC236}">
                <a16:creationId xmlns:a16="http://schemas.microsoft.com/office/drawing/2014/main" id="{7B6B919B-3E19-4753-B00E-D8F2BB37ED65}"/>
              </a:ext>
            </a:extLst>
          </p:cNvPr>
          <p:cNvSpPr/>
          <p:nvPr/>
        </p:nvSpPr>
        <p:spPr>
          <a:xfrm rot="5400000">
            <a:off x="6255609" y="4156820"/>
            <a:ext cx="609600" cy="261257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8" name="Group 102">
            <a:extLst>
              <a:ext uri="{FF2B5EF4-FFF2-40B4-BE49-F238E27FC236}">
                <a16:creationId xmlns:a16="http://schemas.microsoft.com/office/drawing/2014/main" id="{1DD95D1D-9954-4C40-BBF3-45D18A5D8C0F}"/>
              </a:ext>
            </a:extLst>
          </p:cNvPr>
          <p:cNvGrpSpPr/>
          <p:nvPr/>
        </p:nvGrpSpPr>
        <p:grpSpPr>
          <a:xfrm>
            <a:off x="1523408" y="5117983"/>
            <a:ext cx="4017094" cy="635520"/>
            <a:chOff x="1202173" y="3726596"/>
            <a:chExt cx="4213888" cy="847360"/>
          </a:xfrm>
        </p:grpSpPr>
        <p:sp>
          <p:nvSpPr>
            <p:cNvPr id="49" name="Rectangle: Rounded Corners 43">
              <a:extLst>
                <a:ext uri="{FF2B5EF4-FFF2-40B4-BE49-F238E27FC236}">
                  <a16:creationId xmlns:a16="http://schemas.microsoft.com/office/drawing/2014/main" id="{130D1E41-2236-45ED-833E-CAF799AC6A38}"/>
                </a:ext>
              </a:extLst>
            </p:cNvPr>
            <p:cNvSpPr/>
            <p:nvPr/>
          </p:nvSpPr>
          <p:spPr>
            <a:xfrm>
              <a:off x="1202173" y="372659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TextBox 51">
              <a:extLst>
                <a:ext uri="{FF2B5EF4-FFF2-40B4-BE49-F238E27FC236}">
                  <a16:creationId xmlns:a16="http://schemas.microsoft.com/office/drawing/2014/main" id="{1FE92AEA-6BEE-4B65-8EAE-64321F118C5E}"/>
                </a:ext>
              </a:extLst>
            </p:cNvPr>
            <p:cNvSpPr txBox="1"/>
            <p:nvPr/>
          </p:nvSpPr>
          <p:spPr>
            <a:xfrm>
              <a:off x="1312641" y="3794256"/>
              <a:ext cx="384010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Pachas</a:t>
              </a:r>
              <a:r>
                <a:rPr lang="en-US" sz="1600" b="1" dirty="0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 – chefs de </a:t>
              </a:r>
              <a:r>
                <a:rPr lang="en-US" sz="1600" b="1" dirty="0" err="1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cercles</a:t>
              </a:r>
              <a:r>
                <a:rPr lang="en-US" sz="1600" b="1" dirty="0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r>
                <a:rPr lang="en-US" sz="1600" b="1" dirty="0" err="1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Caids</a:t>
              </a:r>
              <a:r>
                <a:rPr lang="en-US" sz="1600" b="1" dirty="0" smtClean="0">
                  <a:solidFill>
                    <a:srgbClr val="5B5A8A"/>
                  </a:solidFill>
                  <a:latin typeface="Century Gothic" panose="020B0502020202020204" pitchFamily="34" charset="0"/>
                </a:rPr>
                <a:t> </a:t>
              </a:r>
              <a:endParaRPr lang="en-US" sz="1600" b="1" dirty="0">
                <a:solidFill>
                  <a:srgbClr val="5B5A8A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" name="Rectangle: Top Corners Rounded 44">
            <a:extLst>
              <a:ext uri="{FF2B5EF4-FFF2-40B4-BE49-F238E27FC236}">
                <a16:creationId xmlns:a16="http://schemas.microsoft.com/office/drawing/2014/main" id="{60CFDF44-7985-44E4-90B9-B059B5BD8487}"/>
              </a:ext>
            </a:extLst>
          </p:cNvPr>
          <p:cNvSpPr/>
          <p:nvPr/>
        </p:nvSpPr>
        <p:spPr>
          <a:xfrm rot="5400000">
            <a:off x="5235701" y="5304801"/>
            <a:ext cx="609600" cy="261257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2" name="Group 96">
            <a:extLst>
              <a:ext uri="{FF2B5EF4-FFF2-40B4-BE49-F238E27FC236}">
                <a16:creationId xmlns:a16="http://schemas.microsoft.com/office/drawing/2014/main" id="{13A17BFA-A3BF-4FB1-987D-CE30ADE14F88}"/>
              </a:ext>
            </a:extLst>
          </p:cNvPr>
          <p:cNvGrpSpPr/>
          <p:nvPr/>
        </p:nvGrpSpPr>
        <p:grpSpPr>
          <a:xfrm>
            <a:off x="6538428" y="5130628"/>
            <a:ext cx="4048699" cy="634890"/>
            <a:chOff x="6746631" y="3743456"/>
            <a:chExt cx="4213888" cy="846520"/>
          </a:xfrm>
        </p:grpSpPr>
        <p:sp>
          <p:nvSpPr>
            <p:cNvPr id="53" name="Rectangle: Rounded Corners 46">
              <a:extLst>
                <a:ext uri="{FF2B5EF4-FFF2-40B4-BE49-F238E27FC236}">
                  <a16:creationId xmlns:a16="http://schemas.microsoft.com/office/drawing/2014/main" id="{C1FE9696-7A16-4636-A2CF-4B80149D0A4A}"/>
                </a:ext>
              </a:extLst>
            </p:cNvPr>
            <p:cNvSpPr/>
            <p:nvPr/>
          </p:nvSpPr>
          <p:spPr>
            <a:xfrm>
              <a:off x="6746631" y="3743456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TextBox 56">
              <a:extLst>
                <a:ext uri="{FF2B5EF4-FFF2-40B4-BE49-F238E27FC236}">
                  <a16:creationId xmlns:a16="http://schemas.microsoft.com/office/drawing/2014/main" id="{C9B26CCB-0683-41E8-BBF3-F5EE86D3D54D}"/>
                </a:ext>
              </a:extLst>
            </p:cNvPr>
            <p:cNvSpPr txBox="1"/>
            <p:nvPr/>
          </p:nvSpPr>
          <p:spPr>
            <a:xfrm>
              <a:off x="7094975" y="3806092"/>
              <a:ext cx="376380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2CA00"/>
                  </a:solidFill>
                  <a:latin typeface="Century Gothic" panose="020B0502020202020204" pitchFamily="34" charset="0"/>
                </a:rPr>
                <a:t>Présidents</a:t>
              </a:r>
              <a:r>
                <a:rPr lang="en-US" sz="1600" b="1" dirty="0" smtClean="0">
                  <a:solidFill>
                    <a:srgbClr val="02CA00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US" sz="1600" b="1" dirty="0" err="1" smtClean="0">
                  <a:solidFill>
                    <a:srgbClr val="02CA00"/>
                  </a:solidFill>
                  <a:latin typeface="Century Gothic" panose="020B0502020202020204" pitchFamily="34" charset="0"/>
                </a:rPr>
                <a:t>Conseils</a:t>
              </a:r>
              <a:r>
                <a:rPr lang="en-US" sz="1600" b="1" dirty="0" smtClean="0">
                  <a:solidFill>
                    <a:srgbClr val="02CA00"/>
                  </a:solidFill>
                  <a:latin typeface="Century Gothic" panose="020B0502020202020204" pitchFamily="34" charset="0"/>
                </a:rPr>
                <a:t> des Communes</a:t>
              </a:r>
              <a:endParaRPr lang="en-US" sz="1600" b="1" dirty="0">
                <a:solidFill>
                  <a:srgbClr val="02CA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Rectangle: Top Corners Rounded 47">
            <a:extLst>
              <a:ext uri="{FF2B5EF4-FFF2-40B4-BE49-F238E27FC236}">
                <a16:creationId xmlns:a16="http://schemas.microsoft.com/office/drawing/2014/main" id="{2EADCD2B-1EE2-4DA9-BC76-C8ED7E6777C9}"/>
              </a:ext>
            </a:extLst>
          </p:cNvPr>
          <p:cNvSpPr/>
          <p:nvPr/>
        </p:nvSpPr>
        <p:spPr>
          <a:xfrm rot="5400000">
            <a:off x="6255609" y="5304801"/>
            <a:ext cx="609600" cy="261257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69796038-62E7-4081-82DC-7B1141DBC49D}"/>
              </a:ext>
            </a:extLst>
          </p:cNvPr>
          <p:cNvSpPr/>
          <p:nvPr/>
        </p:nvSpPr>
        <p:spPr>
          <a:xfrm>
            <a:off x="6733930" y="1631229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Rectangle: Rounded Corners 2">
            <a:extLst>
              <a:ext uri="{FF2B5EF4-FFF2-40B4-BE49-F238E27FC236}">
                <a16:creationId xmlns:a16="http://schemas.microsoft.com/office/drawing/2014/main" id="{93024A06-1686-4D65-88B5-664C60939CCA}"/>
              </a:ext>
            </a:extLst>
          </p:cNvPr>
          <p:cNvSpPr/>
          <p:nvPr/>
        </p:nvSpPr>
        <p:spPr>
          <a:xfrm>
            <a:off x="1017872" y="1618188"/>
            <a:ext cx="4392000" cy="78377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6" name="Group 100">
            <a:extLst>
              <a:ext uri="{FF2B5EF4-FFF2-40B4-BE49-F238E27FC236}">
                <a16:creationId xmlns:a16="http://schemas.microsoft.com/office/drawing/2014/main" id="{2906E2AE-DE58-47C7-8FF9-F88A1C2578F7}"/>
              </a:ext>
            </a:extLst>
          </p:cNvPr>
          <p:cNvGrpSpPr/>
          <p:nvPr/>
        </p:nvGrpSpPr>
        <p:grpSpPr>
          <a:xfrm>
            <a:off x="1134168" y="1692629"/>
            <a:ext cx="4052993" cy="634890"/>
            <a:chOff x="1164516" y="694343"/>
            <a:chExt cx="4251545" cy="846520"/>
          </a:xfrm>
        </p:grpSpPr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9C98BF77-8359-40EC-BC8F-E7AD0136D7A6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id="{673F2668-8A41-4A21-BE07-E7704BD2A973}"/>
                </a:ext>
              </a:extLst>
            </p:cNvPr>
            <p:cNvSpPr txBox="1"/>
            <p:nvPr/>
          </p:nvSpPr>
          <p:spPr>
            <a:xfrm>
              <a:off x="1164516" y="789218"/>
              <a:ext cx="4071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atin typeface="Century Gothic" panose="020B0502020202020204" pitchFamily="34" charset="0"/>
                </a:rPr>
                <a:t>Déconcentration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107">
            <a:extLst>
              <a:ext uri="{FF2B5EF4-FFF2-40B4-BE49-F238E27FC236}">
                <a16:creationId xmlns:a16="http://schemas.microsoft.com/office/drawing/2014/main" id="{A84E62EC-2151-463D-BA9D-3AD67FB8BAD9}"/>
              </a:ext>
            </a:extLst>
          </p:cNvPr>
          <p:cNvGrpSpPr/>
          <p:nvPr/>
        </p:nvGrpSpPr>
        <p:grpSpPr>
          <a:xfrm>
            <a:off x="6954261" y="1705274"/>
            <a:ext cx="4048699" cy="634890"/>
            <a:chOff x="6781662" y="710675"/>
            <a:chExt cx="4213888" cy="846520"/>
          </a:xfrm>
        </p:grpSpPr>
        <p:sp>
          <p:nvSpPr>
            <p:cNvPr id="70" name="Rectangle: Rounded Corners 7">
              <a:extLst>
                <a:ext uri="{FF2B5EF4-FFF2-40B4-BE49-F238E27FC236}">
                  <a16:creationId xmlns:a16="http://schemas.microsoft.com/office/drawing/2014/main" id="{CECD3A9D-C8DB-418D-BC43-A596CE5DDD92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TextBox 18">
              <a:extLst>
                <a:ext uri="{FF2B5EF4-FFF2-40B4-BE49-F238E27FC236}">
                  <a16:creationId xmlns:a16="http://schemas.microsoft.com/office/drawing/2014/main" id="{0CE0E28E-0B06-4954-B8F3-B619B2E33E3F}"/>
                </a:ext>
              </a:extLst>
            </p:cNvPr>
            <p:cNvSpPr txBox="1"/>
            <p:nvPr/>
          </p:nvSpPr>
          <p:spPr>
            <a:xfrm>
              <a:off x="7163396" y="809826"/>
              <a:ext cx="37947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Century Gothic" panose="020B0502020202020204" pitchFamily="34" charset="0"/>
                </a:rPr>
                <a:t>Décentralisation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2" name="Rectangle: Top Corners Rounded 5">
            <a:extLst>
              <a:ext uri="{FF2B5EF4-FFF2-40B4-BE49-F238E27FC236}">
                <a16:creationId xmlns:a16="http://schemas.microsoft.com/office/drawing/2014/main" id="{2CACAE4E-EB93-4153-8833-7745AC64FB9C}"/>
              </a:ext>
            </a:extLst>
          </p:cNvPr>
          <p:cNvSpPr/>
          <p:nvPr/>
        </p:nvSpPr>
        <p:spPr>
          <a:xfrm rot="5400000">
            <a:off x="4882360" y="1879446"/>
            <a:ext cx="609600" cy="261257"/>
          </a:xfrm>
          <a:prstGeom prst="round2SameRect">
            <a:avLst/>
          </a:prstGeom>
          <a:gradFill>
            <a:gsLst>
              <a:gs pos="81400">
                <a:schemeClr val="tx1">
                  <a:lumMod val="95000"/>
                  <a:lumOff val="5000"/>
                </a:schemeClr>
              </a:gs>
              <a:gs pos="7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: Top Corners Rounded 8">
            <a:extLst>
              <a:ext uri="{FF2B5EF4-FFF2-40B4-BE49-F238E27FC236}">
                <a16:creationId xmlns:a16="http://schemas.microsoft.com/office/drawing/2014/main" id="{95BE17D1-5031-42D4-8D82-B4C5C6F7B12B}"/>
              </a:ext>
            </a:extLst>
          </p:cNvPr>
          <p:cNvSpPr/>
          <p:nvPr/>
        </p:nvSpPr>
        <p:spPr>
          <a:xfrm rot="5400000">
            <a:off x="6645168" y="1879843"/>
            <a:ext cx="609600" cy="261257"/>
          </a:xfrm>
          <a:prstGeom prst="round2Same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</a:schemeClr>
              </a:gs>
              <a:gs pos="8056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432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  <p:bldP spid="37" grpId="0" animBg="1"/>
      <p:bldP spid="46" grpId="0" animBg="1"/>
      <p:bldP spid="47" grpId="0" animBg="1"/>
      <p:bldP spid="51" grpId="0" animBg="1"/>
      <p:bldP spid="55" grpId="0" animBg="1"/>
      <p:bldP spid="64" grpId="0" animBg="1"/>
      <p:bldP spid="65" grpId="0" animBg="1"/>
      <p:bldP spid="72" grpId="0" animBg="1"/>
      <p:bldP spid="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8118" y="3021765"/>
            <a:ext cx="35266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MERCI</a:t>
            </a:r>
            <a:endParaRPr lang="fr-FR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95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0801" y="2730768"/>
            <a:ext cx="5243423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ANNEXE</a:t>
            </a:r>
            <a:endParaRPr lang="fr-FR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126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bar7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67476"/>
            <a:ext cx="7848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19842" y="0"/>
            <a:ext cx="967883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Domaines d’interventions des CT</a:t>
            </a:r>
            <a:endParaRPr lang="fr-FR" altLang="fr-FR" sz="32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15326" y="1491342"/>
          <a:ext cx="10688323" cy="463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245">
                  <a:extLst>
                    <a:ext uri="{9D8B030D-6E8A-4147-A177-3AD203B41FA5}">
                      <a16:colId xmlns:a16="http://schemas.microsoft.com/office/drawing/2014/main" val="3841171408"/>
                    </a:ext>
                  </a:extLst>
                </a:gridCol>
                <a:gridCol w="3679372">
                  <a:extLst>
                    <a:ext uri="{9D8B030D-6E8A-4147-A177-3AD203B41FA5}">
                      <a16:colId xmlns:a16="http://schemas.microsoft.com/office/drawing/2014/main" val="2726066025"/>
                    </a:ext>
                  </a:extLst>
                </a:gridCol>
                <a:gridCol w="3206706">
                  <a:extLst>
                    <a:ext uri="{9D8B030D-6E8A-4147-A177-3AD203B41FA5}">
                      <a16:colId xmlns:a16="http://schemas.microsoft.com/office/drawing/2014/main" val="1889785333"/>
                    </a:ext>
                  </a:extLst>
                </a:gridCol>
              </a:tblGrid>
              <a:tr h="21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Régions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Préfectures/Provinces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Communes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55639"/>
                  </a:ext>
                </a:extLst>
              </a:tr>
              <a:tr h="2115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Programmation du développement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37688"/>
                  </a:ext>
                </a:extLst>
              </a:tr>
              <a:tr h="544921">
                <a:tc>
                  <a:txBody>
                    <a:bodyPr/>
                    <a:lstStyle/>
                    <a:p>
                      <a:pPr marL="271463" lvl="0" indent="-184150"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Mise en place du programme de développement régional (PDR)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Mise en place du programme de développement de la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Préf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Prov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(PDPP)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Mise en place du Plan d'action de la commune (PAC)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98060"/>
                  </a:ext>
                </a:extLst>
              </a:tr>
              <a:tr h="2115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Le développement économique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043330"/>
                  </a:ext>
                </a:extLst>
              </a:tr>
              <a:tr h="3406572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 soutien aux entreprises ; 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domiciliation et l'organisation des zones d'activités économiques dans la région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l'aménagement des routes et des circuits touristiques dans le monde rural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promotion des marchés de gros régionaux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création de zones d'activités artisanales et des métiers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l'attraction des investissements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promotion de l'économie sociale et des produits régionaux.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7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bar7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67476"/>
            <a:ext cx="7848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19842" y="0"/>
            <a:ext cx="967883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Domaines d’interventions des CT</a:t>
            </a:r>
            <a:endParaRPr lang="fr-FR" altLang="fr-FR" sz="32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37097" y="1714425"/>
          <a:ext cx="10688323" cy="475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245">
                  <a:extLst>
                    <a:ext uri="{9D8B030D-6E8A-4147-A177-3AD203B41FA5}">
                      <a16:colId xmlns:a16="http://schemas.microsoft.com/office/drawing/2014/main" val="3841171408"/>
                    </a:ext>
                  </a:extLst>
                </a:gridCol>
                <a:gridCol w="3679372">
                  <a:extLst>
                    <a:ext uri="{9D8B030D-6E8A-4147-A177-3AD203B41FA5}">
                      <a16:colId xmlns:a16="http://schemas.microsoft.com/office/drawing/2014/main" val="2726066025"/>
                    </a:ext>
                  </a:extLst>
                </a:gridCol>
                <a:gridCol w="3206706">
                  <a:extLst>
                    <a:ext uri="{9D8B030D-6E8A-4147-A177-3AD203B41FA5}">
                      <a16:colId xmlns:a16="http://schemas.microsoft.com/office/drawing/2014/main" val="1889785333"/>
                    </a:ext>
                  </a:extLst>
                </a:gridCol>
              </a:tblGrid>
              <a:tr h="1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Régions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Préfectures/Provinces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Communes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55639"/>
                  </a:ext>
                </a:extLst>
              </a:tr>
              <a:tr h="187480">
                <a:tc grid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Développement Social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17468"/>
                  </a:ext>
                </a:extLst>
              </a:tr>
              <a:tr h="2285521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  <a:tabLst>
                          <a:tab pos="173990" algn="l"/>
                        </a:tabLst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mise en place et l'exécution de programmes pour réduire la pauvreté et la précarité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 diagnostic des besoins en matière de santé, de logement, d'enseignement, de prévention et d'hygiène</a:t>
                      </a:r>
                    </a:p>
                    <a:p>
                      <a:pPr marL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Attributions du Conseil</a:t>
                      </a:r>
                      <a:endParaRPr lang="fr-FR" sz="1600" dirty="0">
                        <a:solidFill>
                          <a:srgbClr val="0070C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mise à niveau sociale dans les domaines de l'éducation, de la santé, du social et du sport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Création et gestion des services et équipements publics dans les domaines suivants :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Préservation de l'hygiène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Transport des malades et des blessés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Transport de corps et l'inhumation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Création et entretien des cimetières ;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29104"/>
                  </a:ext>
                </a:extLst>
              </a:tr>
              <a:tr h="187480">
                <a:tc grid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formation professionnelle, la formation continue et l'emploi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67588"/>
                  </a:ext>
                </a:extLst>
              </a:tr>
              <a:tr h="1462779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Création de centres régionaux de formation / centres régionaux d'emploi et de développement des compétences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Supervision de la formation continue des membres des conseils et du personnel CT.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6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bar7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67476"/>
            <a:ext cx="7848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19842" y="0"/>
            <a:ext cx="967883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Domaines d’interventions des CT</a:t>
            </a:r>
            <a:endParaRPr lang="fr-FR" altLang="fr-FR" sz="32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15326" y="1491342"/>
          <a:ext cx="10688323" cy="496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426">
                  <a:extLst>
                    <a:ext uri="{9D8B030D-6E8A-4147-A177-3AD203B41FA5}">
                      <a16:colId xmlns:a16="http://schemas.microsoft.com/office/drawing/2014/main" val="3841171408"/>
                    </a:ext>
                  </a:extLst>
                </a:gridCol>
                <a:gridCol w="239819">
                  <a:extLst>
                    <a:ext uri="{9D8B030D-6E8A-4147-A177-3AD203B41FA5}">
                      <a16:colId xmlns:a16="http://schemas.microsoft.com/office/drawing/2014/main" val="1683236523"/>
                    </a:ext>
                  </a:extLst>
                </a:gridCol>
                <a:gridCol w="3322607">
                  <a:extLst>
                    <a:ext uri="{9D8B030D-6E8A-4147-A177-3AD203B41FA5}">
                      <a16:colId xmlns:a16="http://schemas.microsoft.com/office/drawing/2014/main" val="2726066025"/>
                    </a:ext>
                  </a:extLst>
                </a:gridCol>
                <a:gridCol w="356765">
                  <a:extLst>
                    <a:ext uri="{9D8B030D-6E8A-4147-A177-3AD203B41FA5}">
                      <a16:colId xmlns:a16="http://schemas.microsoft.com/office/drawing/2014/main" val="927796460"/>
                    </a:ext>
                  </a:extLst>
                </a:gridCol>
                <a:gridCol w="3206706">
                  <a:extLst>
                    <a:ext uri="{9D8B030D-6E8A-4147-A177-3AD203B41FA5}">
                      <a16:colId xmlns:a16="http://schemas.microsoft.com/office/drawing/2014/main" val="1889785333"/>
                    </a:ext>
                  </a:extLst>
                </a:gridCol>
              </a:tblGrid>
              <a:tr h="2115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Régions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Préfectures/Provinces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Communes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55639"/>
                  </a:ext>
                </a:extLst>
              </a:tr>
              <a:tr h="211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Le développement rural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42895"/>
                  </a:ext>
                </a:extLst>
              </a:tr>
              <a:tr h="958691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promotion des activités non-agricoles dans le milieu rural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construction, l'amélioration et l'entretien des routes non classées.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réalisation et l'entretien des pistes rurales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77127"/>
                  </a:ext>
                </a:extLst>
              </a:tr>
              <a:tr h="211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Le transport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3014"/>
                  </a:ext>
                </a:extLst>
              </a:tr>
              <a:tr h="1693055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l'élaboration du plan de transport à l'intérieur de la circonscription territoriale de la région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l'organisation des services du transport routier non-urbain des personnes entre les collectivités territoriales situées dans la région.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 transport scolaire dans le milieu rural </a:t>
                      </a: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61932"/>
                  </a:ext>
                </a:extLst>
              </a:tr>
              <a:tr h="211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La culture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57295"/>
                  </a:ext>
                </a:extLst>
              </a:tr>
              <a:tr h="1203479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contribution à la préservation des sites archéologiques et leur promotion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l'organisation de festivals culturels et de divertissement.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le diagnostic des besoins en matière de culture et de sport.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4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5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bar7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67476"/>
            <a:ext cx="7848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19842" y="0"/>
            <a:ext cx="9678837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Domaines d’interventions des CT</a:t>
            </a:r>
            <a:endParaRPr lang="fr-FR" altLang="fr-FR" sz="32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15326" y="1611224"/>
          <a:ext cx="10688323" cy="4962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426">
                  <a:extLst>
                    <a:ext uri="{9D8B030D-6E8A-4147-A177-3AD203B41FA5}">
                      <a16:colId xmlns:a16="http://schemas.microsoft.com/office/drawing/2014/main" val="3841171408"/>
                    </a:ext>
                  </a:extLst>
                </a:gridCol>
                <a:gridCol w="3562426">
                  <a:extLst>
                    <a:ext uri="{9D8B030D-6E8A-4147-A177-3AD203B41FA5}">
                      <a16:colId xmlns:a16="http://schemas.microsoft.com/office/drawing/2014/main" val="1683236523"/>
                    </a:ext>
                  </a:extLst>
                </a:gridCol>
                <a:gridCol w="3563471">
                  <a:extLst>
                    <a:ext uri="{9D8B030D-6E8A-4147-A177-3AD203B41FA5}">
                      <a16:colId xmlns:a16="http://schemas.microsoft.com/office/drawing/2014/main" val="927796460"/>
                    </a:ext>
                  </a:extLst>
                </a:gridCol>
              </a:tblGrid>
              <a:tr h="215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Régions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Préfectures/Provinces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Communes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55639"/>
                  </a:ext>
                </a:extLst>
              </a:tr>
              <a:tr h="2159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L'environnement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417335"/>
                  </a:ext>
                </a:extLst>
              </a:tr>
              <a:tr h="1668845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l'aménagement et la gestion des parcs régionaux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l'élaboration d'une stratégie régionale d'économie de l'énergie et de l'eau 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 promotion des initiatives relatives aux énergies renouvelables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1218"/>
                  </a:ext>
                </a:extLst>
              </a:tr>
              <a:tr h="23214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La coopération internationale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95800"/>
                  </a:ext>
                </a:extLst>
              </a:tr>
              <a:tr h="529859">
                <a:tc gridSpan="3"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conclusion des conventions avec des acteurs en dehors du Royaume et réception des financements dans le même cadre après l'accord des autorités publiques.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4337"/>
                  </a:ext>
                </a:extLst>
              </a:tr>
              <a:tr h="2159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Urbanisme et aménagement du territoire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28900"/>
                  </a:ext>
                </a:extLst>
              </a:tr>
              <a:tr h="1833407"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Elaboration d’un le schéma régional d'aménagement du territoire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examiner et approuver les règlements communaux de construction;</a:t>
                      </a:r>
                    </a:p>
                    <a:p>
                      <a:pPr marL="271463" lvl="0" indent="-1841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l'exécution des dispositions du plan d'aménagement et du plan de développement rural concernant l'ouverture de nouvelles zones d'urbanisation;</a:t>
                      </a:r>
                    </a:p>
                  </a:txBody>
                  <a:tcPr marL="22701" marR="227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9367"/>
                  </a:ext>
                </a:extLst>
              </a:tr>
            </a:tbl>
          </a:graphicData>
        </a:graphic>
      </p:graphicFrame>
      <p:pic>
        <p:nvPicPr>
          <p:cNvPr id="7" name="Image 6">
            <a:hlinkClick r:id="rId5" action="ppaction://hlinksldjump"/>
            <a:extLst>
              <a:ext uri="{FF2B5EF4-FFF2-40B4-BE49-F238E27FC236}">
                <a16:creationId xmlns:a16="http://schemas.microsoft.com/office/drawing/2014/main" id="{A508768C-A4A5-7F51-742F-3C4515015D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5400000" flipV="1">
            <a:off x="11512602" y="5454799"/>
            <a:ext cx="621347" cy="4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1B2339F-7CE8-40AF-89C4-58EECD3CC512}" type="slidenum">
              <a:rPr lang="en-US" altLang="fr-FR" sz="1200">
                <a:solidFill>
                  <a:schemeClr val="bg1"/>
                </a:solidFill>
                <a:cs typeface="Arial" pitchFamily="34" charset="0"/>
              </a:rPr>
              <a:pPr/>
              <a:t>37</a:t>
            </a:fld>
            <a:endParaRPr lang="en-US" altLang="fr-FR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153886" y="0"/>
            <a:ext cx="9971314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fr-FR" sz="3200" b="1" i="1" dirty="0">
                <a:latin typeface="Candara" pitchFamily="34" charset="0"/>
              </a:rPr>
              <a:t>Charte </a:t>
            </a:r>
            <a:r>
              <a:rPr lang="fr-FR" sz="3200" b="1" i="1" dirty="0" smtClean="0">
                <a:latin typeface="Candara" pitchFamily="34" charset="0"/>
              </a:rPr>
              <a:t>Nationale </a:t>
            </a:r>
            <a:r>
              <a:rPr lang="fr-FR" sz="3200" b="1" i="1" dirty="0">
                <a:latin typeface="Candara" pitchFamily="34" charset="0"/>
              </a:rPr>
              <a:t>de la </a:t>
            </a:r>
            <a:r>
              <a:rPr lang="fr-FR" sz="3200" b="1" i="1" dirty="0" smtClean="0">
                <a:latin typeface="Candara" pitchFamily="34" charset="0"/>
              </a:rPr>
              <a:t>Déconcentration Administrative</a:t>
            </a:r>
            <a:endParaRPr lang="fr-FR" sz="3200" b="1" i="1" dirty="0">
              <a:latin typeface="Candara" pitchFamily="34" charset="0"/>
            </a:endParaRPr>
          </a:p>
        </p:txBody>
      </p:sp>
      <p:pic>
        <p:nvPicPr>
          <p:cNvPr id="9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67476"/>
            <a:ext cx="78486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11591837" y="6399004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777099" y="5864381"/>
            <a:ext cx="9238129" cy="771234"/>
            <a:chOff x="8304766" y="2385389"/>
            <a:chExt cx="3194892" cy="2456812"/>
          </a:xfrm>
        </p:grpSpPr>
        <p:sp>
          <p:nvSpPr>
            <p:cNvPr id="18" name="ZoneTexte 17"/>
            <p:cNvSpPr txBox="1"/>
            <p:nvPr/>
          </p:nvSpPr>
          <p:spPr>
            <a:xfrm>
              <a:off x="8304766" y="2394201"/>
              <a:ext cx="3194892" cy="2448000"/>
            </a:xfrm>
            <a:prstGeom prst="rect">
              <a:avLst/>
            </a:prstGeom>
            <a:ln w="28575">
              <a:solidFill>
                <a:srgbClr val="8497B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8354571" y="2385389"/>
              <a:ext cx="3088750" cy="2260588"/>
              <a:chOff x="8835380" y="1241447"/>
              <a:chExt cx="3073478" cy="2260588"/>
            </a:xfrm>
          </p:grpSpPr>
          <p:cxnSp>
            <p:nvCxnSpPr>
              <p:cNvPr id="20" name="Connecteur droit avec flèche 19"/>
              <p:cNvCxnSpPr/>
              <p:nvPr/>
            </p:nvCxnSpPr>
            <p:spPr>
              <a:xfrm flipV="1">
                <a:off x="8835381" y="1577877"/>
                <a:ext cx="424672" cy="10789"/>
              </a:xfrm>
              <a:prstGeom prst="straightConnector1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V="1">
                <a:off x="8835380" y="2788693"/>
                <a:ext cx="424673" cy="2816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10318245" y="1687157"/>
                <a:ext cx="328779" cy="7800"/>
              </a:xfrm>
              <a:prstGeom prst="straightConnector1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10318245" y="2856973"/>
                <a:ext cx="328779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lgDashDot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9309613" y="1241447"/>
                <a:ext cx="1008631" cy="88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Relation de coordination et d’information</a:t>
                </a:r>
                <a:endParaRPr lang="en-US" sz="1200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9329632" y="2619638"/>
                <a:ext cx="841787" cy="88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Relation hiérarchique</a:t>
                </a:r>
                <a:endParaRPr lang="en-US" sz="12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0691995" y="1285051"/>
                <a:ext cx="1216863" cy="147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Relation de </a:t>
                </a:r>
                <a:r>
                  <a:rPr lang="fr-FR" sz="1200" dirty="0"/>
                  <a:t>supervision coordination de et suivi </a:t>
                </a:r>
                <a:endParaRPr lang="en-US" sz="1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691995" y="2494252"/>
                <a:ext cx="1055908" cy="64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Fonction de secrétariat</a:t>
                </a:r>
                <a:endParaRPr lang="en-US" sz="1200" dirty="0"/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609601" y="1935788"/>
            <a:ext cx="10515599" cy="3413771"/>
            <a:chOff x="605929" y="1333041"/>
            <a:chExt cx="10515599" cy="3880316"/>
          </a:xfrm>
        </p:grpSpPr>
        <p:cxnSp>
          <p:nvCxnSpPr>
            <p:cNvPr id="29" name="Connecteur en angle 28"/>
            <p:cNvCxnSpPr>
              <a:endCxn id="39" idx="2"/>
            </p:cNvCxnSpPr>
            <p:nvPr/>
          </p:nvCxnSpPr>
          <p:spPr>
            <a:xfrm>
              <a:off x="2959492" y="3509079"/>
              <a:ext cx="6191999" cy="1704278"/>
            </a:xfrm>
            <a:prstGeom prst="bentConnector4">
              <a:avLst>
                <a:gd name="adj1" fmla="val 7720"/>
                <a:gd name="adj2" fmla="val 113413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ngle 29"/>
            <p:cNvCxnSpPr>
              <a:endCxn id="38" idx="2"/>
            </p:cNvCxnSpPr>
            <p:nvPr/>
          </p:nvCxnSpPr>
          <p:spPr>
            <a:xfrm>
              <a:off x="2962762" y="3518062"/>
              <a:ext cx="4544420" cy="1695295"/>
            </a:xfrm>
            <a:prstGeom prst="bentConnector4">
              <a:avLst>
                <a:gd name="adj1" fmla="val 10513"/>
                <a:gd name="adj2" fmla="val 113484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à coins arrondis 30"/>
            <p:cNvSpPr/>
            <p:nvPr/>
          </p:nvSpPr>
          <p:spPr>
            <a:xfrm>
              <a:off x="2387839" y="1333041"/>
              <a:ext cx="1707102" cy="703930"/>
            </a:xfrm>
            <a:prstGeom prst="roundRect">
              <a:avLst/>
            </a:prstGeom>
            <a:solidFill>
              <a:srgbClr val="BDD5E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Ministre de l’Intérieur</a:t>
              </a:r>
              <a:endParaRPr lang="en-US" sz="1600" dirty="0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4588919" y="1991508"/>
              <a:ext cx="1707102" cy="703930"/>
            </a:xfrm>
            <a:prstGeom prst="roundRect">
              <a:avLst/>
            </a:prstGeom>
            <a:solidFill>
              <a:srgbClr val="D0CEC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Wali de Région</a:t>
              </a:r>
              <a:endParaRPr lang="en-US" sz="1600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597524" y="3851788"/>
              <a:ext cx="2075014" cy="538213"/>
            </a:xfrm>
            <a:prstGeom prst="ellipse">
              <a:avLst/>
            </a:prstGeom>
            <a:solidFill>
              <a:srgbClr val="D0CEC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CRC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1479839" y="2963810"/>
              <a:ext cx="1482924" cy="70393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Gouverneur</a:t>
              </a:r>
              <a:endParaRPr lang="en-US" sz="1400" dirty="0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4869023" y="2963810"/>
              <a:ext cx="1167499" cy="703930"/>
            </a:xfrm>
            <a:prstGeom prst="roundRect">
              <a:avLst/>
            </a:prstGeom>
            <a:solidFill>
              <a:srgbClr val="D0CEC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SGAR</a:t>
              </a:r>
              <a:endParaRPr lang="en-US" sz="1600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6923431" y="3843721"/>
              <a:ext cx="1167499" cy="546280"/>
            </a:xfrm>
            <a:prstGeom prst="roundRect">
              <a:avLst/>
            </a:prstGeom>
            <a:solidFill>
              <a:srgbClr val="D0CEC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DR 1</a:t>
              </a:r>
              <a:endParaRPr lang="en-US" sz="1600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8567741" y="3842253"/>
              <a:ext cx="1167499" cy="541880"/>
            </a:xfrm>
            <a:prstGeom prst="roundRect">
              <a:avLst/>
            </a:prstGeom>
            <a:solidFill>
              <a:srgbClr val="D0CEC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DR 2</a:t>
              </a:r>
              <a:endParaRPr lang="en-US" sz="1600" dirty="0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6923431" y="4771935"/>
              <a:ext cx="1167499" cy="4414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DP 1</a:t>
              </a:r>
              <a:endParaRPr lang="en-US" sz="1600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8567741" y="4771935"/>
              <a:ext cx="1167499" cy="4414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DP 2</a:t>
              </a:r>
              <a:endParaRPr lang="en-US" sz="1600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773427" y="4771934"/>
              <a:ext cx="1467963" cy="44142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CTP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7130441" y="1333041"/>
              <a:ext cx="1707102" cy="703930"/>
            </a:xfrm>
            <a:prstGeom prst="roundRect">
              <a:avLst/>
            </a:prstGeom>
            <a:solidFill>
              <a:srgbClr val="BDD5E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Ministère 1</a:t>
              </a:r>
              <a:endParaRPr lang="en-US" sz="1400" dirty="0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9414426" y="1333041"/>
              <a:ext cx="1707102" cy="703930"/>
            </a:xfrm>
            <a:prstGeom prst="roundRect">
              <a:avLst/>
            </a:prstGeom>
            <a:solidFill>
              <a:srgbClr val="BDD5E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Ministère 2</a:t>
              </a:r>
              <a:endParaRPr lang="en-US" sz="1400" dirty="0"/>
            </a:p>
          </p:txBody>
        </p:sp>
        <p:cxnSp>
          <p:nvCxnSpPr>
            <p:cNvPr id="53" name="Connecteur en angle 52"/>
            <p:cNvCxnSpPr>
              <a:stCxn id="31" idx="2"/>
            </p:cNvCxnSpPr>
            <p:nvPr/>
          </p:nvCxnSpPr>
          <p:spPr>
            <a:xfrm rot="16200000" flipH="1">
              <a:off x="3761903" y="1516457"/>
              <a:ext cx="306503" cy="1347529"/>
            </a:xfrm>
            <a:prstGeom prst="bentConnector2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ngle 53"/>
            <p:cNvCxnSpPr>
              <a:stCxn id="31" idx="2"/>
              <a:endCxn id="34" idx="0"/>
            </p:cNvCxnSpPr>
            <p:nvPr/>
          </p:nvCxnSpPr>
          <p:spPr>
            <a:xfrm rot="5400000">
              <a:off x="2267926" y="1990345"/>
              <a:ext cx="926839" cy="10200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>
              <a:stCxn id="32" idx="2"/>
              <a:endCxn id="35" idx="0"/>
            </p:cNvCxnSpPr>
            <p:nvPr/>
          </p:nvCxnSpPr>
          <p:spPr>
            <a:xfrm>
              <a:off x="5442469" y="2695438"/>
              <a:ext cx="10304" cy="268372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ngle 55"/>
            <p:cNvCxnSpPr>
              <a:stCxn id="35" idx="2"/>
              <a:endCxn id="33" idx="0"/>
            </p:cNvCxnSpPr>
            <p:nvPr/>
          </p:nvCxnSpPr>
          <p:spPr>
            <a:xfrm rot="5400000">
              <a:off x="4951878" y="3350893"/>
              <a:ext cx="184048" cy="817742"/>
            </a:xfrm>
            <a:prstGeom prst="bentConnector3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à coins arrondis 56"/>
            <p:cNvSpPr/>
            <p:nvPr/>
          </p:nvSpPr>
          <p:spPr>
            <a:xfrm>
              <a:off x="605929" y="3982119"/>
              <a:ext cx="1167499" cy="546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SG chef lieu</a:t>
              </a:r>
              <a:endParaRPr lang="en-US" sz="1400" dirty="0"/>
            </a:p>
          </p:txBody>
        </p:sp>
        <p:cxnSp>
          <p:nvCxnSpPr>
            <p:cNvPr id="58" name="Connecteur en angle 57"/>
            <p:cNvCxnSpPr>
              <a:stCxn id="34" idx="2"/>
              <a:endCxn id="57" idx="0"/>
            </p:cNvCxnSpPr>
            <p:nvPr/>
          </p:nvCxnSpPr>
          <p:spPr>
            <a:xfrm rot="5400000">
              <a:off x="1548302" y="3309119"/>
              <a:ext cx="314379" cy="103162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ngle 58"/>
            <p:cNvCxnSpPr>
              <a:stCxn id="57" idx="2"/>
              <a:endCxn id="40" idx="2"/>
            </p:cNvCxnSpPr>
            <p:nvPr/>
          </p:nvCxnSpPr>
          <p:spPr>
            <a:xfrm rot="16200000" flipH="1">
              <a:off x="1249430" y="4468647"/>
              <a:ext cx="464247" cy="583749"/>
            </a:xfrm>
            <a:prstGeom prst="bentConnector2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>
              <a:stCxn id="40" idx="6"/>
              <a:endCxn id="38" idx="1"/>
            </p:cNvCxnSpPr>
            <p:nvPr/>
          </p:nvCxnSpPr>
          <p:spPr>
            <a:xfrm>
              <a:off x="3241390" y="4992646"/>
              <a:ext cx="3682041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>
              <a:endCxn id="40" idx="0"/>
            </p:cNvCxnSpPr>
            <p:nvPr/>
          </p:nvCxnSpPr>
          <p:spPr>
            <a:xfrm flipH="1">
              <a:off x="2507410" y="3667739"/>
              <a:ext cx="4051" cy="110419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>
              <a:stCxn id="36" idx="2"/>
              <a:endCxn id="38" idx="0"/>
            </p:cNvCxnSpPr>
            <p:nvPr/>
          </p:nvCxnSpPr>
          <p:spPr>
            <a:xfrm>
              <a:off x="7507181" y="4390001"/>
              <a:ext cx="0" cy="381934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>
              <a:stCxn id="37" idx="2"/>
              <a:endCxn id="39" idx="0"/>
            </p:cNvCxnSpPr>
            <p:nvPr/>
          </p:nvCxnSpPr>
          <p:spPr>
            <a:xfrm>
              <a:off x="9151492" y="4384132"/>
              <a:ext cx="0" cy="387802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en angle 63"/>
            <p:cNvCxnSpPr>
              <a:stCxn id="51" idx="2"/>
              <a:endCxn id="36" idx="0"/>
            </p:cNvCxnSpPr>
            <p:nvPr/>
          </p:nvCxnSpPr>
          <p:spPr>
            <a:xfrm rot="5400000">
              <a:off x="6842212" y="2701940"/>
              <a:ext cx="1806750" cy="476811"/>
            </a:xfrm>
            <a:prstGeom prst="bentConnector3">
              <a:avLst>
                <a:gd name="adj1" fmla="val 90854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en angle 64"/>
            <p:cNvCxnSpPr>
              <a:stCxn id="52" idx="2"/>
            </p:cNvCxnSpPr>
            <p:nvPr/>
          </p:nvCxnSpPr>
          <p:spPr>
            <a:xfrm rot="5400000">
              <a:off x="8897618" y="2884898"/>
              <a:ext cx="2218287" cy="522432"/>
            </a:xfrm>
            <a:prstGeom prst="bentConnector3">
              <a:avLst>
                <a:gd name="adj1" fmla="val 99980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en angle 65"/>
            <p:cNvCxnSpPr>
              <a:stCxn id="35" idx="3"/>
              <a:endCxn id="36" idx="1"/>
            </p:cNvCxnSpPr>
            <p:nvPr/>
          </p:nvCxnSpPr>
          <p:spPr>
            <a:xfrm>
              <a:off x="6036522" y="3315775"/>
              <a:ext cx="886909" cy="801086"/>
            </a:xfrm>
            <a:prstGeom prst="bent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en angle 66"/>
            <p:cNvCxnSpPr>
              <a:stCxn id="32" idx="0"/>
              <a:endCxn id="51" idx="1"/>
            </p:cNvCxnSpPr>
            <p:nvPr/>
          </p:nvCxnSpPr>
          <p:spPr>
            <a:xfrm rot="5400000" flipH="1" flipV="1">
              <a:off x="6133205" y="994272"/>
              <a:ext cx="306502" cy="1687972"/>
            </a:xfrm>
            <a:prstGeom prst="bentConnector2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en angle 67"/>
            <p:cNvCxnSpPr>
              <a:stCxn id="32" idx="3"/>
              <a:endCxn id="52" idx="1"/>
            </p:cNvCxnSpPr>
            <p:nvPr/>
          </p:nvCxnSpPr>
          <p:spPr>
            <a:xfrm flipV="1">
              <a:off x="6296020" y="1685006"/>
              <a:ext cx="3118406" cy="658467"/>
            </a:xfrm>
            <a:prstGeom prst="bentConnector3">
              <a:avLst>
                <a:gd name="adj1" fmla="val 91529"/>
              </a:avLst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en angle 68"/>
            <p:cNvCxnSpPr>
              <a:endCxn id="36" idx="3"/>
            </p:cNvCxnSpPr>
            <p:nvPr/>
          </p:nvCxnSpPr>
          <p:spPr>
            <a:xfrm rot="16200000" flipH="1">
              <a:off x="6437274" y="2463204"/>
              <a:ext cx="1522707" cy="1784606"/>
            </a:xfrm>
            <a:prstGeom prst="bentConnector4">
              <a:avLst>
                <a:gd name="adj1" fmla="val -1153"/>
                <a:gd name="adj2" fmla="val 113689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en angle 69"/>
            <p:cNvCxnSpPr>
              <a:endCxn id="37" idx="3"/>
            </p:cNvCxnSpPr>
            <p:nvPr/>
          </p:nvCxnSpPr>
          <p:spPr>
            <a:xfrm>
              <a:off x="6296020" y="2516477"/>
              <a:ext cx="3439220" cy="1596715"/>
            </a:xfrm>
            <a:prstGeom prst="bentConnector3">
              <a:avLst>
                <a:gd name="adj1" fmla="val 107103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en angle 70"/>
            <p:cNvCxnSpPr/>
            <p:nvPr/>
          </p:nvCxnSpPr>
          <p:spPr>
            <a:xfrm>
              <a:off x="6033732" y="3314834"/>
              <a:ext cx="2464738" cy="940424"/>
            </a:xfrm>
            <a:prstGeom prst="bentConnector3">
              <a:avLst>
                <a:gd name="adj1" fmla="val 18346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4765993" y="2695438"/>
              <a:ext cx="3223" cy="116780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en angle 72"/>
            <p:cNvCxnSpPr>
              <a:stCxn id="40" idx="6"/>
              <a:endCxn id="38" idx="0"/>
            </p:cNvCxnSpPr>
            <p:nvPr/>
          </p:nvCxnSpPr>
          <p:spPr>
            <a:xfrm flipV="1">
              <a:off x="3241390" y="4771935"/>
              <a:ext cx="4265791" cy="220711"/>
            </a:xfrm>
            <a:prstGeom prst="bentConnector4">
              <a:avLst>
                <a:gd name="adj1" fmla="val 34635"/>
                <a:gd name="adj2" fmla="val 203575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en angle 73"/>
            <p:cNvCxnSpPr>
              <a:endCxn id="39" idx="0"/>
            </p:cNvCxnSpPr>
            <p:nvPr/>
          </p:nvCxnSpPr>
          <p:spPr>
            <a:xfrm flipV="1">
              <a:off x="3241390" y="4771935"/>
              <a:ext cx="5910101" cy="217907"/>
            </a:xfrm>
            <a:prstGeom prst="bentConnector4">
              <a:avLst>
                <a:gd name="adj1" fmla="val 24929"/>
                <a:gd name="adj2" fmla="val 204907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en angle 74"/>
            <p:cNvCxnSpPr>
              <a:stCxn id="33" idx="1"/>
              <a:endCxn id="34" idx="3"/>
            </p:cNvCxnSpPr>
            <p:nvPr/>
          </p:nvCxnSpPr>
          <p:spPr>
            <a:xfrm rot="16200000" flipV="1">
              <a:off x="3124667" y="3153871"/>
              <a:ext cx="614832" cy="938640"/>
            </a:xfrm>
            <a:prstGeom prst="bentConnector2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18730" y="1395505"/>
            <a:ext cx="9718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 générale de la déconcentration administrative</a:t>
            </a:r>
            <a:endParaRPr lang="fr-FR" dirty="0"/>
          </a:p>
        </p:txBody>
      </p:sp>
      <p:pic>
        <p:nvPicPr>
          <p:cNvPr id="76" name="Image 75">
            <a:hlinkClick r:id="rId6" action="ppaction://hlinksldjump"/>
            <a:extLst>
              <a:ext uri="{FF2B5EF4-FFF2-40B4-BE49-F238E27FC236}">
                <a16:creationId xmlns:a16="http://schemas.microsoft.com/office/drawing/2014/main" id="{A508768C-A4A5-7F51-742F-3C4515015D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400000" flipV="1">
            <a:off x="11512602" y="5454799"/>
            <a:ext cx="621347" cy="4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77363" y="46108"/>
            <a:ext cx="10049346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alt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</a:rPr>
              <a:t>La </a:t>
            </a:r>
            <a:r>
              <a:rPr lang="fr-FR" sz="2800" b="1" i="1" kern="0" dirty="0">
                <a:solidFill>
                  <a:prstClr val="white"/>
                </a:solidFill>
                <a:latin typeface="Candara" pitchFamily="34" charset="0"/>
              </a:rPr>
              <a:t>Régionalisation </a:t>
            </a:r>
            <a:r>
              <a:rPr lang="fr-FR" sz="2800" b="1" i="1" kern="0" dirty="0" smtClean="0">
                <a:solidFill>
                  <a:prstClr val="white"/>
                </a:solidFill>
                <a:latin typeface="Candara" pitchFamily="34" charset="0"/>
              </a:rPr>
              <a:t>Avancée : une politique publique à part entière   </a:t>
            </a:r>
            <a:endParaRPr lang="fr-FR" altLang="fr-FR" sz="2800" b="1" i="1" kern="0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291956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4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367" y="967362"/>
            <a:ext cx="11160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b="1" i="1" dirty="0">
                <a:latin typeface="Trebuchet MS" panose="020B0603020202020204" pitchFamily="34" charset="0"/>
              </a:rPr>
              <a:t>La RA </a:t>
            </a:r>
            <a:r>
              <a:rPr lang="fr-FR" i="1" dirty="0">
                <a:latin typeface="Trebuchet MS" panose="020B0603020202020204" pitchFamily="34" charset="0"/>
              </a:rPr>
              <a:t>escomptée</a:t>
            </a:r>
            <a:r>
              <a:rPr lang="fr-FR" b="1" i="1" dirty="0">
                <a:latin typeface="Trebuchet MS" panose="020B0603020202020204" pitchFamily="34" charset="0"/>
              </a:rPr>
              <a:t>, </a:t>
            </a:r>
            <a:r>
              <a:rPr lang="fr-FR" i="1" dirty="0">
                <a:latin typeface="Trebuchet MS" panose="020B0603020202020204" pitchFamily="34" charset="0"/>
              </a:rPr>
              <a:t>tel qu’il ressort des </a:t>
            </a:r>
            <a:r>
              <a:rPr lang="fr-FR" i="1" dirty="0" smtClean="0">
                <a:latin typeface="Trebuchet MS" panose="020B0603020202020204" pitchFamily="34" charset="0"/>
              </a:rPr>
              <a:t>multiples </a:t>
            </a:r>
            <a:r>
              <a:rPr lang="fr-FR" b="1" i="1" dirty="0" smtClean="0">
                <a:latin typeface="Trebuchet MS" panose="020B0603020202020204" pitchFamily="34" charset="0"/>
              </a:rPr>
              <a:t>discours </a:t>
            </a:r>
            <a:r>
              <a:rPr lang="fr-FR" b="1" i="1" dirty="0">
                <a:latin typeface="Trebuchet MS" panose="020B0603020202020204" pitchFamily="34" charset="0"/>
              </a:rPr>
              <a:t>et messages royaux de SM le </a:t>
            </a:r>
            <a:r>
              <a:rPr lang="fr-FR" b="1" i="1" dirty="0" smtClean="0">
                <a:latin typeface="Trebuchet MS" panose="020B0603020202020204" pitchFamily="34" charset="0"/>
              </a:rPr>
              <a:t>Roi </a:t>
            </a:r>
            <a:r>
              <a:rPr lang="fr-FR" i="1" dirty="0" smtClean="0">
                <a:latin typeface="Trebuchet MS" panose="020B0603020202020204" pitchFamily="34" charset="0"/>
              </a:rPr>
              <a:t>: </a:t>
            </a:r>
            <a:endParaRPr lang="fr-FR" i="1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075" y="1774194"/>
            <a:ext cx="1626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N’est pas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2241281" y="1718575"/>
            <a:ext cx="276046" cy="685904"/>
          </a:xfrm>
          <a:prstGeom prst="leftBrace">
            <a:avLst>
              <a:gd name="adj1" fmla="val 1458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17327" y="1617328"/>
            <a:ext cx="90745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7E0000"/>
                </a:solidFill>
                <a:latin typeface="Trebuchet MS" panose="020B0603020202020204" pitchFamily="34" charset="0"/>
              </a:rPr>
              <a:t>un simple aménagement technique ou administratif ; </a:t>
            </a:r>
          </a:p>
          <a:p>
            <a:pPr marL="360363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7E0000"/>
                </a:solidFill>
                <a:latin typeface="Trebuchet MS" panose="020B0603020202020204" pitchFamily="34" charset="0"/>
              </a:rPr>
              <a:t>seulement </a:t>
            </a:r>
            <a:r>
              <a:rPr lang="fr-FR" i="1" dirty="0">
                <a:solidFill>
                  <a:srgbClr val="7E0000"/>
                </a:solidFill>
                <a:latin typeface="Trebuchet MS" panose="020B0603020202020204" pitchFamily="34" charset="0"/>
              </a:rPr>
              <a:t>un ensemble de lois et de procédures administratives </a:t>
            </a:r>
            <a:r>
              <a:rPr lang="fr-FR" sz="2000" i="1" dirty="0">
                <a:solidFill>
                  <a:srgbClr val="7E0000"/>
                </a:solidFill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5219" y="4523706"/>
            <a:ext cx="897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La pierre angulaire sur laquelle l’Administration doit s’appuyer pour </a:t>
            </a:r>
            <a:r>
              <a:rPr lang="fr-FR" b="1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rapprocher le citoyen </a:t>
            </a:r>
            <a:r>
              <a:rPr lang="fr-FR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des </a:t>
            </a:r>
            <a:r>
              <a:rPr lang="fr-FR" b="1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prestations et des services et du centre de décision</a:t>
            </a:r>
            <a:r>
              <a:rPr lang="fr-FR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  <a:endParaRPr lang="fr-FR" i="1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705" y="3437338"/>
            <a:ext cx="1217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C’est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>
            <a:off x="2190909" y="2803951"/>
            <a:ext cx="319188" cy="2476014"/>
          </a:xfrm>
          <a:prstGeom prst="leftBrace">
            <a:avLst>
              <a:gd name="adj1" fmla="val 1458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47951" y="5525806"/>
            <a:ext cx="10064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i="1" dirty="0" smtClean="0">
                <a:latin typeface="Trebuchet MS" panose="020B0603020202020204" pitchFamily="34" charset="0"/>
              </a:rPr>
              <a:t>Au Maroc, la </a:t>
            </a:r>
            <a:r>
              <a:rPr lang="fr-FR" b="1" i="1" dirty="0">
                <a:latin typeface="Trebuchet MS" panose="020B0603020202020204" pitchFamily="34" charset="0"/>
              </a:rPr>
              <a:t>RA</a:t>
            </a:r>
            <a:r>
              <a:rPr lang="fr-FR" i="1" dirty="0">
                <a:latin typeface="Trebuchet MS" panose="020B0603020202020204" pitchFamily="34" charset="0"/>
              </a:rPr>
              <a:t> est </a:t>
            </a:r>
            <a:r>
              <a:rPr lang="fr-FR" i="1" dirty="0" smtClean="0">
                <a:latin typeface="Trebuchet MS" panose="020B0603020202020204" pitchFamily="34" charset="0"/>
              </a:rPr>
              <a:t>conçue comme </a:t>
            </a:r>
            <a:r>
              <a:rPr lang="fr-FR" i="1" dirty="0">
                <a:latin typeface="Trebuchet MS" panose="020B0603020202020204" pitchFamily="34" charset="0"/>
              </a:rPr>
              <a:t>une véritable </a:t>
            </a:r>
            <a:r>
              <a:rPr lang="fr-FR" b="1" i="1" dirty="0">
                <a:latin typeface="Trebuchet MS" panose="020B0603020202020204" pitchFamily="34" charset="0"/>
              </a:rPr>
              <a:t>politique </a:t>
            </a:r>
            <a:r>
              <a:rPr lang="fr-FR" b="1" i="1" dirty="0" smtClean="0">
                <a:latin typeface="Trebuchet MS" panose="020B0603020202020204" pitchFamily="34" charset="0"/>
              </a:rPr>
              <a:t>publique, mise sur l’Agenda du Gouvernement </a:t>
            </a:r>
            <a:r>
              <a:rPr lang="fr-FR" i="1" dirty="0" smtClean="0">
                <a:latin typeface="Trebuchet MS" panose="020B0603020202020204" pitchFamily="34" charset="0"/>
              </a:rPr>
              <a:t>depuis </a:t>
            </a:r>
            <a:r>
              <a:rPr lang="fr-FR" b="1" i="1" dirty="0" smtClean="0">
                <a:latin typeface="Trebuchet MS" panose="020B0603020202020204" pitchFamily="34" charset="0"/>
              </a:rPr>
              <a:t>2011,</a:t>
            </a:r>
            <a:r>
              <a:rPr lang="fr-FR" i="1" dirty="0" smtClean="0">
                <a:latin typeface="Trebuchet MS" panose="020B0603020202020204" pitchFamily="34" charset="0"/>
              </a:rPr>
              <a:t> comme </a:t>
            </a:r>
            <a:r>
              <a:rPr lang="fr-FR" b="1" i="1" dirty="0" smtClean="0">
                <a:latin typeface="Trebuchet MS" panose="020B0603020202020204" pitchFamily="34" charset="0"/>
              </a:rPr>
              <a:t>axe stratégique des Programmes Gouvernementaux </a:t>
            </a:r>
            <a:r>
              <a:rPr lang="fr-FR" i="1" dirty="0" smtClean="0">
                <a:latin typeface="Trebuchet MS" panose="020B0603020202020204" pitchFamily="34" charset="0"/>
              </a:rPr>
              <a:t>: </a:t>
            </a:r>
            <a:r>
              <a:rPr lang="fr-FR" i="1" dirty="0">
                <a:latin typeface="Trebuchet MS" panose="020B0603020202020204" pitchFamily="34" charset="0"/>
              </a:rPr>
              <a:t>« La mise en place de la régionalisation avancée et la consolidation de la décentralisation et de la déconcentration »</a:t>
            </a:r>
            <a:r>
              <a:rPr lang="fr-FR" i="1" dirty="0" smtClean="0">
                <a:latin typeface="Trebuchet MS" panose="020B0603020202020204" pitchFamily="34" charset="0"/>
              </a:rPr>
              <a:t> </a:t>
            </a:r>
            <a:endParaRPr lang="fr-FR" i="1" dirty="0"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41" y="5603551"/>
            <a:ext cx="966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i="1" dirty="0">
                <a:solidFill>
                  <a:srgbClr val="0070C0"/>
                </a:solidFill>
                <a:latin typeface="Trebuchet MS" panose="020B0603020202020204" pitchFamily="34" charset="0"/>
                <a:sym typeface="Wingdings 2" panose="05020102010507070707" pitchFamily="18" charset="2"/>
              </a:rPr>
              <a:t></a:t>
            </a:r>
            <a:endParaRPr lang="fr-FR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219" y="2815957"/>
            <a:ext cx="8951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</a:rPr>
              <a:t>La traduction</a:t>
            </a: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d’une </a:t>
            </a:r>
            <a:r>
              <a:rPr lang="fr-FR" b="1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option résolue pour la rénovation profonde et la modernisation des structures de l'Etat</a:t>
            </a: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et pour la consolidation du développement intégré ;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218" y="3908533"/>
            <a:ext cx="8951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Le </a:t>
            </a: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support d’une </a:t>
            </a:r>
            <a:r>
              <a:rPr lang="fr-FR" b="1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approche pratique </a:t>
            </a: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 matière de </a:t>
            </a:r>
            <a:r>
              <a:rPr lang="fr-FR" b="1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gouvernance territoriale </a:t>
            </a:r>
            <a:r>
              <a:rPr lang="fr-FR" i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209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  <p:bldP spid="9" grpId="0"/>
      <p:bldP spid="10" grpId="0"/>
      <p:bldP spid="11" grpId="0" animBg="1"/>
      <p:bldP spid="12" grpId="0"/>
      <p:bldP spid="13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08792" y="-65256"/>
            <a:ext cx="12369800" cy="6930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11479699" y="6321370"/>
            <a:ext cx="503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CE84D3-CF3D-4C87-BD29-B28B824CADED}" type="slidenum">
              <a:rPr lang="fr-FR" alt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405211" y="705838"/>
            <a:ext cx="1187530" cy="837103"/>
            <a:chOff x="3359216" y="1627235"/>
            <a:chExt cx="1116530" cy="904207"/>
          </a:xfrm>
        </p:grpSpPr>
        <p:sp>
          <p:nvSpPr>
            <p:cNvPr id="17" name="Forme libre 16"/>
            <p:cNvSpPr/>
            <p:nvPr/>
          </p:nvSpPr>
          <p:spPr>
            <a:xfrm flipH="1">
              <a:off x="3359216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917481" y="1627235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38976" y="425482"/>
            <a:ext cx="720000" cy="6072853"/>
            <a:chOff x="5661260" y="574439"/>
            <a:chExt cx="869479" cy="5997811"/>
          </a:xfrm>
        </p:grpSpPr>
        <p:sp>
          <p:nvSpPr>
            <p:cNvPr id="40" name="Forme libre 39"/>
            <p:cNvSpPr/>
            <p:nvPr/>
          </p:nvSpPr>
          <p:spPr>
            <a:xfrm>
              <a:off x="5661260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flipH="1">
              <a:off x="6095999" y="574439"/>
              <a:ext cx="434740" cy="5997811"/>
            </a:xfrm>
            <a:custGeom>
              <a:avLst/>
              <a:gdLst>
                <a:gd name="connsiteX0" fmla="*/ 434741 w 434741"/>
                <a:gd name="connsiteY0" fmla="*/ 0 h 5734922"/>
                <a:gd name="connsiteX1" fmla="*/ 434741 w 434741"/>
                <a:gd name="connsiteY1" fmla="*/ 5734922 h 5734922"/>
                <a:gd name="connsiteX2" fmla="*/ 0 w 434741"/>
                <a:gd name="connsiteY2" fmla="*/ 5734922 h 5734922"/>
                <a:gd name="connsiteX3" fmla="*/ 0 w 434741"/>
                <a:gd name="connsiteY3" fmla="*/ 119066 h 573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1" h="5734922">
                  <a:moveTo>
                    <a:pt x="434741" y="0"/>
                  </a:moveTo>
                  <a:lnTo>
                    <a:pt x="434741" y="5734922"/>
                  </a:lnTo>
                  <a:lnTo>
                    <a:pt x="0" y="5734922"/>
                  </a:lnTo>
                  <a:lnTo>
                    <a:pt x="0" y="1190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405212" y="850217"/>
            <a:ext cx="1187530" cy="837104"/>
            <a:chOff x="3359217" y="1761989"/>
            <a:chExt cx="1116530" cy="904208"/>
          </a:xfrm>
        </p:grpSpPr>
        <p:sp>
          <p:nvSpPr>
            <p:cNvPr id="43" name="Forme libre 42"/>
            <p:cNvSpPr/>
            <p:nvPr/>
          </p:nvSpPr>
          <p:spPr>
            <a:xfrm>
              <a:off x="3359217" y="1761990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3917482" y="1761989"/>
              <a:ext cx="558265" cy="904207"/>
            </a:xfrm>
            <a:custGeom>
              <a:avLst/>
              <a:gdLst>
                <a:gd name="connsiteX0" fmla="*/ 0 w 558265"/>
                <a:gd name="connsiteY0" fmla="*/ 0 h 904207"/>
                <a:gd name="connsiteX1" fmla="*/ 558265 w 558265"/>
                <a:gd name="connsiteY1" fmla="*/ 132765 h 904207"/>
                <a:gd name="connsiteX2" fmla="*/ 558265 w 558265"/>
                <a:gd name="connsiteY2" fmla="*/ 904207 h 904207"/>
                <a:gd name="connsiteX3" fmla="*/ 525963 w 558265"/>
                <a:gd name="connsiteY3" fmla="*/ 904207 h 904207"/>
                <a:gd name="connsiteX4" fmla="*/ 0 w 558265"/>
                <a:gd name="connsiteY4" fmla="*/ 779124 h 90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265" h="904207">
                  <a:moveTo>
                    <a:pt x="0" y="0"/>
                  </a:moveTo>
                  <a:lnTo>
                    <a:pt x="558265" y="132765"/>
                  </a:lnTo>
                  <a:lnTo>
                    <a:pt x="558265" y="904207"/>
                  </a:lnTo>
                  <a:lnTo>
                    <a:pt x="525963" y="904207"/>
                  </a:lnTo>
                  <a:lnTo>
                    <a:pt x="0" y="779124"/>
                  </a:lnTo>
                  <a:close/>
                </a:path>
              </a:pathLst>
            </a:custGeom>
            <a:solidFill>
              <a:srgbClr val="82B63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3468031" y="1007158"/>
            <a:ext cx="540775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01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7" name="Triangle isocèle 66"/>
          <p:cNvSpPr/>
          <p:nvPr/>
        </p:nvSpPr>
        <p:spPr>
          <a:xfrm rot="5400000">
            <a:off x="4700302" y="1061176"/>
            <a:ext cx="360000" cy="360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18989" y="893995"/>
            <a:ext cx="282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rebuchet MS" panose="020B0603020202020204" pitchFamily="34" charset="0"/>
              </a:rPr>
              <a:t>Plan de la présentation </a:t>
            </a:r>
            <a:endParaRPr lang="fr-FR" sz="3200" b="1" dirty="0">
              <a:latin typeface="Trebuchet MS" panose="020B0603020202020204" pitchFamily="34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5212171" y="765329"/>
            <a:ext cx="4965395" cy="993574"/>
            <a:chOff x="5212171" y="765329"/>
            <a:chExt cx="4965395" cy="993574"/>
          </a:xfrm>
        </p:grpSpPr>
        <p:grpSp>
          <p:nvGrpSpPr>
            <p:cNvPr id="74" name="Groupe 73"/>
            <p:cNvGrpSpPr/>
            <p:nvPr/>
          </p:nvGrpSpPr>
          <p:grpSpPr>
            <a:xfrm>
              <a:off x="5212171" y="765329"/>
              <a:ext cx="4965395" cy="993574"/>
              <a:chOff x="4255679" y="850216"/>
              <a:chExt cx="5546690" cy="71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255681" y="850216"/>
                <a:ext cx="5546688" cy="711495"/>
              </a:xfrm>
              <a:prstGeom prst="rect">
                <a:avLst/>
              </a:prstGeom>
              <a:solidFill>
                <a:schemeClr val="accent2">
                  <a:lumMod val="7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255679" y="850217"/>
                <a:ext cx="5454659" cy="711495"/>
              </a:xfrm>
              <a:prstGeom prst="rect">
                <a:avLst/>
              </a:prstGeom>
              <a:solidFill>
                <a:schemeClr val="bg1">
                  <a:lumMod val="8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5445936" y="856901"/>
              <a:ext cx="4480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00206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Bref aperçu sur le Processus de la Décentralisation</a:t>
              </a:r>
              <a:endParaRPr lang="fr-FR" sz="20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La décentralisation: Un</a:t>
            </a:r>
            <a:r>
              <a:rPr kumimoji="0" lang="fr-FR" altLang="fr-FR" sz="3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 </a:t>
            </a:r>
            <a:r>
              <a:rPr kumimoji="0" lang="fr-FR" alt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processus</a:t>
            </a:r>
            <a:r>
              <a:rPr kumimoji="0" lang="fr-FR" altLang="fr-FR" sz="3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 </a:t>
            </a:r>
            <a:r>
              <a:rPr kumimoji="0" lang="fr-FR" alt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évolutif</a:t>
            </a:r>
            <a:r>
              <a:rPr kumimoji="0" lang="fr-FR" altLang="fr-FR" sz="3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 </a:t>
            </a:r>
            <a:r>
              <a:rPr kumimoji="0" lang="fr-FR" alt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et</a:t>
            </a:r>
            <a:r>
              <a:rPr kumimoji="0" lang="fr-FR" altLang="fr-FR" sz="3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 </a:t>
            </a:r>
            <a:r>
              <a:rPr kumimoji="0" lang="fr-FR" altLang="fr-FR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dynamique</a:t>
            </a:r>
            <a:endParaRPr kumimoji="0" lang="fr-FR" altLang="fr-FR" sz="3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291956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6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4463A-9EF1-43BD-BE3B-7BAB21C42CCF}"/>
              </a:ext>
            </a:extLst>
          </p:cNvPr>
          <p:cNvSpPr/>
          <p:nvPr/>
        </p:nvSpPr>
        <p:spPr>
          <a:xfrm rot="12528640">
            <a:off x="10728403" y="2484915"/>
            <a:ext cx="1081256" cy="931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FC13B-1731-41B0-84EE-D764374B2F1A}"/>
              </a:ext>
            </a:extLst>
          </p:cNvPr>
          <p:cNvSpPr/>
          <p:nvPr/>
        </p:nvSpPr>
        <p:spPr>
          <a:xfrm rot="12528640">
            <a:off x="7420901" y="2879066"/>
            <a:ext cx="1081256" cy="931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5BFC6-5EAC-4270-B0F1-205F0FB4078F}"/>
              </a:ext>
            </a:extLst>
          </p:cNvPr>
          <p:cNvSpPr/>
          <p:nvPr/>
        </p:nvSpPr>
        <p:spPr>
          <a:xfrm rot="20070464">
            <a:off x="4047455" y="3268676"/>
            <a:ext cx="1081256" cy="931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A65540-BE5D-4297-B95A-5DBDB571BE5C}"/>
              </a:ext>
            </a:extLst>
          </p:cNvPr>
          <p:cNvSpPr/>
          <p:nvPr/>
        </p:nvSpPr>
        <p:spPr>
          <a:xfrm rot="9000000">
            <a:off x="1258839" y="3235688"/>
            <a:ext cx="1647410" cy="1647410"/>
          </a:xfrm>
          <a:custGeom>
            <a:avLst/>
            <a:gdLst>
              <a:gd name="connsiteX0" fmla="*/ 831959 w 2782956"/>
              <a:gd name="connsiteY0" fmla="*/ 2675180 h 2782956"/>
              <a:gd name="connsiteX1" fmla="*/ 559519 w 2782956"/>
              <a:gd name="connsiteY1" fmla="*/ 2517887 h 2782956"/>
              <a:gd name="connsiteX2" fmla="*/ 612686 w 2782956"/>
              <a:gd name="connsiteY2" fmla="*/ 2354667 h 2782956"/>
              <a:gd name="connsiteX3" fmla="*/ 621721 w 2782956"/>
              <a:gd name="connsiteY3" fmla="*/ 2335250 h 2782956"/>
              <a:gd name="connsiteX4" fmla="*/ 581470 w 2782956"/>
              <a:gd name="connsiteY4" fmla="*/ 2303029 h 2782956"/>
              <a:gd name="connsiteX5" fmla="*/ 505552 w 2782956"/>
              <a:gd name="connsiteY5" fmla="*/ 2229549 h 2782956"/>
              <a:gd name="connsiteX6" fmla="*/ 446675 w 2782956"/>
              <a:gd name="connsiteY6" fmla="*/ 2161714 h 2782956"/>
              <a:gd name="connsiteX7" fmla="*/ 428289 w 2782956"/>
              <a:gd name="connsiteY7" fmla="*/ 2170271 h 2782956"/>
              <a:gd name="connsiteX8" fmla="*/ 265069 w 2782956"/>
              <a:gd name="connsiteY8" fmla="*/ 2223437 h 2782956"/>
              <a:gd name="connsiteX9" fmla="*/ 107776 w 2782956"/>
              <a:gd name="connsiteY9" fmla="*/ 1950997 h 2782956"/>
              <a:gd name="connsiteX10" fmla="*/ 235429 w 2782956"/>
              <a:gd name="connsiteY10" fmla="*/ 1836228 h 2782956"/>
              <a:gd name="connsiteX11" fmla="*/ 253890 w 2782956"/>
              <a:gd name="connsiteY11" fmla="*/ 1823280 h 2782956"/>
              <a:gd name="connsiteX12" fmla="*/ 239550 w 2782956"/>
              <a:gd name="connsiteY12" fmla="*/ 1790924 h 2782956"/>
              <a:gd name="connsiteX13" fmla="*/ 204050 w 2782956"/>
              <a:gd name="connsiteY13" fmla="*/ 1668014 h 2782956"/>
              <a:gd name="connsiteX14" fmla="*/ 189440 w 2782956"/>
              <a:gd name="connsiteY14" fmla="*/ 1586236 h 2782956"/>
              <a:gd name="connsiteX15" fmla="*/ 167936 w 2782956"/>
              <a:gd name="connsiteY15" fmla="*/ 1584337 h 2782956"/>
              <a:gd name="connsiteX16" fmla="*/ 0 w 2782956"/>
              <a:gd name="connsiteY16" fmla="*/ 1548771 h 2782956"/>
              <a:gd name="connsiteX17" fmla="*/ 0 w 2782956"/>
              <a:gd name="connsiteY17" fmla="*/ 1234185 h 2782956"/>
              <a:gd name="connsiteX18" fmla="*/ 167936 w 2782956"/>
              <a:gd name="connsiteY18" fmla="*/ 1198619 h 2782956"/>
              <a:gd name="connsiteX19" fmla="*/ 189123 w 2782956"/>
              <a:gd name="connsiteY19" fmla="*/ 1196748 h 2782956"/>
              <a:gd name="connsiteX20" fmla="*/ 194853 w 2782956"/>
              <a:gd name="connsiteY20" fmla="*/ 1156218 h 2782956"/>
              <a:gd name="connsiteX21" fmla="*/ 248810 w 2782956"/>
              <a:gd name="connsiteY21" fmla="*/ 965770 h 2782956"/>
              <a:gd name="connsiteX22" fmla="*/ 251954 w 2782956"/>
              <a:gd name="connsiteY22" fmla="*/ 958318 h 2782956"/>
              <a:gd name="connsiteX23" fmla="*/ 235429 w 2782956"/>
              <a:gd name="connsiteY23" fmla="*/ 946728 h 2782956"/>
              <a:gd name="connsiteX24" fmla="*/ 107776 w 2782956"/>
              <a:gd name="connsiteY24" fmla="*/ 831959 h 2782956"/>
              <a:gd name="connsiteX25" fmla="*/ 265069 w 2782956"/>
              <a:gd name="connsiteY25" fmla="*/ 559519 h 2782956"/>
              <a:gd name="connsiteX26" fmla="*/ 428289 w 2782956"/>
              <a:gd name="connsiteY26" fmla="*/ 612686 h 2782956"/>
              <a:gd name="connsiteX27" fmla="*/ 448049 w 2782956"/>
              <a:gd name="connsiteY27" fmla="*/ 621881 h 2782956"/>
              <a:gd name="connsiteX28" fmla="*/ 500328 w 2782956"/>
              <a:gd name="connsiteY28" fmla="*/ 559036 h 2782956"/>
              <a:gd name="connsiteX29" fmla="*/ 572657 w 2782956"/>
              <a:gd name="connsiteY29" fmla="*/ 487718 h 2782956"/>
              <a:gd name="connsiteX30" fmla="*/ 621428 w 2782956"/>
              <a:gd name="connsiteY30" fmla="*/ 447074 h 2782956"/>
              <a:gd name="connsiteX31" fmla="*/ 612686 w 2782956"/>
              <a:gd name="connsiteY31" fmla="*/ 428289 h 2782956"/>
              <a:gd name="connsiteX32" fmla="*/ 559520 w 2782956"/>
              <a:gd name="connsiteY32" fmla="*/ 265069 h 2782956"/>
              <a:gd name="connsiteX33" fmla="*/ 831958 w 2782956"/>
              <a:gd name="connsiteY33" fmla="*/ 107776 h 2782956"/>
              <a:gd name="connsiteX34" fmla="*/ 946728 w 2782956"/>
              <a:gd name="connsiteY34" fmla="*/ 235429 h 2782956"/>
              <a:gd name="connsiteX35" fmla="*/ 959822 w 2782956"/>
              <a:gd name="connsiteY35" fmla="*/ 254099 h 2782956"/>
              <a:gd name="connsiteX36" fmla="*/ 998952 w 2782956"/>
              <a:gd name="connsiteY36" fmla="*/ 237176 h 2782956"/>
              <a:gd name="connsiteX37" fmla="*/ 1190251 w 2782956"/>
              <a:gd name="connsiteY37" fmla="*/ 188964 h 2782956"/>
              <a:gd name="connsiteX38" fmla="*/ 1196831 w 2782956"/>
              <a:gd name="connsiteY38" fmla="*/ 188181 h 2782956"/>
              <a:gd name="connsiteX39" fmla="*/ 1198618 w 2782956"/>
              <a:gd name="connsiteY39" fmla="*/ 167936 h 2782956"/>
              <a:gd name="connsiteX40" fmla="*/ 1234185 w 2782956"/>
              <a:gd name="connsiteY40" fmla="*/ 0 h 2782956"/>
              <a:gd name="connsiteX41" fmla="*/ 1548771 w 2782956"/>
              <a:gd name="connsiteY41" fmla="*/ 0 h 2782956"/>
              <a:gd name="connsiteX42" fmla="*/ 1584337 w 2782956"/>
              <a:gd name="connsiteY42" fmla="*/ 167936 h 2782956"/>
              <a:gd name="connsiteX43" fmla="*/ 1586196 w 2782956"/>
              <a:gd name="connsiteY43" fmla="*/ 188990 h 2782956"/>
              <a:gd name="connsiteX44" fmla="*/ 1659691 w 2782956"/>
              <a:gd name="connsiteY44" fmla="*/ 201813 h 2782956"/>
              <a:gd name="connsiteX45" fmla="*/ 1824432 w 2782956"/>
              <a:gd name="connsiteY45" fmla="*/ 252248 h 2782956"/>
              <a:gd name="connsiteX46" fmla="*/ 1836228 w 2782956"/>
              <a:gd name="connsiteY46" fmla="*/ 235429 h 2782956"/>
              <a:gd name="connsiteX47" fmla="*/ 1950997 w 2782956"/>
              <a:gd name="connsiteY47" fmla="*/ 107776 h 2782956"/>
              <a:gd name="connsiteX48" fmla="*/ 2223437 w 2782956"/>
              <a:gd name="connsiteY48" fmla="*/ 265069 h 2782956"/>
              <a:gd name="connsiteX49" fmla="*/ 2170270 w 2782956"/>
              <a:gd name="connsiteY49" fmla="*/ 428289 h 2782956"/>
              <a:gd name="connsiteX50" fmla="*/ 2161234 w 2782956"/>
              <a:gd name="connsiteY50" fmla="*/ 447706 h 2782956"/>
              <a:gd name="connsiteX51" fmla="*/ 2201485 w 2782956"/>
              <a:gd name="connsiteY51" fmla="*/ 479927 h 2782956"/>
              <a:gd name="connsiteX52" fmla="*/ 2277404 w 2782956"/>
              <a:gd name="connsiteY52" fmla="*/ 553407 h 2782956"/>
              <a:gd name="connsiteX53" fmla="*/ 2336281 w 2782956"/>
              <a:gd name="connsiteY53" fmla="*/ 621242 h 2782956"/>
              <a:gd name="connsiteX54" fmla="*/ 2354667 w 2782956"/>
              <a:gd name="connsiteY54" fmla="*/ 612686 h 2782956"/>
              <a:gd name="connsiteX55" fmla="*/ 2517887 w 2782956"/>
              <a:gd name="connsiteY55" fmla="*/ 559520 h 2782956"/>
              <a:gd name="connsiteX56" fmla="*/ 2675180 w 2782956"/>
              <a:gd name="connsiteY56" fmla="*/ 831958 h 2782956"/>
              <a:gd name="connsiteX57" fmla="*/ 2547527 w 2782956"/>
              <a:gd name="connsiteY57" fmla="*/ 946728 h 2782956"/>
              <a:gd name="connsiteX58" fmla="*/ 2529066 w 2782956"/>
              <a:gd name="connsiteY58" fmla="*/ 959676 h 2782956"/>
              <a:gd name="connsiteX59" fmla="*/ 2543406 w 2782956"/>
              <a:gd name="connsiteY59" fmla="*/ 992032 h 2782956"/>
              <a:gd name="connsiteX60" fmla="*/ 2578907 w 2782956"/>
              <a:gd name="connsiteY60" fmla="*/ 1114941 h 2782956"/>
              <a:gd name="connsiteX61" fmla="*/ 2593516 w 2782956"/>
              <a:gd name="connsiteY61" fmla="*/ 1196720 h 2782956"/>
              <a:gd name="connsiteX62" fmla="*/ 2615020 w 2782956"/>
              <a:gd name="connsiteY62" fmla="*/ 1198618 h 2782956"/>
              <a:gd name="connsiteX63" fmla="*/ 2782956 w 2782956"/>
              <a:gd name="connsiteY63" fmla="*/ 1234185 h 2782956"/>
              <a:gd name="connsiteX64" fmla="*/ 2782956 w 2782956"/>
              <a:gd name="connsiteY64" fmla="*/ 1548771 h 2782956"/>
              <a:gd name="connsiteX65" fmla="*/ 2615020 w 2782956"/>
              <a:gd name="connsiteY65" fmla="*/ 1584337 h 2782956"/>
              <a:gd name="connsiteX66" fmla="*/ 2593833 w 2782956"/>
              <a:gd name="connsiteY66" fmla="*/ 1586208 h 2782956"/>
              <a:gd name="connsiteX67" fmla="*/ 2588103 w 2782956"/>
              <a:gd name="connsiteY67" fmla="*/ 1626738 h 2782956"/>
              <a:gd name="connsiteX68" fmla="*/ 2534146 w 2782956"/>
              <a:gd name="connsiteY68" fmla="*/ 1817186 h 2782956"/>
              <a:gd name="connsiteX69" fmla="*/ 2531002 w 2782956"/>
              <a:gd name="connsiteY69" fmla="*/ 1824638 h 2782956"/>
              <a:gd name="connsiteX70" fmla="*/ 2547527 w 2782956"/>
              <a:gd name="connsiteY70" fmla="*/ 1836228 h 2782956"/>
              <a:gd name="connsiteX71" fmla="*/ 2675180 w 2782956"/>
              <a:gd name="connsiteY71" fmla="*/ 1950997 h 2782956"/>
              <a:gd name="connsiteX72" fmla="*/ 2517887 w 2782956"/>
              <a:gd name="connsiteY72" fmla="*/ 2223437 h 2782956"/>
              <a:gd name="connsiteX73" fmla="*/ 2354667 w 2782956"/>
              <a:gd name="connsiteY73" fmla="*/ 2170270 h 2782956"/>
              <a:gd name="connsiteX74" fmla="*/ 2334907 w 2782956"/>
              <a:gd name="connsiteY74" fmla="*/ 2161074 h 2782956"/>
              <a:gd name="connsiteX75" fmla="*/ 2282628 w 2782956"/>
              <a:gd name="connsiteY75" fmla="*/ 2223920 h 2782956"/>
              <a:gd name="connsiteX76" fmla="*/ 2210299 w 2782956"/>
              <a:gd name="connsiteY76" fmla="*/ 2295238 h 2782956"/>
              <a:gd name="connsiteX77" fmla="*/ 2161528 w 2782956"/>
              <a:gd name="connsiteY77" fmla="*/ 2335882 h 2782956"/>
              <a:gd name="connsiteX78" fmla="*/ 2170270 w 2782956"/>
              <a:gd name="connsiteY78" fmla="*/ 2354667 h 2782956"/>
              <a:gd name="connsiteX79" fmla="*/ 2223436 w 2782956"/>
              <a:gd name="connsiteY79" fmla="*/ 2517887 h 2782956"/>
              <a:gd name="connsiteX80" fmla="*/ 1950998 w 2782956"/>
              <a:gd name="connsiteY80" fmla="*/ 2675180 h 2782956"/>
              <a:gd name="connsiteX81" fmla="*/ 1836228 w 2782956"/>
              <a:gd name="connsiteY81" fmla="*/ 2547526 h 2782956"/>
              <a:gd name="connsiteX82" fmla="*/ 1823134 w 2782956"/>
              <a:gd name="connsiteY82" fmla="*/ 2528857 h 2782956"/>
              <a:gd name="connsiteX83" fmla="*/ 1784004 w 2782956"/>
              <a:gd name="connsiteY83" fmla="*/ 2545779 h 2782956"/>
              <a:gd name="connsiteX84" fmla="*/ 1592705 w 2782956"/>
              <a:gd name="connsiteY84" fmla="*/ 2593992 h 2782956"/>
              <a:gd name="connsiteX85" fmla="*/ 1586125 w 2782956"/>
              <a:gd name="connsiteY85" fmla="*/ 2594775 h 2782956"/>
              <a:gd name="connsiteX86" fmla="*/ 1584338 w 2782956"/>
              <a:gd name="connsiteY86" fmla="*/ 2615020 h 2782956"/>
              <a:gd name="connsiteX87" fmla="*/ 1548771 w 2782956"/>
              <a:gd name="connsiteY87" fmla="*/ 2782956 h 2782956"/>
              <a:gd name="connsiteX88" fmla="*/ 1234185 w 2782956"/>
              <a:gd name="connsiteY88" fmla="*/ 2782956 h 2782956"/>
              <a:gd name="connsiteX89" fmla="*/ 1198618 w 2782956"/>
              <a:gd name="connsiteY89" fmla="*/ 2615021 h 2782956"/>
              <a:gd name="connsiteX90" fmla="*/ 1196760 w 2782956"/>
              <a:gd name="connsiteY90" fmla="*/ 2593967 h 2782956"/>
              <a:gd name="connsiteX91" fmla="*/ 1123264 w 2782956"/>
              <a:gd name="connsiteY91" fmla="*/ 2581143 h 2782956"/>
              <a:gd name="connsiteX92" fmla="*/ 958524 w 2782956"/>
              <a:gd name="connsiteY92" fmla="*/ 2530708 h 2782956"/>
              <a:gd name="connsiteX93" fmla="*/ 946728 w 2782956"/>
              <a:gd name="connsiteY93" fmla="*/ 2547527 h 2782956"/>
              <a:gd name="connsiteX94" fmla="*/ 831959 w 2782956"/>
              <a:gd name="connsiteY94" fmla="*/ 2675180 h 27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82956" h="2782956">
                <a:moveTo>
                  <a:pt x="831959" y="2675180"/>
                </a:moveTo>
                <a:lnTo>
                  <a:pt x="559519" y="2517887"/>
                </a:lnTo>
                <a:cubicBezTo>
                  <a:pt x="548367" y="2511448"/>
                  <a:pt x="568292" y="2452706"/>
                  <a:pt x="612686" y="2354667"/>
                </a:cubicBezTo>
                <a:lnTo>
                  <a:pt x="621721" y="2335250"/>
                </a:lnTo>
                <a:lnTo>
                  <a:pt x="581470" y="2303029"/>
                </a:lnTo>
                <a:cubicBezTo>
                  <a:pt x="554952" y="2279514"/>
                  <a:pt x="529637" y="2254990"/>
                  <a:pt x="505552" y="2229549"/>
                </a:cubicBezTo>
                <a:lnTo>
                  <a:pt x="446675" y="2161714"/>
                </a:lnTo>
                <a:lnTo>
                  <a:pt x="428289" y="2170271"/>
                </a:lnTo>
                <a:cubicBezTo>
                  <a:pt x="330250" y="2214664"/>
                  <a:pt x="271508" y="2234589"/>
                  <a:pt x="265069" y="2223437"/>
                </a:cubicBezTo>
                <a:lnTo>
                  <a:pt x="107776" y="1950997"/>
                </a:lnTo>
                <a:cubicBezTo>
                  <a:pt x="101338" y="1939845"/>
                  <a:pt x="147964" y="1898935"/>
                  <a:pt x="235429" y="1836228"/>
                </a:cubicBezTo>
                <a:lnTo>
                  <a:pt x="253890" y="1823280"/>
                </a:lnTo>
                <a:lnTo>
                  <a:pt x="239550" y="1790924"/>
                </a:lnTo>
                <a:cubicBezTo>
                  <a:pt x="225585" y="1750595"/>
                  <a:pt x="213734" y="1709564"/>
                  <a:pt x="204050" y="1668014"/>
                </a:cubicBezTo>
                <a:lnTo>
                  <a:pt x="189440" y="1586236"/>
                </a:lnTo>
                <a:lnTo>
                  <a:pt x="167936" y="1584337"/>
                </a:lnTo>
                <a:cubicBezTo>
                  <a:pt x="60834" y="1573764"/>
                  <a:pt x="0" y="1561648"/>
                  <a:pt x="0" y="1548771"/>
                </a:cubicBezTo>
                <a:lnTo>
                  <a:pt x="0" y="1234185"/>
                </a:lnTo>
                <a:cubicBezTo>
                  <a:pt x="0" y="1221308"/>
                  <a:pt x="60835" y="1209192"/>
                  <a:pt x="167936" y="1198619"/>
                </a:cubicBezTo>
                <a:lnTo>
                  <a:pt x="189123" y="1196748"/>
                </a:lnTo>
                <a:lnTo>
                  <a:pt x="194853" y="1156218"/>
                </a:lnTo>
                <a:cubicBezTo>
                  <a:pt x="207474" y="1092054"/>
                  <a:pt x="225404" y="1028366"/>
                  <a:pt x="248810" y="965770"/>
                </a:cubicBezTo>
                <a:lnTo>
                  <a:pt x="251954" y="958318"/>
                </a:lnTo>
                <a:lnTo>
                  <a:pt x="235429" y="946728"/>
                </a:lnTo>
                <a:cubicBezTo>
                  <a:pt x="147964" y="884021"/>
                  <a:pt x="101338" y="843111"/>
                  <a:pt x="107776" y="831959"/>
                </a:cubicBezTo>
                <a:lnTo>
                  <a:pt x="265069" y="559519"/>
                </a:lnTo>
                <a:cubicBezTo>
                  <a:pt x="271508" y="548367"/>
                  <a:pt x="330250" y="568292"/>
                  <a:pt x="428289" y="612686"/>
                </a:cubicBezTo>
                <a:lnTo>
                  <a:pt x="448049" y="621881"/>
                </a:lnTo>
                <a:lnTo>
                  <a:pt x="500328" y="559036"/>
                </a:lnTo>
                <a:cubicBezTo>
                  <a:pt x="523551" y="534130"/>
                  <a:pt x="547689" y="510350"/>
                  <a:pt x="572657" y="487718"/>
                </a:cubicBezTo>
                <a:lnTo>
                  <a:pt x="621428" y="447074"/>
                </a:lnTo>
                <a:lnTo>
                  <a:pt x="612686" y="428289"/>
                </a:lnTo>
                <a:cubicBezTo>
                  <a:pt x="568291" y="330250"/>
                  <a:pt x="548368" y="271508"/>
                  <a:pt x="559520" y="265069"/>
                </a:cubicBezTo>
                <a:lnTo>
                  <a:pt x="831958" y="107776"/>
                </a:lnTo>
                <a:cubicBezTo>
                  <a:pt x="843111" y="101338"/>
                  <a:pt x="884021" y="147964"/>
                  <a:pt x="946728" y="235429"/>
                </a:cubicBezTo>
                <a:lnTo>
                  <a:pt x="959822" y="254099"/>
                </a:lnTo>
                <a:lnTo>
                  <a:pt x="998952" y="237176"/>
                </a:lnTo>
                <a:cubicBezTo>
                  <a:pt x="1061298" y="216003"/>
                  <a:pt x="1125288" y="199872"/>
                  <a:pt x="1190251" y="188964"/>
                </a:cubicBezTo>
                <a:lnTo>
                  <a:pt x="1196831" y="188181"/>
                </a:lnTo>
                <a:lnTo>
                  <a:pt x="1198618" y="167936"/>
                </a:lnTo>
                <a:cubicBezTo>
                  <a:pt x="1209192" y="60834"/>
                  <a:pt x="1221308" y="0"/>
                  <a:pt x="1234185" y="0"/>
                </a:cubicBezTo>
                <a:lnTo>
                  <a:pt x="1548771" y="0"/>
                </a:lnTo>
                <a:cubicBezTo>
                  <a:pt x="1561648" y="0"/>
                  <a:pt x="1573764" y="60835"/>
                  <a:pt x="1584337" y="167936"/>
                </a:cubicBezTo>
                <a:lnTo>
                  <a:pt x="1586196" y="188990"/>
                </a:lnTo>
                <a:lnTo>
                  <a:pt x="1659691" y="201813"/>
                </a:lnTo>
                <a:lnTo>
                  <a:pt x="1824432" y="252248"/>
                </a:lnTo>
                <a:lnTo>
                  <a:pt x="1836228" y="235429"/>
                </a:lnTo>
                <a:cubicBezTo>
                  <a:pt x="1898935" y="147964"/>
                  <a:pt x="1939845" y="101337"/>
                  <a:pt x="1950997" y="107776"/>
                </a:cubicBezTo>
                <a:lnTo>
                  <a:pt x="2223437" y="265069"/>
                </a:lnTo>
                <a:cubicBezTo>
                  <a:pt x="2234589" y="271508"/>
                  <a:pt x="2214664" y="330250"/>
                  <a:pt x="2170270" y="428289"/>
                </a:cubicBezTo>
                <a:lnTo>
                  <a:pt x="2161234" y="447706"/>
                </a:lnTo>
                <a:lnTo>
                  <a:pt x="2201485" y="479927"/>
                </a:lnTo>
                <a:cubicBezTo>
                  <a:pt x="2228004" y="503442"/>
                  <a:pt x="2253318" y="527967"/>
                  <a:pt x="2277404" y="553407"/>
                </a:cubicBezTo>
                <a:lnTo>
                  <a:pt x="2336281" y="621242"/>
                </a:lnTo>
                <a:lnTo>
                  <a:pt x="2354667" y="612686"/>
                </a:lnTo>
                <a:cubicBezTo>
                  <a:pt x="2452706" y="568292"/>
                  <a:pt x="2511448" y="548367"/>
                  <a:pt x="2517887" y="559520"/>
                </a:cubicBezTo>
                <a:lnTo>
                  <a:pt x="2675180" y="831958"/>
                </a:lnTo>
                <a:cubicBezTo>
                  <a:pt x="2681618" y="843110"/>
                  <a:pt x="2634992" y="884021"/>
                  <a:pt x="2547527" y="946728"/>
                </a:cubicBezTo>
                <a:lnTo>
                  <a:pt x="2529066" y="959676"/>
                </a:lnTo>
                <a:lnTo>
                  <a:pt x="2543406" y="992032"/>
                </a:lnTo>
                <a:cubicBezTo>
                  <a:pt x="2557371" y="1032361"/>
                  <a:pt x="2569222" y="1073392"/>
                  <a:pt x="2578907" y="1114941"/>
                </a:cubicBezTo>
                <a:lnTo>
                  <a:pt x="2593516" y="1196720"/>
                </a:lnTo>
                <a:lnTo>
                  <a:pt x="2615020" y="1198618"/>
                </a:lnTo>
                <a:cubicBezTo>
                  <a:pt x="2722122" y="1209192"/>
                  <a:pt x="2782956" y="1221308"/>
                  <a:pt x="2782956" y="1234185"/>
                </a:cubicBezTo>
                <a:lnTo>
                  <a:pt x="2782956" y="1548771"/>
                </a:lnTo>
                <a:cubicBezTo>
                  <a:pt x="2782956" y="1561648"/>
                  <a:pt x="2722121" y="1573764"/>
                  <a:pt x="2615020" y="1584337"/>
                </a:cubicBezTo>
                <a:lnTo>
                  <a:pt x="2593833" y="1586208"/>
                </a:lnTo>
                <a:lnTo>
                  <a:pt x="2588103" y="1626738"/>
                </a:lnTo>
                <a:cubicBezTo>
                  <a:pt x="2575482" y="1690902"/>
                  <a:pt x="2557552" y="1754590"/>
                  <a:pt x="2534146" y="1817186"/>
                </a:cubicBezTo>
                <a:lnTo>
                  <a:pt x="2531002" y="1824638"/>
                </a:lnTo>
                <a:lnTo>
                  <a:pt x="2547527" y="1836228"/>
                </a:lnTo>
                <a:cubicBezTo>
                  <a:pt x="2634992" y="1898935"/>
                  <a:pt x="2681618" y="1939845"/>
                  <a:pt x="2675180" y="1950997"/>
                </a:cubicBezTo>
                <a:lnTo>
                  <a:pt x="2517887" y="2223437"/>
                </a:lnTo>
                <a:cubicBezTo>
                  <a:pt x="2511448" y="2234589"/>
                  <a:pt x="2452706" y="2214664"/>
                  <a:pt x="2354667" y="2170270"/>
                </a:cubicBezTo>
                <a:lnTo>
                  <a:pt x="2334907" y="2161074"/>
                </a:lnTo>
                <a:lnTo>
                  <a:pt x="2282628" y="2223920"/>
                </a:lnTo>
                <a:cubicBezTo>
                  <a:pt x="2259405" y="2248826"/>
                  <a:pt x="2235267" y="2272606"/>
                  <a:pt x="2210299" y="2295238"/>
                </a:cubicBezTo>
                <a:lnTo>
                  <a:pt x="2161528" y="2335882"/>
                </a:lnTo>
                <a:lnTo>
                  <a:pt x="2170270" y="2354667"/>
                </a:lnTo>
                <a:cubicBezTo>
                  <a:pt x="2214664" y="2452706"/>
                  <a:pt x="2234588" y="2511448"/>
                  <a:pt x="2223436" y="2517887"/>
                </a:cubicBezTo>
                <a:lnTo>
                  <a:pt x="1950998" y="2675180"/>
                </a:lnTo>
                <a:cubicBezTo>
                  <a:pt x="1939845" y="2681618"/>
                  <a:pt x="1898935" y="2634992"/>
                  <a:pt x="1836228" y="2547526"/>
                </a:cubicBezTo>
                <a:lnTo>
                  <a:pt x="1823134" y="2528857"/>
                </a:lnTo>
                <a:lnTo>
                  <a:pt x="1784004" y="2545779"/>
                </a:lnTo>
                <a:cubicBezTo>
                  <a:pt x="1721658" y="2566953"/>
                  <a:pt x="1657668" y="2583083"/>
                  <a:pt x="1592705" y="2593992"/>
                </a:cubicBezTo>
                <a:lnTo>
                  <a:pt x="1586125" y="2594775"/>
                </a:lnTo>
                <a:lnTo>
                  <a:pt x="1584338" y="2615020"/>
                </a:lnTo>
                <a:cubicBezTo>
                  <a:pt x="1573764" y="2722122"/>
                  <a:pt x="1561648" y="2782956"/>
                  <a:pt x="1548771" y="2782956"/>
                </a:cubicBezTo>
                <a:lnTo>
                  <a:pt x="1234185" y="2782956"/>
                </a:lnTo>
                <a:cubicBezTo>
                  <a:pt x="1221308" y="2782956"/>
                  <a:pt x="1209192" y="2722121"/>
                  <a:pt x="1198618" y="2615021"/>
                </a:cubicBezTo>
                <a:lnTo>
                  <a:pt x="1196760" y="2593967"/>
                </a:lnTo>
                <a:lnTo>
                  <a:pt x="1123264" y="2581143"/>
                </a:lnTo>
                <a:lnTo>
                  <a:pt x="958524" y="2530708"/>
                </a:lnTo>
                <a:lnTo>
                  <a:pt x="946728" y="2547527"/>
                </a:lnTo>
                <a:cubicBezTo>
                  <a:pt x="884021" y="2634992"/>
                  <a:pt x="843111" y="2681619"/>
                  <a:pt x="831959" y="2675180"/>
                </a:cubicBezTo>
                <a:close/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2AA0B945-7506-40A9-B700-5D99AB3CE1AA}"/>
              </a:ext>
            </a:extLst>
          </p:cNvPr>
          <p:cNvSpPr/>
          <p:nvPr/>
        </p:nvSpPr>
        <p:spPr>
          <a:xfrm rot="9000000">
            <a:off x="4141432" y="2727832"/>
            <a:ext cx="1647410" cy="1647410"/>
          </a:xfrm>
          <a:custGeom>
            <a:avLst/>
            <a:gdLst>
              <a:gd name="connsiteX0" fmla="*/ 831959 w 2782956"/>
              <a:gd name="connsiteY0" fmla="*/ 2675180 h 2782956"/>
              <a:gd name="connsiteX1" fmla="*/ 559519 w 2782956"/>
              <a:gd name="connsiteY1" fmla="*/ 2517887 h 2782956"/>
              <a:gd name="connsiteX2" fmla="*/ 612686 w 2782956"/>
              <a:gd name="connsiteY2" fmla="*/ 2354667 h 2782956"/>
              <a:gd name="connsiteX3" fmla="*/ 621721 w 2782956"/>
              <a:gd name="connsiteY3" fmla="*/ 2335250 h 2782956"/>
              <a:gd name="connsiteX4" fmla="*/ 581470 w 2782956"/>
              <a:gd name="connsiteY4" fmla="*/ 2303029 h 2782956"/>
              <a:gd name="connsiteX5" fmla="*/ 505552 w 2782956"/>
              <a:gd name="connsiteY5" fmla="*/ 2229549 h 2782956"/>
              <a:gd name="connsiteX6" fmla="*/ 446675 w 2782956"/>
              <a:gd name="connsiteY6" fmla="*/ 2161714 h 2782956"/>
              <a:gd name="connsiteX7" fmla="*/ 428289 w 2782956"/>
              <a:gd name="connsiteY7" fmla="*/ 2170271 h 2782956"/>
              <a:gd name="connsiteX8" fmla="*/ 265069 w 2782956"/>
              <a:gd name="connsiteY8" fmla="*/ 2223437 h 2782956"/>
              <a:gd name="connsiteX9" fmla="*/ 107776 w 2782956"/>
              <a:gd name="connsiteY9" fmla="*/ 1950997 h 2782956"/>
              <a:gd name="connsiteX10" fmla="*/ 235429 w 2782956"/>
              <a:gd name="connsiteY10" fmla="*/ 1836228 h 2782956"/>
              <a:gd name="connsiteX11" fmla="*/ 253890 w 2782956"/>
              <a:gd name="connsiteY11" fmla="*/ 1823280 h 2782956"/>
              <a:gd name="connsiteX12" fmla="*/ 239550 w 2782956"/>
              <a:gd name="connsiteY12" fmla="*/ 1790924 h 2782956"/>
              <a:gd name="connsiteX13" fmla="*/ 204050 w 2782956"/>
              <a:gd name="connsiteY13" fmla="*/ 1668014 h 2782956"/>
              <a:gd name="connsiteX14" fmla="*/ 189440 w 2782956"/>
              <a:gd name="connsiteY14" fmla="*/ 1586236 h 2782956"/>
              <a:gd name="connsiteX15" fmla="*/ 167936 w 2782956"/>
              <a:gd name="connsiteY15" fmla="*/ 1584337 h 2782956"/>
              <a:gd name="connsiteX16" fmla="*/ 0 w 2782956"/>
              <a:gd name="connsiteY16" fmla="*/ 1548771 h 2782956"/>
              <a:gd name="connsiteX17" fmla="*/ 0 w 2782956"/>
              <a:gd name="connsiteY17" fmla="*/ 1234185 h 2782956"/>
              <a:gd name="connsiteX18" fmla="*/ 167936 w 2782956"/>
              <a:gd name="connsiteY18" fmla="*/ 1198619 h 2782956"/>
              <a:gd name="connsiteX19" fmla="*/ 189123 w 2782956"/>
              <a:gd name="connsiteY19" fmla="*/ 1196748 h 2782956"/>
              <a:gd name="connsiteX20" fmla="*/ 194853 w 2782956"/>
              <a:gd name="connsiteY20" fmla="*/ 1156218 h 2782956"/>
              <a:gd name="connsiteX21" fmla="*/ 248810 w 2782956"/>
              <a:gd name="connsiteY21" fmla="*/ 965770 h 2782956"/>
              <a:gd name="connsiteX22" fmla="*/ 251954 w 2782956"/>
              <a:gd name="connsiteY22" fmla="*/ 958318 h 2782956"/>
              <a:gd name="connsiteX23" fmla="*/ 235429 w 2782956"/>
              <a:gd name="connsiteY23" fmla="*/ 946728 h 2782956"/>
              <a:gd name="connsiteX24" fmla="*/ 107776 w 2782956"/>
              <a:gd name="connsiteY24" fmla="*/ 831959 h 2782956"/>
              <a:gd name="connsiteX25" fmla="*/ 265069 w 2782956"/>
              <a:gd name="connsiteY25" fmla="*/ 559519 h 2782956"/>
              <a:gd name="connsiteX26" fmla="*/ 428289 w 2782956"/>
              <a:gd name="connsiteY26" fmla="*/ 612686 h 2782956"/>
              <a:gd name="connsiteX27" fmla="*/ 448049 w 2782956"/>
              <a:gd name="connsiteY27" fmla="*/ 621881 h 2782956"/>
              <a:gd name="connsiteX28" fmla="*/ 500328 w 2782956"/>
              <a:gd name="connsiteY28" fmla="*/ 559036 h 2782956"/>
              <a:gd name="connsiteX29" fmla="*/ 572657 w 2782956"/>
              <a:gd name="connsiteY29" fmla="*/ 487718 h 2782956"/>
              <a:gd name="connsiteX30" fmla="*/ 621428 w 2782956"/>
              <a:gd name="connsiteY30" fmla="*/ 447074 h 2782956"/>
              <a:gd name="connsiteX31" fmla="*/ 612686 w 2782956"/>
              <a:gd name="connsiteY31" fmla="*/ 428289 h 2782956"/>
              <a:gd name="connsiteX32" fmla="*/ 559520 w 2782956"/>
              <a:gd name="connsiteY32" fmla="*/ 265069 h 2782956"/>
              <a:gd name="connsiteX33" fmla="*/ 831958 w 2782956"/>
              <a:gd name="connsiteY33" fmla="*/ 107776 h 2782956"/>
              <a:gd name="connsiteX34" fmla="*/ 946728 w 2782956"/>
              <a:gd name="connsiteY34" fmla="*/ 235429 h 2782956"/>
              <a:gd name="connsiteX35" fmla="*/ 959822 w 2782956"/>
              <a:gd name="connsiteY35" fmla="*/ 254099 h 2782956"/>
              <a:gd name="connsiteX36" fmla="*/ 998952 w 2782956"/>
              <a:gd name="connsiteY36" fmla="*/ 237176 h 2782956"/>
              <a:gd name="connsiteX37" fmla="*/ 1190251 w 2782956"/>
              <a:gd name="connsiteY37" fmla="*/ 188964 h 2782956"/>
              <a:gd name="connsiteX38" fmla="*/ 1196831 w 2782956"/>
              <a:gd name="connsiteY38" fmla="*/ 188181 h 2782956"/>
              <a:gd name="connsiteX39" fmla="*/ 1198618 w 2782956"/>
              <a:gd name="connsiteY39" fmla="*/ 167936 h 2782956"/>
              <a:gd name="connsiteX40" fmla="*/ 1234185 w 2782956"/>
              <a:gd name="connsiteY40" fmla="*/ 0 h 2782956"/>
              <a:gd name="connsiteX41" fmla="*/ 1548771 w 2782956"/>
              <a:gd name="connsiteY41" fmla="*/ 0 h 2782956"/>
              <a:gd name="connsiteX42" fmla="*/ 1584337 w 2782956"/>
              <a:gd name="connsiteY42" fmla="*/ 167936 h 2782956"/>
              <a:gd name="connsiteX43" fmla="*/ 1586196 w 2782956"/>
              <a:gd name="connsiteY43" fmla="*/ 188990 h 2782956"/>
              <a:gd name="connsiteX44" fmla="*/ 1659691 w 2782956"/>
              <a:gd name="connsiteY44" fmla="*/ 201813 h 2782956"/>
              <a:gd name="connsiteX45" fmla="*/ 1824432 w 2782956"/>
              <a:gd name="connsiteY45" fmla="*/ 252248 h 2782956"/>
              <a:gd name="connsiteX46" fmla="*/ 1836228 w 2782956"/>
              <a:gd name="connsiteY46" fmla="*/ 235429 h 2782956"/>
              <a:gd name="connsiteX47" fmla="*/ 1950997 w 2782956"/>
              <a:gd name="connsiteY47" fmla="*/ 107776 h 2782956"/>
              <a:gd name="connsiteX48" fmla="*/ 2223437 w 2782956"/>
              <a:gd name="connsiteY48" fmla="*/ 265069 h 2782956"/>
              <a:gd name="connsiteX49" fmla="*/ 2170270 w 2782956"/>
              <a:gd name="connsiteY49" fmla="*/ 428289 h 2782956"/>
              <a:gd name="connsiteX50" fmla="*/ 2161234 w 2782956"/>
              <a:gd name="connsiteY50" fmla="*/ 447706 h 2782956"/>
              <a:gd name="connsiteX51" fmla="*/ 2201485 w 2782956"/>
              <a:gd name="connsiteY51" fmla="*/ 479927 h 2782956"/>
              <a:gd name="connsiteX52" fmla="*/ 2277404 w 2782956"/>
              <a:gd name="connsiteY52" fmla="*/ 553407 h 2782956"/>
              <a:gd name="connsiteX53" fmla="*/ 2336281 w 2782956"/>
              <a:gd name="connsiteY53" fmla="*/ 621242 h 2782956"/>
              <a:gd name="connsiteX54" fmla="*/ 2354667 w 2782956"/>
              <a:gd name="connsiteY54" fmla="*/ 612686 h 2782956"/>
              <a:gd name="connsiteX55" fmla="*/ 2517887 w 2782956"/>
              <a:gd name="connsiteY55" fmla="*/ 559520 h 2782956"/>
              <a:gd name="connsiteX56" fmla="*/ 2675180 w 2782956"/>
              <a:gd name="connsiteY56" fmla="*/ 831958 h 2782956"/>
              <a:gd name="connsiteX57" fmla="*/ 2547527 w 2782956"/>
              <a:gd name="connsiteY57" fmla="*/ 946728 h 2782956"/>
              <a:gd name="connsiteX58" fmla="*/ 2529066 w 2782956"/>
              <a:gd name="connsiteY58" fmla="*/ 959676 h 2782956"/>
              <a:gd name="connsiteX59" fmla="*/ 2543406 w 2782956"/>
              <a:gd name="connsiteY59" fmla="*/ 992032 h 2782956"/>
              <a:gd name="connsiteX60" fmla="*/ 2578907 w 2782956"/>
              <a:gd name="connsiteY60" fmla="*/ 1114941 h 2782956"/>
              <a:gd name="connsiteX61" fmla="*/ 2593516 w 2782956"/>
              <a:gd name="connsiteY61" fmla="*/ 1196720 h 2782956"/>
              <a:gd name="connsiteX62" fmla="*/ 2615020 w 2782956"/>
              <a:gd name="connsiteY62" fmla="*/ 1198618 h 2782956"/>
              <a:gd name="connsiteX63" fmla="*/ 2782956 w 2782956"/>
              <a:gd name="connsiteY63" fmla="*/ 1234185 h 2782956"/>
              <a:gd name="connsiteX64" fmla="*/ 2782956 w 2782956"/>
              <a:gd name="connsiteY64" fmla="*/ 1548771 h 2782956"/>
              <a:gd name="connsiteX65" fmla="*/ 2615020 w 2782956"/>
              <a:gd name="connsiteY65" fmla="*/ 1584337 h 2782956"/>
              <a:gd name="connsiteX66" fmla="*/ 2593833 w 2782956"/>
              <a:gd name="connsiteY66" fmla="*/ 1586208 h 2782956"/>
              <a:gd name="connsiteX67" fmla="*/ 2588103 w 2782956"/>
              <a:gd name="connsiteY67" fmla="*/ 1626738 h 2782956"/>
              <a:gd name="connsiteX68" fmla="*/ 2534146 w 2782956"/>
              <a:gd name="connsiteY68" fmla="*/ 1817186 h 2782956"/>
              <a:gd name="connsiteX69" fmla="*/ 2531002 w 2782956"/>
              <a:gd name="connsiteY69" fmla="*/ 1824638 h 2782956"/>
              <a:gd name="connsiteX70" fmla="*/ 2547527 w 2782956"/>
              <a:gd name="connsiteY70" fmla="*/ 1836228 h 2782956"/>
              <a:gd name="connsiteX71" fmla="*/ 2675180 w 2782956"/>
              <a:gd name="connsiteY71" fmla="*/ 1950997 h 2782956"/>
              <a:gd name="connsiteX72" fmla="*/ 2517887 w 2782956"/>
              <a:gd name="connsiteY72" fmla="*/ 2223437 h 2782956"/>
              <a:gd name="connsiteX73" fmla="*/ 2354667 w 2782956"/>
              <a:gd name="connsiteY73" fmla="*/ 2170270 h 2782956"/>
              <a:gd name="connsiteX74" fmla="*/ 2334907 w 2782956"/>
              <a:gd name="connsiteY74" fmla="*/ 2161074 h 2782956"/>
              <a:gd name="connsiteX75" fmla="*/ 2282628 w 2782956"/>
              <a:gd name="connsiteY75" fmla="*/ 2223920 h 2782956"/>
              <a:gd name="connsiteX76" fmla="*/ 2210299 w 2782956"/>
              <a:gd name="connsiteY76" fmla="*/ 2295238 h 2782956"/>
              <a:gd name="connsiteX77" fmla="*/ 2161528 w 2782956"/>
              <a:gd name="connsiteY77" fmla="*/ 2335882 h 2782956"/>
              <a:gd name="connsiteX78" fmla="*/ 2170270 w 2782956"/>
              <a:gd name="connsiteY78" fmla="*/ 2354667 h 2782956"/>
              <a:gd name="connsiteX79" fmla="*/ 2223436 w 2782956"/>
              <a:gd name="connsiteY79" fmla="*/ 2517887 h 2782956"/>
              <a:gd name="connsiteX80" fmla="*/ 1950998 w 2782956"/>
              <a:gd name="connsiteY80" fmla="*/ 2675180 h 2782956"/>
              <a:gd name="connsiteX81" fmla="*/ 1836228 w 2782956"/>
              <a:gd name="connsiteY81" fmla="*/ 2547526 h 2782956"/>
              <a:gd name="connsiteX82" fmla="*/ 1823134 w 2782956"/>
              <a:gd name="connsiteY82" fmla="*/ 2528857 h 2782956"/>
              <a:gd name="connsiteX83" fmla="*/ 1784004 w 2782956"/>
              <a:gd name="connsiteY83" fmla="*/ 2545779 h 2782956"/>
              <a:gd name="connsiteX84" fmla="*/ 1592705 w 2782956"/>
              <a:gd name="connsiteY84" fmla="*/ 2593992 h 2782956"/>
              <a:gd name="connsiteX85" fmla="*/ 1586125 w 2782956"/>
              <a:gd name="connsiteY85" fmla="*/ 2594775 h 2782956"/>
              <a:gd name="connsiteX86" fmla="*/ 1584338 w 2782956"/>
              <a:gd name="connsiteY86" fmla="*/ 2615020 h 2782956"/>
              <a:gd name="connsiteX87" fmla="*/ 1548771 w 2782956"/>
              <a:gd name="connsiteY87" fmla="*/ 2782956 h 2782956"/>
              <a:gd name="connsiteX88" fmla="*/ 1234185 w 2782956"/>
              <a:gd name="connsiteY88" fmla="*/ 2782956 h 2782956"/>
              <a:gd name="connsiteX89" fmla="*/ 1198618 w 2782956"/>
              <a:gd name="connsiteY89" fmla="*/ 2615021 h 2782956"/>
              <a:gd name="connsiteX90" fmla="*/ 1196760 w 2782956"/>
              <a:gd name="connsiteY90" fmla="*/ 2593967 h 2782956"/>
              <a:gd name="connsiteX91" fmla="*/ 1123264 w 2782956"/>
              <a:gd name="connsiteY91" fmla="*/ 2581143 h 2782956"/>
              <a:gd name="connsiteX92" fmla="*/ 958524 w 2782956"/>
              <a:gd name="connsiteY92" fmla="*/ 2530708 h 2782956"/>
              <a:gd name="connsiteX93" fmla="*/ 946728 w 2782956"/>
              <a:gd name="connsiteY93" fmla="*/ 2547527 h 2782956"/>
              <a:gd name="connsiteX94" fmla="*/ 831959 w 2782956"/>
              <a:gd name="connsiteY94" fmla="*/ 2675180 h 27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82956" h="2782956">
                <a:moveTo>
                  <a:pt x="831959" y="2675180"/>
                </a:moveTo>
                <a:lnTo>
                  <a:pt x="559519" y="2517887"/>
                </a:lnTo>
                <a:cubicBezTo>
                  <a:pt x="548367" y="2511448"/>
                  <a:pt x="568292" y="2452706"/>
                  <a:pt x="612686" y="2354667"/>
                </a:cubicBezTo>
                <a:lnTo>
                  <a:pt x="621721" y="2335250"/>
                </a:lnTo>
                <a:lnTo>
                  <a:pt x="581470" y="2303029"/>
                </a:lnTo>
                <a:cubicBezTo>
                  <a:pt x="554952" y="2279514"/>
                  <a:pt x="529637" y="2254990"/>
                  <a:pt x="505552" y="2229549"/>
                </a:cubicBezTo>
                <a:lnTo>
                  <a:pt x="446675" y="2161714"/>
                </a:lnTo>
                <a:lnTo>
                  <a:pt x="428289" y="2170271"/>
                </a:lnTo>
                <a:cubicBezTo>
                  <a:pt x="330250" y="2214664"/>
                  <a:pt x="271508" y="2234589"/>
                  <a:pt x="265069" y="2223437"/>
                </a:cubicBezTo>
                <a:lnTo>
                  <a:pt x="107776" y="1950997"/>
                </a:lnTo>
                <a:cubicBezTo>
                  <a:pt x="101338" y="1939845"/>
                  <a:pt x="147964" y="1898935"/>
                  <a:pt x="235429" y="1836228"/>
                </a:cubicBezTo>
                <a:lnTo>
                  <a:pt x="253890" y="1823280"/>
                </a:lnTo>
                <a:lnTo>
                  <a:pt x="239550" y="1790924"/>
                </a:lnTo>
                <a:cubicBezTo>
                  <a:pt x="225585" y="1750595"/>
                  <a:pt x="213734" y="1709564"/>
                  <a:pt x="204050" y="1668014"/>
                </a:cubicBezTo>
                <a:lnTo>
                  <a:pt x="189440" y="1586236"/>
                </a:lnTo>
                <a:lnTo>
                  <a:pt x="167936" y="1584337"/>
                </a:lnTo>
                <a:cubicBezTo>
                  <a:pt x="60834" y="1573764"/>
                  <a:pt x="0" y="1561648"/>
                  <a:pt x="0" y="1548771"/>
                </a:cubicBezTo>
                <a:lnTo>
                  <a:pt x="0" y="1234185"/>
                </a:lnTo>
                <a:cubicBezTo>
                  <a:pt x="0" y="1221308"/>
                  <a:pt x="60835" y="1209192"/>
                  <a:pt x="167936" y="1198619"/>
                </a:cubicBezTo>
                <a:lnTo>
                  <a:pt x="189123" y="1196748"/>
                </a:lnTo>
                <a:lnTo>
                  <a:pt x="194853" y="1156218"/>
                </a:lnTo>
                <a:cubicBezTo>
                  <a:pt x="207474" y="1092054"/>
                  <a:pt x="225404" y="1028366"/>
                  <a:pt x="248810" y="965770"/>
                </a:cubicBezTo>
                <a:lnTo>
                  <a:pt x="251954" y="958318"/>
                </a:lnTo>
                <a:lnTo>
                  <a:pt x="235429" y="946728"/>
                </a:lnTo>
                <a:cubicBezTo>
                  <a:pt x="147964" y="884021"/>
                  <a:pt x="101338" y="843111"/>
                  <a:pt x="107776" y="831959"/>
                </a:cubicBezTo>
                <a:lnTo>
                  <a:pt x="265069" y="559519"/>
                </a:lnTo>
                <a:cubicBezTo>
                  <a:pt x="271508" y="548367"/>
                  <a:pt x="330250" y="568292"/>
                  <a:pt x="428289" y="612686"/>
                </a:cubicBezTo>
                <a:lnTo>
                  <a:pt x="448049" y="621881"/>
                </a:lnTo>
                <a:lnTo>
                  <a:pt x="500328" y="559036"/>
                </a:lnTo>
                <a:cubicBezTo>
                  <a:pt x="523551" y="534130"/>
                  <a:pt x="547689" y="510350"/>
                  <a:pt x="572657" y="487718"/>
                </a:cubicBezTo>
                <a:lnTo>
                  <a:pt x="621428" y="447074"/>
                </a:lnTo>
                <a:lnTo>
                  <a:pt x="612686" y="428289"/>
                </a:lnTo>
                <a:cubicBezTo>
                  <a:pt x="568291" y="330250"/>
                  <a:pt x="548368" y="271508"/>
                  <a:pt x="559520" y="265069"/>
                </a:cubicBezTo>
                <a:lnTo>
                  <a:pt x="831958" y="107776"/>
                </a:lnTo>
                <a:cubicBezTo>
                  <a:pt x="843111" y="101338"/>
                  <a:pt x="884021" y="147964"/>
                  <a:pt x="946728" y="235429"/>
                </a:cubicBezTo>
                <a:lnTo>
                  <a:pt x="959822" y="254099"/>
                </a:lnTo>
                <a:lnTo>
                  <a:pt x="998952" y="237176"/>
                </a:lnTo>
                <a:cubicBezTo>
                  <a:pt x="1061298" y="216003"/>
                  <a:pt x="1125288" y="199872"/>
                  <a:pt x="1190251" y="188964"/>
                </a:cubicBezTo>
                <a:lnTo>
                  <a:pt x="1196831" y="188181"/>
                </a:lnTo>
                <a:lnTo>
                  <a:pt x="1198618" y="167936"/>
                </a:lnTo>
                <a:cubicBezTo>
                  <a:pt x="1209192" y="60834"/>
                  <a:pt x="1221308" y="0"/>
                  <a:pt x="1234185" y="0"/>
                </a:cubicBezTo>
                <a:lnTo>
                  <a:pt x="1548771" y="0"/>
                </a:lnTo>
                <a:cubicBezTo>
                  <a:pt x="1561648" y="0"/>
                  <a:pt x="1573764" y="60835"/>
                  <a:pt x="1584337" y="167936"/>
                </a:cubicBezTo>
                <a:lnTo>
                  <a:pt x="1586196" y="188990"/>
                </a:lnTo>
                <a:lnTo>
                  <a:pt x="1659691" y="201813"/>
                </a:lnTo>
                <a:lnTo>
                  <a:pt x="1824432" y="252248"/>
                </a:lnTo>
                <a:lnTo>
                  <a:pt x="1836228" y="235429"/>
                </a:lnTo>
                <a:cubicBezTo>
                  <a:pt x="1898935" y="147964"/>
                  <a:pt x="1939845" y="101337"/>
                  <a:pt x="1950997" y="107776"/>
                </a:cubicBezTo>
                <a:lnTo>
                  <a:pt x="2223437" y="265069"/>
                </a:lnTo>
                <a:cubicBezTo>
                  <a:pt x="2234589" y="271508"/>
                  <a:pt x="2214664" y="330250"/>
                  <a:pt x="2170270" y="428289"/>
                </a:cubicBezTo>
                <a:lnTo>
                  <a:pt x="2161234" y="447706"/>
                </a:lnTo>
                <a:lnTo>
                  <a:pt x="2201485" y="479927"/>
                </a:lnTo>
                <a:cubicBezTo>
                  <a:pt x="2228004" y="503442"/>
                  <a:pt x="2253318" y="527967"/>
                  <a:pt x="2277404" y="553407"/>
                </a:cubicBezTo>
                <a:lnTo>
                  <a:pt x="2336281" y="621242"/>
                </a:lnTo>
                <a:lnTo>
                  <a:pt x="2354667" y="612686"/>
                </a:lnTo>
                <a:cubicBezTo>
                  <a:pt x="2452706" y="568292"/>
                  <a:pt x="2511448" y="548367"/>
                  <a:pt x="2517887" y="559520"/>
                </a:cubicBezTo>
                <a:lnTo>
                  <a:pt x="2675180" y="831958"/>
                </a:lnTo>
                <a:cubicBezTo>
                  <a:pt x="2681618" y="843110"/>
                  <a:pt x="2634992" y="884021"/>
                  <a:pt x="2547527" y="946728"/>
                </a:cubicBezTo>
                <a:lnTo>
                  <a:pt x="2529066" y="959676"/>
                </a:lnTo>
                <a:lnTo>
                  <a:pt x="2543406" y="992032"/>
                </a:lnTo>
                <a:cubicBezTo>
                  <a:pt x="2557371" y="1032361"/>
                  <a:pt x="2569222" y="1073392"/>
                  <a:pt x="2578907" y="1114941"/>
                </a:cubicBezTo>
                <a:lnTo>
                  <a:pt x="2593516" y="1196720"/>
                </a:lnTo>
                <a:lnTo>
                  <a:pt x="2615020" y="1198618"/>
                </a:lnTo>
                <a:cubicBezTo>
                  <a:pt x="2722122" y="1209192"/>
                  <a:pt x="2782956" y="1221308"/>
                  <a:pt x="2782956" y="1234185"/>
                </a:cubicBezTo>
                <a:lnTo>
                  <a:pt x="2782956" y="1548771"/>
                </a:lnTo>
                <a:cubicBezTo>
                  <a:pt x="2782956" y="1561648"/>
                  <a:pt x="2722121" y="1573764"/>
                  <a:pt x="2615020" y="1584337"/>
                </a:cubicBezTo>
                <a:lnTo>
                  <a:pt x="2593833" y="1586208"/>
                </a:lnTo>
                <a:lnTo>
                  <a:pt x="2588103" y="1626738"/>
                </a:lnTo>
                <a:cubicBezTo>
                  <a:pt x="2575482" y="1690902"/>
                  <a:pt x="2557552" y="1754590"/>
                  <a:pt x="2534146" y="1817186"/>
                </a:cubicBezTo>
                <a:lnTo>
                  <a:pt x="2531002" y="1824638"/>
                </a:lnTo>
                <a:lnTo>
                  <a:pt x="2547527" y="1836228"/>
                </a:lnTo>
                <a:cubicBezTo>
                  <a:pt x="2634992" y="1898935"/>
                  <a:pt x="2681618" y="1939845"/>
                  <a:pt x="2675180" y="1950997"/>
                </a:cubicBezTo>
                <a:lnTo>
                  <a:pt x="2517887" y="2223437"/>
                </a:lnTo>
                <a:cubicBezTo>
                  <a:pt x="2511448" y="2234589"/>
                  <a:pt x="2452706" y="2214664"/>
                  <a:pt x="2354667" y="2170270"/>
                </a:cubicBezTo>
                <a:lnTo>
                  <a:pt x="2334907" y="2161074"/>
                </a:lnTo>
                <a:lnTo>
                  <a:pt x="2282628" y="2223920"/>
                </a:lnTo>
                <a:cubicBezTo>
                  <a:pt x="2259405" y="2248826"/>
                  <a:pt x="2235267" y="2272606"/>
                  <a:pt x="2210299" y="2295238"/>
                </a:cubicBezTo>
                <a:lnTo>
                  <a:pt x="2161528" y="2335882"/>
                </a:lnTo>
                <a:lnTo>
                  <a:pt x="2170270" y="2354667"/>
                </a:lnTo>
                <a:cubicBezTo>
                  <a:pt x="2214664" y="2452706"/>
                  <a:pt x="2234588" y="2511448"/>
                  <a:pt x="2223436" y="2517887"/>
                </a:cubicBezTo>
                <a:lnTo>
                  <a:pt x="1950998" y="2675180"/>
                </a:lnTo>
                <a:cubicBezTo>
                  <a:pt x="1939845" y="2681618"/>
                  <a:pt x="1898935" y="2634992"/>
                  <a:pt x="1836228" y="2547526"/>
                </a:cubicBezTo>
                <a:lnTo>
                  <a:pt x="1823134" y="2528857"/>
                </a:lnTo>
                <a:lnTo>
                  <a:pt x="1784004" y="2545779"/>
                </a:lnTo>
                <a:cubicBezTo>
                  <a:pt x="1721658" y="2566953"/>
                  <a:pt x="1657668" y="2583083"/>
                  <a:pt x="1592705" y="2593992"/>
                </a:cubicBezTo>
                <a:lnTo>
                  <a:pt x="1586125" y="2594775"/>
                </a:lnTo>
                <a:lnTo>
                  <a:pt x="1584338" y="2615020"/>
                </a:lnTo>
                <a:cubicBezTo>
                  <a:pt x="1573764" y="2722122"/>
                  <a:pt x="1561648" y="2782956"/>
                  <a:pt x="1548771" y="2782956"/>
                </a:cubicBezTo>
                <a:lnTo>
                  <a:pt x="1234185" y="2782956"/>
                </a:lnTo>
                <a:cubicBezTo>
                  <a:pt x="1221308" y="2782956"/>
                  <a:pt x="1209192" y="2722121"/>
                  <a:pt x="1198618" y="2615021"/>
                </a:cubicBezTo>
                <a:lnTo>
                  <a:pt x="1196760" y="2593967"/>
                </a:lnTo>
                <a:lnTo>
                  <a:pt x="1123264" y="2581143"/>
                </a:lnTo>
                <a:lnTo>
                  <a:pt x="958524" y="2530708"/>
                </a:lnTo>
                <a:lnTo>
                  <a:pt x="946728" y="2547527"/>
                </a:lnTo>
                <a:cubicBezTo>
                  <a:pt x="884021" y="2634992"/>
                  <a:pt x="843111" y="2681619"/>
                  <a:pt x="831959" y="267518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3EE0A1F3-322A-4371-BDA9-221327B46E52}"/>
              </a:ext>
            </a:extLst>
          </p:cNvPr>
          <p:cNvSpPr/>
          <p:nvPr/>
        </p:nvSpPr>
        <p:spPr>
          <a:xfrm rot="9000000">
            <a:off x="6749294" y="2315044"/>
            <a:ext cx="1647410" cy="1647410"/>
          </a:xfrm>
          <a:custGeom>
            <a:avLst/>
            <a:gdLst>
              <a:gd name="connsiteX0" fmla="*/ 831959 w 2782956"/>
              <a:gd name="connsiteY0" fmla="*/ 2675180 h 2782956"/>
              <a:gd name="connsiteX1" fmla="*/ 559519 w 2782956"/>
              <a:gd name="connsiteY1" fmla="*/ 2517887 h 2782956"/>
              <a:gd name="connsiteX2" fmla="*/ 612686 w 2782956"/>
              <a:gd name="connsiteY2" fmla="*/ 2354667 h 2782956"/>
              <a:gd name="connsiteX3" fmla="*/ 621721 w 2782956"/>
              <a:gd name="connsiteY3" fmla="*/ 2335250 h 2782956"/>
              <a:gd name="connsiteX4" fmla="*/ 581470 w 2782956"/>
              <a:gd name="connsiteY4" fmla="*/ 2303029 h 2782956"/>
              <a:gd name="connsiteX5" fmla="*/ 505552 w 2782956"/>
              <a:gd name="connsiteY5" fmla="*/ 2229549 h 2782956"/>
              <a:gd name="connsiteX6" fmla="*/ 446675 w 2782956"/>
              <a:gd name="connsiteY6" fmla="*/ 2161714 h 2782956"/>
              <a:gd name="connsiteX7" fmla="*/ 428289 w 2782956"/>
              <a:gd name="connsiteY7" fmla="*/ 2170271 h 2782956"/>
              <a:gd name="connsiteX8" fmla="*/ 265069 w 2782956"/>
              <a:gd name="connsiteY8" fmla="*/ 2223437 h 2782956"/>
              <a:gd name="connsiteX9" fmla="*/ 107776 w 2782956"/>
              <a:gd name="connsiteY9" fmla="*/ 1950997 h 2782956"/>
              <a:gd name="connsiteX10" fmla="*/ 235429 w 2782956"/>
              <a:gd name="connsiteY10" fmla="*/ 1836228 h 2782956"/>
              <a:gd name="connsiteX11" fmla="*/ 253890 w 2782956"/>
              <a:gd name="connsiteY11" fmla="*/ 1823280 h 2782956"/>
              <a:gd name="connsiteX12" fmla="*/ 239550 w 2782956"/>
              <a:gd name="connsiteY12" fmla="*/ 1790924 h 2782956"/>
              <a:gd name="connsiteX13" fmla="*/ 204050 w 2782956"/>
              <a:gd name="connsiteY13" fmla="*/ 1668014 h 2782956"/>
              <a:gd name="connsiteX14" fmla="*/ 189440 w 2782956"/>
              <a:gd name="connsiteY14" fmla="*/ 1586236 h 2782956"/>
              <a:gd name="connsiteX15" fmla="*/ 167936 w 2782956"/>
              <a:gd name="connsiteY15" fmla="*/ 1584337 h 2782956"/>
              <a:gd name="connsiteX16" fmla="*/ 0 w 2782956"/>
              <a:gd name="connsiteY16" fmla="*/ 1548771 h 2782956"/>
              <a:gd name="connsiteX17" fmla="*/ 0 w 2782956"/>
              <a:gd name="connsiteY17" fmla="*/ 1234185 h 2782956"/>
              <a:gd name="connsiteX18" fmla="*/ 167936 w 2782956"/>
              <a:gd name="connsiteY18" fmla="*/ 1198619 h 2782956"/>
              <a:gd name="connsiteX19" fmla="*/ 189123 w 2782956"/>
              <a:gd name="connsiteY19" fmla="*/ 1196748 h 2782956"/>
              <a:gd name="connsiteX20" fmla="*/ 194853 w 2782956"/>
              <a:gd name="connsiteY20" fmla="*/ 1156218 h 2782956"/>
              <a:gd name="connsiteX21" fmla="*/ 248810 w 2782956"/>
              <a:gd name="connsiteY21" fmla="*/ 965770 h 2782956"/>
              <a:gd name="connsiteX22" fmla="*/ 251954 w 2782956"/>
              <a:gd name="connsiteY22" fmla="*/ 958318 h 2782956"/>
              <a:gd name="connsiteX23" fmla="*/ 235429 w 2782956"/>
              <a:gd name="connsiteY23" fmla="*/ 946728 h 2782956"/>
              <a:gd name="connsiteX24" fmla="*/ 107776 w 2782956"/>
              <a:gd name="connsiteY24" fmla="*/ 831959 h 2782956"/>
              <a:gd name="connsiteX25" fmla="*/ 265069 w 2782956"/>
              <a:gd name="connsiteY25" fmla="*/ 559519 h 2782956"/>
              <a:gd name="connsiteX26" fmla="*/ 428289 w 2782956"/>
              <a:gd name="connsiteY26" fmla="*/ 612686 h 2782956"/>
              <a:gd name="connsiteX27" fmla="*/ 448049 w 2782956"/>
              <a:gd name="connsiteY27" fmla="*/ 621881 h 2782956"/>
              <a:gd name="connsiteX28" fmla="*/ 500328 w 2782956"/>
              <a:gd name="connsiteY28" fmla="*/ 559036 h 2782956"/>
              <a:gd name="connsiteX29" fmla="*/ 572657 w 2782956"/>
              <a:gd name="connsiteY29" fmla="*/ 487718 h 2782956"/>
              <a:gd name="connsiteX30" fmla="*/ 621428 w 2782956"/>
              <a:gd name="connsiteY30" fmla="*/ 447074 h 2782956"/>
              <a:gd name="connsiteX31" fmla="*/ 612686 w 2782956"/>
              <a:gd name="connsiteY31" fmla="*/ 428289 h 2782956"/>
              <a:gd name="connsiteX32" fmla="*/ 559520 w 2782956"/>
              <a:gd name="connsiteY32" fmla="*/ 265069 h 2782956"/>
              <a:gd name="connsiteX33" fmla="*/ 831958 w 2782956"/>
              <a:gd name="connsiteY33" fmla="*/ 107776 h 2782956"/>
              <a:gd name="connsiteX34" fmla="*/ 946728 w 2782956"/>
              <a:gd name="connsiteY34" fmla="*/ 235429 h 2782956"/>
              <a:gd name="connsiteX35" fmla="*/ 959822 w 2782956"/>
              <a:gd name="connsiteY35" fmla="*/ 254099 h 2782956"/>
              <a:gd name="connsiteX36" fmla="*/ 998952 w 2782956"/>
              <a:gd name="connsiteY36" fmla="*/ 237176 h 2782956"/>
              <a:gd name="connsiteX37" fmla="*/ 1190251 w 2782956"/>
              <a:gd name="connsiteY37" fmla="*/ 188964 h 2782956"/>
              <a:gd name="connsiteX38" fmla="*/ 1196831 w 2782956"/>
              <a:gd name="connsiteY38" fmla="*/ 188181 h 2782956"/>
              <a:gd name="connsiteX39" fmla="*/ 1198618 w 2782956"/>
              <a:gd name="connsiteY39" fmla="*/ 167936 h 2782956"/>
              <a:gd name="connsiteX40" fmla="*/ 1234185 w 2782956"/>
              <a:gd name="connsiteY40" fmla="*/ 0 h 2782956"/>
              <a:gd name="connsiteX41" fmla="*/ 1548771 w 2782956"/>
              <a:gd name="connsiteY41" fmla="*/ 0 h 2782956"/>
              <a:gd name="connsiteX42" fmla="*/ 1584337 w 2782956"/>
              <a:gd name="connsiteY42" fmla="*/ 167936 h 2782956"/>
              <a:gd name="connsiteX43" fmla="*/ 1586196 w 2782956"/>
              <a:gd name="connsiteY43" fmla="*/ 188990 h 2782956"/>
              <a:gd name="connsiteX44" fmla="*/ 1659691 w 2782956"/>
              <a:gd name="connsiteY44" fmla="*/ 201813 h 2782956"/>
              <a:gd name="connsiteX45" fmla="*/ 1824432 w 2782956"/>
              <a:gd name="connsiteY45" fmla="*/ 252248 h 2782956"/>
              <a:gd name="connsiteX46" fmla="*/ 1836228 w 2782956"/>
              <a:gd name="connsiteY46" fmla="*/ 235429 h 2782956"/>
              <a:gd name="connsiteX47" fmla="*/ 1950997 w 2782956"/>
              <a:gd name="connsiteY47" fmla="*/ 107776 h 2782956"/>
              <a:gd name="connsiteX48" fmla="*/ 2223437 w 2782956"/>
              <a:gd name="connsiteY48" fmla="*/ 265069 h 2782956"/>
              <a:gd name="connsiteX49" fmla="*/ 2170270 w 2782956"/>
              <a:gd name="connsiteY49" fmla="*/ 428289 h 2782956"/>
              <a:gd name="connsiteX50" fmla="*/ 2161234 w 2782956"/>
              <a:gd name="connsiteY50" fmla="*/ 447706 h 2782956"/>
              <a:gd name="connsiteX51" fmla="*/ 2201485 w 2782956"/>
              <a:gd name="connsiteY51" fmla="*/ 479927 h 2782956"/>
              <a:gd name="connsiteX52" fmla="*/ 2277404 w 2782956"/>
              <a:gd name="connsiteY52" fmla="*/ 553407 h 2782956"/>
              <a:gd name="connsiteX53" fmla="*/ 2336281 w 2782956"/>
              <a:gd name="connsiteY53" fmla="*/ 621242 h 2782956"/>
              <a:gd name="connsiteX54" fmla="*/ 2354667 w 2782956"/>
              <a:gd name="connsiteY54" fmla="*/ 612686 h 2782956"/>
              <a:gd name="connsiteX55" fmla="*/ 2517887 w 2782956"/>
              <a:gd name="connsiteY55" fmla="*/ 559520 h 2782956"/>
              <a:gd name="connsiteX56" fmla="*/ 2675180 w 2782956"/>
              <a:gd name="connsiteY56" fmla="*/ 831958 h 2782956"/>
              <a:gd name="connsiteX57" fmla="*/ 2547527 w 2782956"/>
              <a:gd name="connsiteY57" fmla="*/ 946728 h 2782956"/>
              <a:gd name="connsiteX58" fmla="*/ 2529066 w 2782956"/>
              <a:gd name="connsiteY58" fmla="*/ 959676 h 2782956"/>
              <a:gd name="connsiteX59" fmla="*/ 2543406 w 2782956"/>
              <a:gd name="connsiteY59" fmla="*/ 992032 h 2782956"/>
              <a:gd name="connsiteX60" fmla="*/ 2578907 w 2782956"/>
              <a:gd name="connsiteY60" fmla="*/ 1114941 h 2782956"/>
              <a:gd name="connsiteX61" fmla="*/ 2593516 w 2782956"/>
              <a:gd name="connsiteY61" fmla="*/ 1196720 h 2782956"/>
              <a:gd name="connsiteX62" fmla="*/ 2615020 w 2782956"/>
              <a:gd name="connsiteY62" fmla="*/ 1198618 h 2782956"/>
              <a:gd name="connsiteX63" fmla="*/ 2782956 w 2782956"/>
              <a:gd name="connsiteY63" fmla="*/ 1234185 h 2782956"/>
              <a:gd name="connsiteX64" fmla="*/ 2782956 w 2782956"/>
              <a:gd name="connsiteY64" fmla="*/ 1548771 h 2782956"/>
              <a:gd name="connsiteX65" fmla="*/ 2615020 w 2782956"/>
              <a:gd name="connsiteY65" fmla="*/ 1584337 h 2782956"/>
              <a:gd name="connsiteX66" fmla="*/ 2593833 w 2782956"/>
              <a:gd name="connsiteY66" fmla="*/ 1586208 h 2782956"/>
              <a:gd name="connsiteX67" fmla="*/ 2588103 w 2782956"/>
              <a:gd name="connsiteY67" fmla="*/ 1626738 h 2782956"/>
              <a:gd name="connsiteX68" fmla="*/ 2534146 w 2782956"/>
              <a:gd name="connsiteY68" fmla="*/ 1817186 h 2782956"/>
              <a:gd name="connsiteX69" fmla="*/ 2531002 w 2782956"/>
              <a:gd name="connsiteY69" fmla="*/ 1824638 h 2782956"/>
              <a:gd name="connsiteX70" fmla="*/ 2547527 w 2782956"/>
              <a:gd name="connsiteY70" fmla="*/ 1836228 h 2782956"/>
              <a:gd name="connsiteX71" fmla="*/ 2675180 w 2782956"/>
              <a:gd name="connsiteY71" fmla="*/ 1950997 h 2782956"/>
              <a:gd name="connsiteX72" fmla="*/ 2517887 w 2782956"/>
              <a:gd name="connsiteY72" fmla="*/ 2223437 h 2782956"/>
              <a:gd name="connsiteX73" fmla="*/ 2354667 w 2782956"/>
              <a:gd name="connsiteY73" fmla="*/ 2170270 h 2782956"/>
              <a:gd name="connsiteX74" fmla="*/ 2334907 w 2782956"/>
              <a:gd name="connsiteY74" fmla="*/ 2161074 h 2782956"/>
              <a:gd name="connsiteX75" fmla="*/ 2282628 w 2782956"/>
              <a:gd name="connsiteY75" fmla="*/ 2223920 h 2782956"/>
              <a:gd name="connsiteX76" fmla="*/ 2210299 w 2782956"/>
              <a:gd name="connsiteY76" fmla="*/ 2295238 h 2782956"/>
              <a:gd name="connsiteX77" fmla="*/ 2161528 w 2782956"/>
              <a:gd name="connsiteY77" fmla="*/ 2335882 h 2782956"/>
              <a:gd name="connsiteX78" fmla="*/ 2170270 w 2782956"/>
              <a:gd name="connsiteY78" fmla="*/ 2354667 h 2782956"/>
              <a:gd name="connsiteX79" fmla="*/ 2223436 w 2782956"/>
              <a:gd name="connsiteY79" fmla="*/ 2517887 h 2782956"/>
              <a:gd name="connsiteX80" fmla="*/ 1950998 w 2782956"/>
              <a:gd name="connsiteY80" fmla="*/ 2675180 h 2782956"/>
              <a:gd name="connsiteX81" fmla="*/ 1836228 w 2782956"/>
              <a:gd name="connsiteY81" fmla="*/ 2547526 h 2782956"/>
              <a:gd name="connsiteX82" fmla="*/ 1823134 w 2782956"/>
              <a:gd name="connsiteY82" fmla="*/ 2528857 h 2782956"/>
              <a:gd name="connsiteX83" fmla="*/ 1784004 w 2782956"/>
              <a:gd name="connsiteY83" fmla="*/ 2545779 h 2782956"/>
              <a:gd name="connsiteX84" fmla="*/ 1592705 w 2782956"/>
              <a:gd name="connsiteY84" fmla="*/ 2593992 h 2782956"/>
              <a:gd name="connsiteX85" fmla="*/ 1586125 w 2782956"/>
              <a:gd name="connsiteY85" fmla="*/ 2594775 h 2782956"/>
              <a:gd name="connsiteX86" fmla="*/ 1584338 w 2782956"/>
              <a:gd name="connsiteY86" fmla="*/ 2615020 h 2782956"/>
              <a:gd name="connsiteX87" fmla="*/ 1548771 w 2782956"/>
              <a:gd name="connsiteY87" fmla="*/ 2782956 h 2782956"/>
              <a:gd name="connsiteX88" fmla="*/ 1234185 w 2782956"/>
              <a:gd name="connsiteY88" fmla="*/ 2782956 h 2782956"/>
              <a:gd name="connsiteX89" fmla="*/ 1198618 w 2782956"/>
              <a:gd name="connsiteY89" fmla="*/ 2615021 h 2782956"/>
              <a:gd name="connsiteX90" fmla="*/ 1196760 w 2782956"/>
              <a:gd name="connsiteY90" fmla="*/ 2593967 h 2782956"/>
              <a:gd name="connsiteX91" fmla="*/ 1123264 w 2782956"/>
              <a:gd name="connsiteY91" fmla="*/ 2581143 h 2782956"/>
              <a:gd name="connsiteX92" fmla="*/ 958524 w 2782956"/>
              <a:gd name="connsiteY92" fmla="*/ 2530708 h 2782956"/>
              <a:gd name="connsiteX93" fmla="*/ 946728 w 2782956"/>
              <a:gd name="connsiteY93" fmla="*/ 2547527 h 2782956"/>
              <a:gd name="connsiteX94" fmla="*/ 831959 w 2782956"/>
              <a:gd name="connsiteY94" fmla="*/ 2675180 h 27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82956" h="2782956">
                <a:moveTo>
                  <a:pt x="831959" y="2675180"/>
                </a:moveTo>
                <a:lnTo>
                  <a:pt x="559519" y="2517887"/>
                </a:lnTo>
                <a:cubicBezTo>
                  <a:pt x="548367" y="2511448"/>
                  <a:pt x="568292" y="2452706"/>
                  <a:pt x="612686" y="2354667"/>
                </a:cubicBezTo>
                <a:lnTo>
                  <a:pt x="621721" y="2335250"/>
                </a:lnTo>
                <a:lnTo>
                  <a:pt x="581470" y="2303029"/>
                </a:lnTo>
                <a:cubicBezTo>
                  <a:pt x="554952" y="2279514"/>
                  <a:pt x="529637" y="2254990"/>
                  <a:pt x="505552" y="2229549"/>
                </a:cubicBezTo>
                <a:lnTo>
                  <a:pt x="446675" y="2161714"/>
                </a:lnTo>
                <a:lnTo>
                  <a:pt x="428289" y="2170271"/>
                </a:lnTo>
                <a:cubicBezTo>
                  <a:pt x="330250" y="2214664"/>
                  <a:pt x="271508" y="2234589"/>
                  <a:pt x="265069" y="2223437"/>
                </a:cubicBezTo>
                <a:lnTo>
                  <a:pt x="107776" y="1950997"/>
                </a:lnTo>
                <a:cubicBezTo>
                  <a:pt x="101338" y="1939845"/>
                  <a:pt x="147964" y="1898935"/>
                  <a:pt x="235429" y="1836228"/>
                </a:cubicBezTo>
                <a:lnTo>
                  <a:pt x="253890" y="1823280"/>
                </a:lnTo>
                <a:lnTo>
                  <a:pt x="239550" y="1790924"/>
                </a:lnTo>
                <a:cubicBezTo>
                  <a:pt x="225585" y="1750595"/>
                  <a:pt x="213734" y="1709564"/>
                  <a:pt x="204050" y="1668014"/>
                </a:cubicBezTo>
                <a:lnTo>
                  <a:pt x="189440" y="1586236"/>
                </a:lnTo>
                <a:lnTo>
                  <a:pt x="167936" y="1584337"/>
                </a:lnTo>
                <a:cubicBezTo>
                  <a:pt x="60834" y="1573764"/>
                  <a:pt x="0" y="1561648"/>
                  <a:pt x="0" y="1548771"/>
                </a:cubicBezTo>
                <a:lnTo>
                  <a:pt x="0" y="1234185"/>
                </a:lnTo>
                <a:cubicBezTo>
                  <a:pt x="0" y="1221308"/>
                  <a:pt x="60835" y="1209192"/>
                  <a:pt x="167936" y="1198619"/>
                </a:cubicBezTo>
                <a:lnTo>
                  <a:pt x="189123" y="1196748"/>
                </a:lnTo>
                <a:lnTo>
                  <a:pt x="194853" y="1156218"/>
                </a:lnTo>
                <a:cubicBezTo>
                  <a:pt x="207474" y="1092054"/>
                  <a:pt x="225404" y="1028366"/>
                  <a:pt x="248810" y="965770"/>
                </a:cubicBezTo>
                <a:lnTo>
                  <a:pt x="251954" y="958318"/>
                </a:lnTo>
                <a:lnTo>
                  <a:pt x="235429" y="946728"/>
                </a:lnTo>
                <a:cubicBezTo>
                  <a:pt x="147964" y="884021"/>
                  <a:pt x="101338" y="843111"/>
                  <a:pt x="107776" y="831959"/>
                </a:cubicBezTo>
                <a:lnTo>
                  <a:pt x="265069" y="559519"/>
                </a:lnTo>
                <a:cubicBezTo>
                  <a:pt x="271508" y="548367"/>
                  <a:pt x="330250" y="568292"/>
                  <a:pt x="428289" y="612686"/>
                </a:cubicBezTo>
                <a:lnTo>
                  <a:pt x="448049" y="621881"/>
                </a:lnTo>
                <a:lnTo>
                  <a:pt x="500328" y="559036"/>
                </a:lnTo>
                <a:cubicBezTo>
                  <a:pt x="523551" y="534130"/>
                  <a:pt x="547689" y="510350"/>
                  <a:pt x="572657" y="487718"/>
                </a:cubicBezTo>
                <a:lnTo>
                  <a:pt x="621428" y="447074"/>
                </a:lnTo>
                <a:lnTo>
                  <a:pt x="612686" y="428289"/>
                </a:lnTo>
                <a:cubicBezTo>
                  <a:pt x="568291" y="330250"/>
                  <a:pt x="548368" y="271508"/>
                  <a:pt x="559520" y="265069"/>
                </a:cubicBezTo>
                <a:lnTo>
                  <a:pt x="831958" y="107776"/>
                </a:lnTo>
                <a:cubicBezTo>
                  <a:pt x="843111" y="101338"/>
                  <a:pt x="884021" y="147964"/>
                  <a:pt x="946728" y="235429"/>
                </a:cubicBezTo>
                <a:lnTo>
                  <a:pt x="959822" y="254099"/>
                </a:lnTo>
                <a:lnTo>
                  <a:pt x="998952" y="237176"/>
                </a:lnTo>
                <a:cubicBezTo>
                  <a:pt x="1061298" y="216003"/>
                  <a:pt x="1125288" y="199872"/>
                  <a:pt x="1190251" y="188964"/>
                </a:cubicBezTo>
                <a:lnTo>
                  <a:pt x="1196831" y="188181"/>
                </a:lnTo>
                <a:lnTo>
                  <a:pt x="1198618" y="167936"/>
                </a:lnTo>
                <a:cubicBezTo>
                  <a:pt x="1209192" y="60834"/>
                  <a:pt x="1221308" y="0"/>
                  <a:pt x="1234185" y="0"/>
                </a:cubicBezTo>
                <a:lnTo>
                  <a:pt x="1548771" y="0"/>
                </a:lnTo>
                <a:cubicBezTo>
                  <a:pt x="1561648" y="0"/>
                  <a:pt x="1573764" y="60835"/>
                  <a:pt x="1584337" y="167936"/>
                </a:cubicBezTo>
                <a:lnTo>
                  <a:pt x="1586196" y="188990"/>
                </a:lnTo>
                <a:lnTo>
                  <a:pt x="1659691" y="201813"/>
                </a:lnTo>
                <a:lnTo>
                  <a:pt x="1824432" y="252248"/>
                </a:lnTo>
                <a:lnTo>
                  <a:pt x="1836228" y="235429"/>
                </a:lnTo>
                <a:cubicBezTo>
                  <a:pt x="1898935" y="147964"/>
                  <a:pt x="1939845" y="101337"/>
                  <a:pt x="1950997" y="107776"/>
                </a:cubicBezTo>
                <a:lnTo>
                  <a:pt x="2223437" y="265069"/>
                </a:lnTo>
                <a:cubicBezTo>
                  <a:pt x="2234589" y="271508"/>
                  <a:pt x="2214664" y="330250"/>
                  <a:pt x="2170270" y="428289"/>
                </a:cubicBezTo>
                <a:lnTo>
                  <a:pt x="2161234" y="447706"/>
                </a:lnTo>
                <a:lnTo>
                  <a:pt x="2201485" y="479927"/>
                </a:lnTo>
                <a:cubicBezTo>
                  <a:pt x="2228004" y="503442"/>
                  <a:pt x="2253318" y="527967"/>
                  <a:pt x="2277404" y="553407"/>
                </a:cubicBezTo>
                <a:lnTo>
                  <a:pt x="2336281" y="621242"/>
                </a:lnTo>
                <a:lnTo>
                  <a:pt x="2354667" y="612686"/>
                </a:lnTo>
                <a:cubicBezTo>
                  <a:pt x="2452706" y="568292"/>
                  <a:pt x="2511448" y="548367"/>
                  <a:pt x="2517887" y="559520"/>
                </a:cubicBezTo>
                <a:lnTo>
                  <a:pt x="2675180" y="831958"/>
                </a:lnTo>
                <a:cubicBezTo>
                  <a:pt x="2681618" y="843110"/>
                  <a:pt x="2634992" y="884021"/>
                  <a:pt x="2547527" y="946728"/>
                </a:cubicBezTo>
                <a:lnTo>
                  <a:pt x="2529066" y="959676"/>
                </a:lnTo>
                <a:lnTo>
                  <a:pt x="2543406" y="992032"/>
                </a:lnTo>
                <a:cubicBezTo>
                  <a:pt x="2557371" y="1032361"/>
                  <a:pt x="2569222" y="1073392"/>
                  <a:pt x="2578907" y="1114941"/>
                </a:cubicBezTo>
                <a:lnTo>
                  <a:pt x="2593516" y="1196720"/>
                </a:lnTo>
                <a:lnTo>
                  <a:pt x="2615020" y="1198618"/>
                </a:lnTo>
                <a:cubicBezTo>
                  <a:pt x="2722122" y="1209192"/>
                  <a:pt x="2782956" y="1221308"/>
                  <a:pt x="2782956" y="1234185"/>
                </a:cubicBezTo>
                <a:lnTo>
                  <a:pt x="2782956" y="1548771"/>
                </a:lnTo>
                <a:cubicBezTo>
                  <a:pt x="2782956" y="1561648"/>
                  <a:pt x="2722121" y="1573764"/>
                  <a:pt x="2615020" y="1584337"/>
                </a:cubicBezTo>
                <a:lnTo>
                  <a:pt x="2593833" y="1586208"/>
                </a:lnTo>
                <a:lnTo>
                  <a:pt x="2588103" y="1626738"/>
                </a:lnTo>
                <a:cubicBezTo>
                  <a:pt x="2575482" y="1690902"/>
                  <a:pt x="2557552" y="1754590"/>
                  <a:pt x="2534146" y="1817186"/>
                </a:cubicBezTo>
                <a:lnTo>
                  <a:pt x="2531002" y="1824638"/>
                </a:lnTo>
                <a:lnTo>
                  <a:pt x="2547527" y="1836228"/>
                </a:lnTo>
                <a:cubicBezTo>
                  <a:pt x="2634992" y="1898935"/>
                  <a:pt x="2681618" y="1939845"/>
                  <a:pt x="2675180" y="1950997"/>
                </a:cubicBezTo>
                <a:lnTo>
                  <a:pt x="2517887" y="2223437"/>
                </a:lnTo>
                <a:cubicBezTo>
                  <a:pt x="2511448" y="2234589"/>
                  <a:pt x="2452706" y="2214664"/>
                  <a:pt x="2354667" y="2170270"/>
                </a:cubicBezTo>
                <a:lnTo>
                  <a:pt x="2334907" y="2161074"/>
                </a:lnTo>
                <a:lnTo>
                  <a:pt x="2282628" y="2223920"/>
                </a:lnTo>
                <a:cubicBezTo>
                  <a:pt x="2259405" y="2248826"/>
                  <a:pt x="2235267" y="2272606"/>
                  <a:pt x="2210299" y="2295238"/>
                </a:cubicBezTo>
                <a:lnTo>
                  <a:pt x="2161528" y="2335882"/>
                </a:lnTo>
                <a:lnTo>
                  <a:pt x="2170270" y="2354667"/>
                </a:lnTo>
                <a:cubicBezTo>
                  <a:pt x="2214664" y="2452706"/>
                  <a:pt x="2234588" y="2511448"/>
                  <a:pt x="2223436" y="2517887"/>
                </a:cubicBezTo>
                <a:lnTo>
                  <a:pt x="1950998" y="2675180"/>
                </a:lnTo>
                <a:cubicBezTo>
                  <a:pt x="1939845" y="2681618"/>
                  <a:pt x="1898935" y="2634992"/>
                  <a:pt x="1836228" y="2547526"/>
                </a:cubicBezTo>
                <a:lnTo>
                  <a:pt x="1823134" y="2528857"/>
                </a:lnTo>
                <a:lnTo>
                  <a:pt x="1784004" y="2545779"/>
                </a:lnTo>
                <a:cubicBezTo>
                  <a:pt x="1721658" y="2566953"/>
                  <a:pt x="1657668" y="2583083"/>
                  <a:pt x="1592705" y="2593992"/>
                </a:cubicBezTo>
                <a:lnTo>
                  <a:pt x="1586125" y="2594775"/>
                </a:lnTo>
                <a:lnTo>
                  <a:pt x="1584338" y="2615020"/>
                </a:lnTo>
                <a:cubicBezTo>
                  <a:pt x="1573764" y="2722122"/>
                  <a:pt x="1561648" y="2782956"/>
                  <a:pt x="1548771" y="2782956"/>
                </a:cubicBezTo>
                <a:lnTo>
                  <a:pt x="1234185" y="2782956"/>
                </a:lnTo>
                <a:cubicBezTo>
                  <a:pt x="1221308" y="2782956"/>
                  <a:pt x="1209192" y="2722121"/>
                  <a:pt x="1198618" y="2615021"/>
                </a:cubicBezTo>
                <a:lnTo>
                  <a:pt x="1196760" y="2593967"/>
                </a:lnTo>
                <a:lnTo>
                  <a:pt x="1123264" y="2581143"/>
                </a:lnTo>
                <a:lnTo>
                  <a:pt x="958524" y="2530708"/>
                </a:lnTo>
                <a:lnTo>
                  <a:pt x="946728" y="2547527"/>
                </a:lnTo>
                <a:cubicBezTo>
                  <a:pt x="884021" y="2634992"/>
                  <a:pt x="843111" y="2681619"/>
                  <a:pt x="831959" y="267518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66F5EA21-150E-4D7E-9511-C36E9D159C43}"/>
              </a:ext>
            </a:extLst>
          </p:cNvPr>
          <p:cNvSpPr/>
          <p:nvPr/>
        </p:nvSpPr>
        <p:spPr>
          <a:xfrm rot="9000000">
            <a:off x="10048502" y="1906793"/>
            <a:ext cx="1647410" cy="1647410"/>
          </a:xfrm>
          <a:custGeom>
            <a:avLst/>
            <a:gdLst>
              <a:gd name="connsiteX0" fmla="*/ 831959 w 2782956"/>
              <a:gd name="connsiteY0" fmla="*/ 2675180 h 2782956"/>
              <a:gd name="connsiteX1" fmla="*/ 559519 w 2782956"/>
              <a:gd name="connsiteY1" fmla="*/ 2517887 h 2782956"/>
              <a:gd name="connsiteX2" fmla="*/ 612686 w 2782956"/>
              <a:gd name="connsiteY2" fmla="*/ 2354667 h 2782956"/>
              <a:gd name="connsiteX3" fmla="*/ 621721 w 2782956"/>
              <a:gd name="connsiteY3" fmla="*/ 2335250 h 2782956"/>
              <a:gd name="connsiteX4" fmla="*/ 581470 w 2782956"/>
              <a:gd name="connsiteY4" fmla="*/ 2303029 h 2782956"/>
              <a:gd name="connsiteX5" fmla="*/ 505552 w 2782956"/>
              <a:gd name="connsiteY5" fmla="*/ 2229549 h 2782956"/>
              <a:gd name="connsiteX6" fmla="*/ 446675 w 2782956"/>
              <a:gd name="connsiteY6" fmla="*/ 2161714 h 2782956"/>
              <a:gd name="connsiteX7" fmla="*/ 428289 w 2782956"/>
              <a:gd name="connsiteY7" fmla="*/ 2170271 h 2782956"/>
              <a:gd name="connsiteX8" fmla="*/ 265069 w 2782956"/>
              <a:gd name="connsiteY8" fmla="*/ 2223437 h 2782956"/>
              <a:gd name="connsiteX9" fmla="*/ 107776 w 2782956"/>
              <a:gd name="connsiteY9" fmla="*/ 1950997 h 2782956"/>
              <a:gd name="connsiteX10" fmla="*/ 235429 w 2782956"/>
              <a:gd name="connsiteY10" fmla="*/ 1836228 h 2782956"/>
              <a:gd name="connsiteX11" fmla="*/ 253890 w 2782956"/>
              <a:gd name="connsiteY11" fmla="*/ 1823280 h 2782956"/>
              <a:gd name="connsiteX12" fmla="*/ 239550 w 2782956"/>
              <a:gd name="connsiteY12" fmla="*/ 1790924 h 2782956"/>
              <a:gd name="connsiteX13" fmla="*/ 204050 w 2782956"/>
              <a:gd name="connsiteY13" fmla="*/ 1668014 h 2782956"/>
              <a:gd name="connsiteX14" fmla="*/ 189440 w 2782956"/>
              <a:gd name="connsiteY14" fmla="*/ 1586236 h 2782956"/>
              <a:gd name="connsiteX15" fmla="*/ 167936 w 2782956"/>
              <a:gd name="connsiteY15" fmla="*/ 1584337 h 2782956"/>
              <a:gd name="connsiteX16" fmla="*/ 0 w 2782956"/>
              <a:gd name="connsiteY16" fmla="*/ 1548771 h 2782956"/>
              <a:gd name="connsiteX17" fmla="*/ 0 w 2782956"/>
              <a:gd name="connsiteY17" fmla="*/ 1234185 h 2782956"/>
              <a:gd name="connsiteX18" fmla="*/ 167936 w 2782956"/>
              <a:gd name="connsiteY18" fmla="*/ 1198619 h 2782956"/>
              <a:gd name="connsiteX19" fmla="*/ 189123 w 2782956"/>
              <a:gd name="connsiteY19" fmla="*/ 1196748 h 2782956"/>
              <a:gd name="connsiteX20" fmla="*/ 194853 w 2782956"/>
              <a:gd name="connsiteY20" fmla="*/ 1156218 h 2782956"/>
              <a:gd name="connsiteX21" fmla="*/ 248810 w 2782956"/>
              <a:gd name="connsiteY21" fmla="*/ 965770 h 2782956"/>
              <a:gd name="connsiteX22" fmla="*/ 251954 w 2782956"/>
              <a:gd name="connsiteY22" fmla="*/ 958318 h 2782956"/>
              <a:gd name="connsiteX23" fmla="*/ 235429 w 2782956"/>
              <a:gd name="connsiteY23" fmla="*/ 946728 h 2782956"/>
              <a:gd name="connsiteX24" fmla="*/ 107776 w 2782956"/>
              <a:gd name="connsiteY24" fmla="*/ 831959 h 2782956"/>
              <a:gd name="connsiteX25" fmla="*/ 265069 w 2782956"/>
              <a:gd name="connsiteY25" fmla="*/ 559519 h 2782956"/>
              <a:gd name="connsiteX26" fmla="*/ 428289 w 2782956"/>
              <a:gd name="connsiteY26" fmla="*/ 612686 h 2782956"/>
              <a:gd name="connsiteX27" fmla="*/ 448049 w 2782956"/>
              <a:gd name="connsiteY27" fmla="*/ 621881 h 2782956"/>
              <a:gd name="connsiteX28" fmla="*/ 500328 w 2782956"/>
              <a:gd name="connsiteY28" fmla="*/ 559036 h 2782956"/>
              <a:gd name="connsiteX29" fmla="*/ 572657 w 2782956"/>
              <a:gd name="connsiteY29" fmla="*/ 487718 h 2782956"/>
              <a:gd name="connsiteX30" fmla="*/ 621428 w 2782956"/>
              <a:gd name="connsiteY30" fmla="*/ 447074 h 2782956"/>
              <a:gd name="connsiteX31" fmla="*/ 612686 w 2782956"/>
              <a:gd name="connsiteY31" fmla="*/ 428289 h 2782956"/>
              <a:gd name="connsiteX32" fmla="*/ 559520 w 2782956"/>
              <a:gd name="connsiteY32" fmla="*/ 265069 h 2782956"/>
              <a:gd name="connsiteX33" fmla="*/ 831958 w 2782956"/>
              <a:gd name="connsiteY33" fmla="*/ 107776 h 2782956"/>
              <a:gd name="connsiteX34" fmla="*/ 946728 w 2782956"/>
              <a:gd name="connsiteY34" fmla="*/ 235429 h 2782956"/>
              <a:gd name="connsiteX35" fmla="*/ 959822 w 2782956"/>
              <a:gd name="connsiteY35" fmla="*/ 254099 h 2782956"/>
              <a:gd name="connsiteX36" fmla="*/ 998952 w 2782956"/>
              <a:gd name="connsiteY36" fmla="*/ 237176 h 2782956"/>
              <a:gd name="connsiteX37" fmla="*/ 1190251 w 2782956"/>
              <a:gd name="connsiteY37" fmla="*/ 188964 h 2782956"/>
              <a:gd name="connsiteX38" fmla="*/ 1196831 w 2782956"/>
              <a:gd name="connsiteY38" fmla="*/ 188181 h 2782956"/>
              <a:gd name="connsiteX39" fmla="*/ 1198618 w 2782956"/>
              <a:gd name="connsiteY39" fmla="*/ 167936 h 2782956"/>
              <a:gd name="connsiteX40" fmla="*/ 1234185 w 2782956"/>
              <a:gd name="connsiteY40" fmla="*/ 0 h 2782956"/>
              <a:gd name="connsiteX41" fmla="*/ 1548771 w 2782956"/>
              <a:gd name="connsiteY41" fmla="*/ 0 h 2782956"/>
              <a:gd name="connsiteX42" fmla="*/ 1584337 w 2782956"/>
              <a:gd name="connsiteY42" fmla="*/ 167936 h 2782956"/>
              <a:gd name="connsiteX43" fmla="*/ 1586196 w 2782956"/>
              <a:gd name="connsiteY43" fmla="*/ 188990 h 2782956"/>
              <a:gd name="connsiteX44" fmla="*/ 1659691 w 2782956"/>
              <a:gd name="connsiteY44" fmla="*/ 201813 h 2782956"/>
              <a:gd name="connsiteX45" fmla="*/ 1824432 w 2782956"/>
              <a:gd name="connsiteY45" fmla="*/ 252248 h 2782956"/>
              <a:gd name="connsiteX46" fmla="*/ 1836228 w 2782956"/>
              <a:gd name="connsiteY46" fmla="*/ 235429 h 2782956"/>
              <a:gd name="connsiteX47" fmla="*/ 1950997 w 2782956"/>
              <a:gd name="connsiteY47" fmla="*/ 107776 h 2782956"/>
              <a:gd name="connsiteX48" fmla="*/ 2223437 w 2782956"/>
              <a:gd name="connsiteY48" fmla="*/ 265069 h 2782956"/>
              <a:gd name="connsiteX49" fmla="*/ 2170270 w 2782956"/>
              <a:gd name="connsiteY49" fmla="*/ 428289 h 2782956"/>
              <a:gd name="connsiteX50" fmla="*/ 2161234 w 2782956"/>
              <a:gd name="connsiteY50" fmla="*/ 447706 h 2782956"/>
              <a:gd name="connsiteX51" fmla="*/ 2201485 w 2782956"/>
              <a:gd name="connsiteY51" fmla="*/ 479927 h 2782956"/>
              <a:gd name="connsiteX52" fmla="*/ 2277404 w 2782956"/>
              <a:gd name="connsiteY52" fmla="*/ 553407 h 2782956"/>
              <a:gd name="connsiteX53" fmla="*/ 2336281 w 2782956"/>
              <a:gd name="connsiteY53" fmla="*/ 621242 h 2782956"/>
              <a:gd name="connsiteX54" fmla="*/ 2354667 w 2782956"/>
              <a:gd name="connsiteY54" fmla="*/ 612686 h 2782956"/>
              <a:gd name="connsiteX55" fmla="*/ 2517887 w 2782956"/>
              <a:gd name="connsiteY55" fmla="*/ 559520 h 2782956"/>
              <a:gd name="connsiteX56" fmla="*/ 2675180 w 2782956"/>
              <a:gd name="connsiteY56" fmla="*/ 831958 h 2782956"/>
              <a:gd name="connsiteX57" fmla="*/ 2547527 w 2782956"/>
              <a:gd name="connsiteY57" fmla="*/ 946728 h 2782956"/>
              <a:gd name="connsiteX58" fmla="*/ 2529066 w 2782956"/>
              <a:gd name="connsiteY58" fmla="*/ 959676 h 2782956"/>
              <a:gd name="connsiteX59" fmla="*/ 2543406 w 2782956"/>
              <a:gd name="connsiteY59" fmla="*/ 992032 h 2782956"/>
              <a:gd name="connsiteX60" fmla="*/ 2578907 w 2782956"/>
              <a:gd name="connsiteY60" fmla="*/ 1114941 h 2782956"/>
              <a:gd name="connsiteX61" fmla="*/ 2593516 w 2782956"/>
              <a:gd name="connsiteY61" fmla="*/ 1196720 h 2782956"/>
              <a:gd name="connsiteX62" fmla="*/ 2615020 w 2782956"/>
              <a:gd name="connsiteY62" fmla="*/ 1198618 h 2782956"/>
              <a:gd name="connsiteX63" fmla="*/ 2782956 w 2782956"/>
              <a:gd name="connsiteY63" fmla="*/ 1234185 h 2782956"/>
              <a:gd name="connsiteX64" fmla="*/ 2782956 w 2782956"/>
              <a:gd name="connsiteY64" fmla="*/ 1548771 h 2782956"/>
              <a:gd name="connsiteX65" fmla="*/ 2615020 w 2782956"/>
              <a:gd name="connsiteY65" fmla="*/ 1584337 h 2782956"/>
              <a:gd name="connsiteX66" fmla="*/ 2593833 w 2782956"/>
              <a:gd name="connsiteY66" fmla="*/ 1586208 h 2782956"/>
              <a:gd name="connsiteX67" fmla="*/ 2588103 w 2782956"/>
              <a:gd name="connsiteY67" fmla="*/ 1626738 h 2782956"/>
              <a:gd name="connsiteX68" fmla="*/ 2534146 w 2782956"/>
              <a:gd name="connsiteY68" fmla="*/ 1817186 h 2782956"/>
              <a:gd name="connsiteX69" fmla="*/ 2531002 w 2782956"/>
              <a:gd name="connsiteY69" fmla="*/ 1824638 h 2782956"/>
              <a:gd name="connsiteX70" fmla="*/ 2547527 w 2782956"/>
              <a:gd name="connsiteY70" fmla="*/ 1836228 h 2782956"/>
              <a:gd name="connsiteX71" fmla="*/ 2675180 w 2782956"/>
              <a:gd name="connsiteY71" fmla="*/ 1950997 h 2782956"/>
              <a:gd name="connsiteX72" fmla="*/ 2517887 w 2782956"/>
              <a:gd name="connsiteY72" fmla="*/ 2223437 h 2782956"/>
              <a:gd name="connsiteX73" fmla="*/ 2354667 w 2782956"/>
              <a:gd name="connsiteY73" fmla="*/ 2170270 h 2782956"/>
              <a:gd name="connsiteX74" fmla="*/ 2334907 w 2782956"/>
              <a:gd name="connsiteY74" fmla="*/ 2161074 h 2782956"/>
              <a:gd name="connsiteX75" fmla="*/ 2282628 w 2782956"/>
              <a:gd name="connsiteY75" fmla="*/ 2223920 h 2782956"/>
              <a:gd name="connsiteX76" fmla="*/ 2210299 w 2782956"/>
              <a:gd name="connsiteY76" fmla="*/ 2295238 h 2782956"/>
              <a:gd name="connsiteX77" fmla="*/ 2161528 w 2782956"/>
              <a:gd name="connsiteY77" fmla="*/ 2335882 h 2782956"/>
              <a:gd name="connsiteX78" fmla="*/ 2170270 w 2782956"/>
              <a:gd name="connsiteY78" fmla="*/ 2354667 h 2782956"/>
              <a:gd name="connsiteX79" fmla="*/ 2223436 w 2782956"/>
              <a:gd name="connsiteY79" fmla="*/ 2517887 h 2782956"/>
              <a:gd name="connsiteX80" fmla="*/ 1950998 w 2782956"/>
              <a:gd name="connsiteY80" fmla="*/ 2675180 h 2782956"/>
              <a:gd name="connsiteX81" fmla="*/ 1836228 w 2782956"/>
              <a:gd name="connsiteY81" fmla="*/ 2547526 h 2782956"/>
              <a:gd name="connsiteX82" fmla="*/ 1823134 w 2782956"/>
              <a:gd name="connsiteY82" fmla="*/ 2528857 h 2782956"/>
              <a:gd name="connsiteX83" fmla="*/ 1784004 w 2782956"/>
              <a:gd name="connsiteY83" fmla="*/ 2545779 h 2782956"/>
              <a:gd name="connsiteX84" fmla="*/ 1592705 w 2782956"/>
              <a:gd name="connsiteY84" fmla="*/ 2593992 h 2782956"/>
              <a:gd name="connsiteX85" fmla="*/ 1586125 w 2782956"/>
              <a:gd name="connsiteY85" fmla="*/ 2594775 h 2782956"/>
              <a:gd name="connsiteX86" fmla="*/ 1584338 w 2782956"/>
              <a:gd name="connsiteY86" fmla="*/ 2615020 h 2782956"/>
              <a:gd name="connsiteX87" fmla="*/ 1548771 w 2782956"/>
              <a:gd name="connsiteY87" fmla="*/ 2782956 h 2782956"/>
              <a:gd name="connsiteX88" fmla="*/ 1234185 w 2782956"/>
              <a:gd name="connsiteY88" fmla="*/ 2782956 h 2782956"/>
              <a:gd name="connsiteX89" fmla="*/ 1198618 w 2782956"/>
              <a:gd name="connsiteY89" fmla="*/ 2615021 h 2782956"/>
              <a:gd name="connsiteX90" fmla="*/ 1196760 w 2782956"/>
              <a:gd name="connsiteY90" fmla="*/ 2593967 h 2782956"/>
              <a:gd name="connsiteX91" fmla="*/ 1123264 w 2782956"/>
              <a:gd name="connsiteY91" fmla="*/ 2581143 h 2782956"/>
              <a:gd name="connsiteX92" fmla="*/ 958524 w 2782956"/>
              <a:gd name="connsiteY92" fmla="*/ 2530708 h 2782956"/>
              <a:gd name="connsiteX93" fmla="*/ 946728 w 2782956"/>
              <a:gd name="connsiteY93" fmla="*/ 2547527 h 2782956"/>
              <a:gd name="connsiteX94" fmla="*/ 831959 w 2782956"/>
              <a:gd name="connsiteY94" fmla="*/ 2675180 h 27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82956" h="2782956">
                <a:moveTo>
                  <a:pt x="831959" y="2675180"/>
                </a:moveTo>
                <a:lnTo>
                  <a:pt x="559519" y="2517887"/>
                </a:lnTo>
                <a:cubicBezTo>
                  <a:pt x="548367" y="2511448"/>
                  <a:pt x="568292" y="2452706"/>
                  <a:pt x="612686" y="2354667"/>
                </a:cubicBezTo>
                <a:lnTo>
                  <a:pt x="621721" y="2335250"/>
                </a:lnTo>
                <a:lnTo>
                  <a:pt x="581470" y="2303029"/>
                </a:lnTo>
                <a:cubicBezTo>
                  <a:pt x="554952" y="2279514"/>
                  <a:pt x="529637" y="2254990"/>
                  <a:pt x="505552" y="2229549"/>
                </a:cubicBezTo>
                <a:lnTo>
                  <a:pt x="446675" y="2161714"/>
                </a:lnTo>
                <a:lnTo>
                  <a:pt x="428289" y="2170271"/>
                </a:lnTo>
                <a:cubicBezTo>
                  <a:pt x="330250" y="2214664"/>
                  <a:pt x="271508" y="2234589"/>
                  <a:pt x="265069" y="2223437"/>
                </a:cubicBezTo>
                <a:lnTo>
                  <a:pt x="107776" y="1950997"/>
                </a:lnTo>
                <a:cubicBezTo>
                  <a:pt x="101338" y="1939845"/>
                  <a:pt x="147964" y="1898935"/>
                  <a:pt x="235429" y="1836228"/>
                </a:cubicBezTo>
                <a:lnTo>
                  <a:pt x="253890" y="1823280"/>
                </a:lnTo>
                <a:lnTo>
                  <a:pt x="239550" y="1790924"/>
                </a:lnTo>
                <a:cubicBezTo>
                  <a:pt x="225585" y="1750595"/>
                  <a:pt x="213734" y="1709564"/>
                  <a:pt x="204050" y="1668014"/>
                </a:cubicBezTo>
                <a:lnTo>
                  <a:pt x="189440" y="1586236"/>
                </a:lnTo>
                <a:lnTo>
                  <a:pt x="167936" y="1584337"/>
                </a:lnTo>
                <a:cubicBezTo>
                  <a:pt x="60834" y="1573764"/>
                  <a:pt x="0" y="1561648"/>
                  <a:pt x="0" y="1548771"/>
                </a:cubicBezTo>
                <a:lnTo>
                  <a:pt x="0" y="1234185"/>
                </a:lnTo>
                <a:cubicBezTo>
                  <a:pt x="0" y="1221308"/>
                  <a:pt x="60835" y="1209192"/>
                  <a:pt x="167936" y="1198619"/>
                </a:cubicBezTo>
                <a:lnTo>
                  <a:pt x="189123" y="1196748"/>
                </a:lnTo>
                <a:lnTo>
                  <a:pt x="194853" y="1156218"/>
                </a:lnTo>
                <a:cubicBezTo>
                  <a:pt x="207474" y="1092054"/>
                  <a:pt x="225404" y="1028366"/>
                  <a:pt x="248810" y="965770"/>
                </a:cubicBezTo>
                <a:lnTo>
                  <a:pt x="251954" y="958318"/>
                </a:lnTo>
                <a:lnTo>
                  <a:pt x="235429" y="946728"/>
                </a:lnTo>
                <a:cubicBezTo>
                  <a:pt x="147964" y="884021"/>
                  <a:pt x="101338" y="843111"/>
                  <a:pt x="107776" y="831959"/>
                </a:cubicBezTo>
                <a:lnTo>
                  <a:pt x="265069" y="559519"/>
                </a:lnTo>
                <a:cubicBezTo>
                  <a:pt x="271508" y="548367"/>
                  <a:pt x="330250" y="568292"/>
                  <a:pt x="428289" y="612686"/>
                </a:cubicBezTo>
                <a:lnTo>
                  <a:pt x="448049" y="621881"/>
                </a:lnTo>
                <a:lnTo>
                  <a:pt x="500328" y="559036"/>
                </a:lnTo>
                <a:cubicBezTo>
                  <a:pt x="523551" y="534130"/>
                  <a:pt x="547689" y="510350"/>
                  <a:pt x="572657" y="487718"/>
                </a:cubicBezTo>
                <a:lnTo>
                  <a:pt x="621428" y="447074"/>
                </a:lnTo>
                <a:lnTo>
                  <a:pt x="612686" y="428289"/>
                </a:lnTo>
                <a:cubicBezTo>
                  <a:pt x="568291" y="330250"/>
                  <a:pt x="548368" y="271508"/>
                  <a:pt x="559520" y="265069"/>
                </a:cubicBezTo>
                <a:lnTo>
                  <a:pt x="831958" y="107776"/>
                </a:lnTo>
                <a:cubicBezTo>
                  <a:pt x="843111" y="101338"/>
                  <a:pt x="884021" y="147964"/>
                  <a:pt x="946728" y="235429"/>
                </a:cubicBezTo>
                <a:lnTo>
                  <a:pt x="959822" y="254099"/>
                </a:lnTo>
                <a:lnTo>
                  <a:pt x="998952" y="237176"/>
                </a:lnTo>
                <a:cubicBezTo>
                  <a:pt x="1061298" y="216003"/>
                  <a:pt x="1125288" y="199872"/>
                  <a:pt x="1190251" y="188964"/>
                </a:cubicBezTo>
                <a:lnTo>
                  <a:pt x="1196831" y="188181"/>
                </a:lnTo>
                <a:lnTo>
                  <a:pt x="1198618" y="167936"/>
                </a:lnTo>
                <a:cubicBezTo>
                  <a:pt x="1209192" y="60834"/>
                  <a:pt x="1221308" y="0"/>
                  <a:pt x="1234185" y="0"/>
                </a:cubicBezTo>
                <a:lnTo>
                  <a:pt x="1548771" y="0"/>
                </a:lnTo>
                <a:cubicBezTo>
                  <a:pt x="1561648" y="0"/>
                  <a:pt x="1573764" y="60835"/>
                  <a:pt x="1584337" y="167936"/>
                </a:cubicBezTo>
                <a:lnTo>
                  <a:pt x="1586196" y="188990"/>
                </a:lnTo>
                <a:lnTo>
                  <a:pt x="1659691" y="201813"/>
                </a:lnTo>
                <a:lnTo>
                  <a:pt x="1824432" y="252248"/>
                </a:lnTo>
                <a:lnTo>
                  <a:pt x="1836228" y="235429"/>
                </a:lnTo>
                <a:cubicBezTo>
                  <a:pt x="1898935" y="147964"/>
                  <a:pt x="1939845" y="101337"/>
                  <a:pt x="1950997" y="107776"/>
                </a:cubicBezTo>
                <a:lnTo>
                  <a:pt x="2223437" y="265069"/>
                </a:lnTo>
                <a:cubicBezTo>
                  <a:pt x="2234589" y="271508"/>
                  <a:pt x="2214664" y="330250"/>
                  <a:pt x="2170270" y="428289"/>
                </a:cubicBezTo>
                <a:lnTo>
                  <a:pt x="2161234" y="447706"/>
                </a:lnTo>
                <a:lnTo>
                  <a:pt x="2201485" y="479927"/>
                </a:lnTo>
                <a:cubicBezTo>
                  <a:pt x="2228004" y="503442"/>
                  <a:pt x="2253318" y="527967"/>
                  <a:pt x="2277404" y="553407"/>
                </a:cubicBezTo>
                <a:lnTo>
                  <a:pt x="2336281" y="621242"/>
                </a:lnTo>
                <a:lnTo>
                  <a:pt x="2354667" y="612686"/>
                </a:lnTo>
                <a:cubicBezTo>
                  <a:pt x="2452706" y="568292"/>
                  <a:pt x="2511448" y="548367"/>
                  <a:pt x="2517887" y="559520"/>
                </a:cubicBezTo>
                <a:lnTo>
                  <a:pt x="2675180" y="831958"/>
                </a:lnTo>
                <a:cubicBezTo>
                  <a:pt x="2681618" y="843110"/>
                  <a:pt x="2634992" y="884021"/>
                  <a:pt x="2547527" y="946728"/>
                </a:cubicBezTo>
                <a:lnTo>
                  <a:pt x="2529066" y="959676"/>
                </a:lnTo>
                <a:lnTo>
                  <a:pt x="2543406" y="992032"/>
                </a:lnTo>
                <a:cubicBezTo>
                  <a:pt x="2557371" y="1032361"/>
                  <a:pt x="2569222" y="1073392"/>
                  <a:pt x="2578907" y="1114941"/>
                </a:cubicBezTo>
                <a:lnTo>
                  <a:pt x="2593516" y="1196720"/>
                </a:lnTo>
                <a:lnTo>
                  <a:pt x="2615020" y="1198618"/>
                </a:lnTo>
                <a:cubicBezTo>
                  <a:pt x="2722122" y="1209192"/>
                  <a:pt x="2782956" y="1221308"/>
                  <a:pt x="2782956" y="1234185"/>
                </a:cubicBezTo>
                <a:lnTo>
                  <a:pt x="2782956" y="1548771"/>
                </a:lnTo>
                <a:cubicBezTo>
                  <a:pt x="2782956" y="1561648"/>
                  <a:pt x="2722121" y="1573764"/>
                  <a:pt x="2615020" y="1584337"/>
                </a:cubicBezTo>
                <a:lnTo>
                  <a:pt x="2593833" y="1586208"/>
                </a:lnTo>
                <a:lnTo>
                  <a:pt x="2588103" y="1626738"/>
                </a:lnTo>
                <a:cubicBezTo>
                  <a:pt x="2575482" y="1690902"/>
                  <a:pt x="2557552" y="1754590"/>
                  <a:pt x="2534146" y="1817186"/>
                </a:cubicBezTo>
                <a:lnTo>
                  <a:pt x="2531002" y="1824638"/>
                </a:lnTo>
                <a:lnTo>
                  <a:pt x="2547527" y="1836228"/>
                </a:lnTo>
                <a:cubicBezTo>
                  <a:pt x="2634992" y="1898935"/>
                  <a:pt x="2681618" y="1939845"/>
                  <a:pt x="2675180" y="1950997"/>
                </a:cubicBezTo>
                <a:lnTo>
                  <a:pt x="2517887" y="2223437"/>
                </a:lnTo>
                <a:cubicBezTo>
                  <a:pt x="2511448" y="2234589"/>
                  <a:pt x="2452706" y="2214664"/>
                  <a:pt x="2354667" y="2170270"/>
                </a:cubicBezTo>
                <a:lnTo>
                  <a:pt x="2334907" y="2161074"/>
                </a:lnTo>
                <a:lnTo>
                  <a:pt x="2282628" y="2223920"/>
                </a:lnTo>
                <a:cubicBezTo>
                  <a:pt x="2259405" y="2248826"/>
                  <a:pt x="2235267" y="2272606"/>
                  <a:pt x="2210299" y="2295238"/>
                </a:cubicBezTo>
                <a:lnTo>
                  <a:pt x="2161528" y="2335882"/>
                </a:lnTo>
                <a:lnTo>
                  <a:pt x="2170270" y="2354667"/>
                </a:lnTo>
                <a:cubicBezTo>
                  <a:pt x="2214664" y="2452706"/>
                  <a:pt x="2234588" y="2511448"/>
                  <a:pt x="2223436" y="2517887"/>
                </a:cubicBezTo>
                <a:lnTo>
                  <a:pt x="1950998" y="2675180"/>
                </a:lnTo>
                <a:cubicBezTo>
                  <a:pt x="1939845" y="2681618"/>
                  <a:pt x="1898935" y="2634992"/>
                  <a:pt x="1836228" y="2547526"/>
                </a:cubicBezTo>
                <a:lnTo>
                  <a:pt x="1823134" y="2528857"/>
                </a:lnTo>
                <a:lnTo>
                  <a:pt x="1784004" y="2545779"/>
                </a:lnTo>
                <a:cubicBezTo>
                  <a:pt x="1721658" y="2566953"/>
                  <a:pt x="1657668" y="2583083"/>
                  <a:pt x="1592705" y="2593992"/>
                </a:cubicBezTo>
                <a:lnTo>
                  <a:pt x="1586125" y="2594775"/>
                </a:lnTo>
                <a:lnTo>
                  <a:pt x="1584338" y="2615020"/>
                </a:lnTo>
                <a:cubicBezTo>
                  <a:pt x="1573764" y="2722122"/>
                  <a:pt x="1561648" y="2782956"/>
                  <a:pt x="1548771" y="2782956"/>
                </a:cubicBezTo>
                <a:lnTo>
                  <a:pt x="1234185" y="2782956"/>
                </a:lnTo>
                <a:cubicBezTo>
                  <a:pt x="1221308" y="2782956"/>
                  <a:pt x="1209192" y="2722121"/>
                  <a:pt x="1198618" y="2615021"/>
                </a:cubicBezTo>
                <a:lnTo>
                  <a:pt x="1196760" y="2593967"/>
                </a:lnTo>
                <a:lnTo>
                  <a:pt x="1123264" y="2581143"/>
                </a:lnTo>
                <a:lnTo>
                  <a:pt x="958524" y="2530708"/>
                </a:lnTo>
                <a:lnTo>
                  <a:pt x="946728" y="2547527"/>
                </a:lnTo>
                <a:cubicBezTo>
                  <a:pt x="884021" y="2634992"/>
                  <a:pt x="843111" y="2681619"/>
                  <a:pt x="831959" y="2675180"/>
                </a:cubicBezTo>
                <a:close/>
              </a:path>
            </a:pathLst>
          </a:custGeom>
          <a:noFill/>
          <a:ln w="38100">
            <a:solidFill>
              <a:srgbClr val="190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48C1017B-5AE1-441C-9692-8D0B5BD7B295}"/>
              </a:ext>
            </a:extLst>
          </p:cNvPr>
          <p:cNvCxnSpPr/>
          <p:nvPr/>
        </p:nvCxnSpPr>
        <p:spPr>
          <a:xfrm flipV="1">
            <a:off x="2060845" y="3134425"/>
            <a:ext cx="2809126" cy="537877"/>
          </a:xfrm>
          <a:prstGeom prst="line">
            <a:avLst/>
          </a:prstGeom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B819EEAD-E065-4549-A8DF-F2233608BD4B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flipV="1">
            <a:off x="2311319" y="3947788"/>
            <a:ext cx="2882593" cy="507856"/>
          </a:xfrm>
          <a:prstGeom prst="line">
            <a:avLst/>
          </a:prstGeom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0C658A0B-C2E1-4F35-8093-A5C216C715D9}"/>
              </a:ext>
            </a:extLst>
          </p:cNvPr>
          <p:cNvCxnSpPr>
            <a:cxnSpLocks/>
            <a:stCxn id="22" idx="0"/>
            <a:endCxn id="21" idx="7"/>
          </p:cNvCxnSpPr>
          <p:nvPr/>
        </p:nvCxnSpPr>
        <p:spPr>
          <a:xfrm flipV="1">
            <a:off x="5193912" y="3580710"/>
            <a:ext cx="2260665" cy="3670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3CF9BEE3-3166-4982-B13D-FE7F126B9FA8}"/>
              </a:ext>
            </a:extLst>
          </p:cNvPr>
          <p:cNvCxnSpPr>
            <a:cxnSpLocks/>
          </p:cNvCxnSpPr>
          <p:nvPr/>
        </p:nvCxnSpPr>
        <p:spPr>
          <a:xfrm flipV="1">
            <a:off x="4954772" y="2696334"/>
            <a:ext cx="2499418" cy="38995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4">
            <a:extLst>
              <a:ext uri="{FF2B5EF4-FFF2-40B4-BE49-F238E27FC236}">
                <a16:creationId xmlns:a16="http://schemas.microsoft.com/office/drawing/2014/main" id="{73EE19A1-83CB-463D-B702-8958A33EECEB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7531347" y="2334248"/>
            <a:ext cx="3112085" cy="37502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7">
            <a:extLst>
              <a:ext uri="{FF2B5EF4-FFF2-40B4-BE49-F238E27FC236}">
                <a16:creationId xmlns:a16="http://schemas.microsoft.com/office/drawing/2014/main" id="{EBB8AB66-2C35-4A9F-8C5E-C03787E188AC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801774" y="3101691"/>
            <a:ext cx="2957876" cy="43330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F37FB-DE9C-47FC-959A-66C73D9DF014}"/>
              </a:ext>
            </a:extLst>
          </p:cNvPr>
          <p:cNvSpPr/>
          <p:nvPr/>
        </p:nvSpPr>
        <p:spPr>
          <a:xfrm rot="20070464">
            <a:off x="1117159" y="3792578"/>
            <a:ext cx="1081256" cy="9436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9290CCF5-8C2F-4095-BFB6-2C63FE51B5FA}"/>
              </a:ext>
            </a:extLst>
          </p:cNvPr>
          <p:cNvSpPr/>
          <p:nvPr/>
        </p:nvSpPr>
        <p:spPr>
          <a:xfrm rot="9000000">
            <a:off x="1624994" y="3601843"/>
            <a:ext cx="915101" cy="91510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6354D6C-E2F2-4CE3-9CA6-BDBA5F99CCB9}"/>
              </a:ext>
            </a:extLst>
          </p:cNvPr>
          <p:cNvSpPr/>
          <p:nvPr/>
        </p:nvSpPr>
        <p:spPr>
          <a:xfrm rot="9000000">
            <a:off x="7115449" y="2681199"/>
            <a:ext cx="915101" cy="9151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0A543ED7-E2AF-4684-9350-2023F8E440DC}"/>
              </a:ext>
            </a:extLst>
          </p:cNvPr>
          <p:cNvSpPr/>
          <p:nvPr/>
        </p:nvSpPr>
        <p:spPr>
          <a:xfrm rot="9000000">
            <a:off x="4507587" y="3093987"/>
            <a:ext cx="915101" cy="91510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4ED12972-23FF-4816-AF56-B07E00A0E1F1}"/>
              </a:ext>
            </a:extLst>
          </p:cNvPr>
          <p:cNvSpPr/>
          <p:nvPr/>
        </p:nvSpPr>
        <p:spPr>
          <a:xfrm rot="9000000">
            <a:off x="10414657" y="2272948"/>
            <a:ext cx="915101" cy="91510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0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E20C22FD-11F7-43BC-9947-782A780FEEEF}"/>
              </a:ext>
            </a:extLst>
          </p:cNvPr>
          <p:cNvSpPr txBox="1"/>
          <p:nvPr/>
        </p:nvSpPr>
        <p:spPr>
          <a:xfrm>
            <a:off x="631450" y="5460031"/>
            <a:ext cx="2638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i="1" kern="0" dirty="0">
                <a:solidFill>
                  <a:srgbClr val="4E086E"/>
                </a:solidFill>
                <a:latin typeface="Trebuchet MS" panose="020B0603020202020204" pitchFamily="34" charset="0"/>
                <a:ea typeface="Noto Sans" panose="020B0502040504020204" pitchFamily="34"/>
                <a:cs typeface="Sakkal Majalla" panose="02000000000000000000" pitchFamily="2" charset="-78"/>
              </a:rPr>
              <a:t>1960/1963</a:t>
            </a:r>
            <a:endParaRPr lang="en-GB" sz="2800" b="1" i="1" dirty="0">
              <a:solidFill>
                <a:srgbClr val="4E086E"/>
              </a:solidFill>
              <a:latin typeface="Trebuchet MS" panose="020B0603020202020204" pitchFamily="34" charset="0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defRPr/>
            </a:pPr>
            <a:r>
              <a:rPr lang="fr-FR" b="1" i="1" kern="0" noProof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1</a:t>
            </a:r>
            <a:r>
              <a:rPr lang="fr-FR" b="1" i="1" kern="0" baseline="30000" noProof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er</a:t>
            </a:r>
            <a:r>
              <a:rPr lang="fr-FR" b="1" i="1" kern="0" noProof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 Statut Communal + Loi PP</a:t>
            </a:r>
          </a:p>
        </p:txBody>
      </p:sp>
      <p:sp>
        <p:nvSpPr>
          <p:cNvPr id="25" name="Isosceles Triangle 6">
            <a:extLst>
              <a:ext uri="{FF2B5EF4-FFF2-40B4-BE49-F238E27FC236}">
                <a16:creationId xmlns:a16="http://schemas.microsoft.com/office/drawing/2014/main" id="{5900A322-03A4-461F-B304-12EC1629B963}"/>
              </a:ext>
            </a:extLst>
          </p:cNvPr>
          <p:cNvSpPr/>
          <p:nvPr/>
        </p:nvSpPr>
        <p:spPr>
          <a:xfrm rot="10800000">
            <a:off x="1950485" y="4953433"/>
            <a:ext cx="247764" cy="656667"/>
          </a:xfrm>
          <a:prstGeom prst="triangle">
            <a:avLst/>
          </a:prstGeom>
          <a:solidFill>
            <a:srgbClr val="674F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46">
            <a:extLst>
              <a:ext uri="{FF2B5EF4-FFF2-40B4-BE49-F238E27FC236}">
                <a16:creationId xmlns:a16="http://schemas.microsoft.com/office/drawing/2014/main" id="{6288A803-3C9E-4AE6-B1EA-4AF9069F3C5D}"/>
              </a:ext>
            </a:extLst>
          </p:cNvPr>
          <p:cNvSpPr/>
          <p:nvPr/>
        </p:nvSpPr>
        <p:spPr>
          <a:xfrm>
            <a:off x="1809673" y="3792388"/>
            <a:ext cx="529389" cy="529389"/>
          </a:xfrm>
          <a:prstGeom prst="ellipse">
            <a:avLst/>
          </a:prstGeom>
          <a:solidFill>
            <a:srgbClr val="674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40">
            <a:extLst>
              <a:ext uri="{FF2B5EF4-FFF2-40B4-BE49-F238E27FC236}">
                <a16:creationId xmlns:a16="http://schemas.microsoft.com/office/drawing/2014/main" id="{8916703B-FBAF-4BFE-AADB-AD4A55CA0B5A}"/>
              </a:ext>
            </a:extLst>
          </p:cNvPr>
          <p:cNvSpPr/>
          <p:nvPr/>
        </p:nvSpPr>
        <p:spPr>
          <a:xfrm rot="10800000">
            <a:off x="7457088" y="4003024"/>
            <a:ext cx="247764" cy="656667"/>
          </a:xfrm>
          <a:prstGeom prst="triangl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45">
            <a:extLst>
              <a:ext uri="{FF2B5EF4-FFF2-40B4-BE49-F238E27FC236}">
                <a16:creationId xmlns:a16="http://schemas.microsoft.com/office/drawing/2014/main" id="{2498AFBB-9DE5-4C6E-8948-1F2D5926F9D8}"/>
              </a:ext>
            </a:extLst>
          </p:cNvPr>
          <p:cNvSpPr/>
          <p:nvPr/>
        </p:nvSpPr>
        <p:spPr>
          <a:xfrm>
            <a:off x="7316276" y="2866746"/>
            <a:ext cx="529389" cy="52938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40">
            <a:extLst>
              <a:ext uri="{FF2B5EF4-FFF2-40B4-BE49-F238E27FC236}">
                <a16:creationId xmlns:a16="http://schemas.microsoft.com/office/drawing/2014/main" id="{8916703B-FBAF-4BFE-AADB-AD4A55CA0B5A}"/>
              </a:ext>
            </a:extLst>
          </p:cNvPr>
          <p:cNvSpPr/>
          <p:nvPr/>
        </p:nvSpPr>
        <p:spPr>
          <a:xfrm rot="10800000">
            <a:off x="4852477" y="4423336"/>
            <a:ext cx="247764" cy="656667"/>
          </a:xfrm>
          <a:prstGeom prst="triangle">
            <a:avLst/>
          </a:prstGeom>
          <a:solidFill>
            <a:srgbClr val="FFD8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Oval 145">
            <a:extLst>
              <a:ext uri="{FF2B5EF4-FFF2-40B4-BE49-F238E27FC236}">
                <a16:creationId xmlns:a16="http://schemas.microsoft.com/office/drawing/2014/main" id="{2498AFBB-9DE5-4C6E-8948-1F2D5926F9D8}"/>
              </a:ext>
            </a:extLst>
          </p:cNvPr>
          <p:cNvSpPr/>
          <p:nvPr/>
        </p:nvSpPr>
        <p:spPr>
          <a:xfrm>
            <a:off x="4700594" y="3276412"/>
            <a:ext cx="529389" cy="529389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Isosceles Triangle 40">
            <a:extLst>
              <a:ext uri="{FF2B5EF4-FFF2-40B4-BE49-F238E27FC236}">
                <a16:creationId xmlns:a16="http://schemas.microsoft.com/office/drawing/2014/main" id="{8916703B-FBAF-4BFE-AADB-AD4A55CA0B5A}"/>
              </a:ext>
            </a:extLst>
          </p:cNvPr>
          <p:cNvSpPr/>
          <p:nvPr/>
        </p:nvSpPr>
        <p:spPr>
          <a:xfrm rot="10800000">
            <a:off x="10753785" y="3602297"/>
            <a:ext cx="247764" cy="656667"/>
          </a:xfrm>
          <a:prstGeom prst="triangle">
            <a:avLst/>
          </a:prstGeom>
          <a:solidFill>
            <a:srgbClr val="ADA7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145">
            <a:extLst>
              <a:ext uri="{FF2B5EF4-FFF2-40B4-BE49-F238E27FC236}">
                <a16:creationId xmlns:a16="http://schemas.microsoft.com/office/drawing/2014/main" id="{2498AFBB-9DE5-4C6E-8948-1F2D5926F9D8}"/>
              </a:ext>
            </a:extLst>
          </p:cNvPr>
          <p:cNvSpPr/>
          <p:nvPr/>
        </p:nvSpPr>
        <p:spPr>
          <a:xfrm>
            <a:off x="10614219" y="2469834"/>
            <a:ext cx="529389" cy="529389"/>
          </a:xfrm>
          <a:prstGeom prst="ellipse">
            <a:avLst/>
          </a:prstGeom>
          <a:solidFill>
            <a:srgbClr val="190A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3FC5BA5F-BD35-4123-A49A-248DAA123AB0}"/>
              </a:ext>
            </a:extLst>
          </p:cNvPr>
          <p:cNvSpPr txBox="1"/>
          <p:nvPr/>
        </p:nvSpPr>
        <p:spPr>
          <a:xfrm>
            <a:off x="3541821" y="5087331"/>
            <a:ext cx="3151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i="1" kern="0" dirty="0">
                <a:solidFill>
                  <a:srgbClr val="FFC000"/>
                </a:solidFill>
                <a:latin typeface="Trebuchet MS" panose="020B0603020202020204" pitchFamily="34" charset="0"/>
                <a:ea typeface="Noto Sans" panose="020B0502040504020204" pitchFamily="34"/>
                <a:cs typeface="Sakkal Majalla" panose="02000000000000000000" pitchFamily="2" charset="-78"/>
              </a:rPr>
              <a:t>1976/1997</a:t>
            </a:r>
            <a:endParaRPr lang="en-GB" sz="2800" b="1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>
              <a:defRPr/>
            </a:pP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Révision statut communal + 1</a:t>
            </a:r>
            <a:r>
              <a:rPr lang="fr-FR" b="1" i="1" kern="0" baseline="3000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ère</a:t>
            </a: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 loi </a:t>
            </a:r>
            <a:r>
              <a:rPr lang="fr-FR" b="1" i="1" kern="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sur </a:t>
            </a: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régions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9643C54E-5EE6-4440-AE39-DA56BC511716}"/>
              </a:ext>
            </a:extLst>
          </p:cNvPr>
          <p:cNvSpPr txBox="1"/>
          <p:nvPr/>
        </p:nvSpPr>
        <p:spPr>
          <a:xfrm>
            <a:off x="6264108" y="4635061"/>
            <a:ext cx="261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b="1" i="1" kern="0" dirty="0">
                <a:solidFill>
                  <a:srgbClr val="708B39"/>
                </a:solidFill>
                <a:latin typeface="Trebuchet MS" panose="020B0603020202020204" pitchFamily="34" charset="0"/>
                <a:ea typeface="Noto Sans" panose="020B0502040504020204" pitchFamily="34"/>
                <a:cs typeface="Sakkal Majalla" panose="02000000000000000000" pitchFamily="2" charset="-78"/>
              </a:rPr>
              <a:t>2002/2009</a:t>
            </a:r>
            <a:endParaRPr lang="fr-FR" sz="2800" b="1" i="1" kern="0" dirty="0" smtClean="0">
              <a:solidFill>
                <a:srgbClr val="708B39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Révision charte communale</a:t>
            </a:r>
            <a:endParaRPr lang="en-GB" sz="2800" b="1" i="1" kern="0" dirty="0">
              <a:solidFill>
                <a:srgbClr val="0070C0"/>
              </a:solidFill>
              <a:latin typeface="Trebuchet MS" panose="020B0603020202020204" pitchFamily="34" charset="0"/>
              <a:ea typeface="Noto Sans" panose="020B0502040504020204" pitchFamily="34"/>
              <a:cs typeface="Sakkal Majalla" panose="02000000000000000000" pitchFamily="2" charset="-78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E20C22FD-11F7-43BC-9947-782A780FEEEF}"/>
              </a:ext>
            </a:extLst>
          </p:cNvPr>
          <p:cNvSpPr txBox="1"/>
          <p:nvPr/>
        </p:nvSpPr>
        <p:spPr>
          <a:xfrm>
            <a:off x="9578545" y="4193800"/>
            <a:ext cx="2522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i="1" kern="0" dirty="0">
                <a:solidFill>
                  <a:srgbClr val="190ADC"/>
                </a:solidFill>
                <a:latin typeface="Trebuchet MS" panose="020B0603020202020204" pitchFamily="34" charset="0"/>
                <a:ea typeface="Noto Sans" panose="020B0502040504020204" pitchFamily="34"/>
                <a:cs typeface="Sakkal Majalla" panose="02000000000000000000" pitchFamily="2" charset="-78"/>
              </a:rPr>
              <a:t>2011/2015</a:t>
            </a:r>
            <a:endParaRPr lang="en-GB" sz="2800" b="1" i="1" kern="0" dirty="0">
              <a:solidFill>
                <a:srgbClr val="190ADC"/>
              </a:solidFill>
              <a:latin typeface="Trebuchet MS" panose="020B0603020202020204" pitchFamily="34" charset="0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Adoption </a:t>
            </a:r>
            <a:r>
              <a:rPr lang="fr-FR" b="1" i="1" kern="0" dirty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3 </a:t>
            </a:r>
            <a:r>
              <a:rPr lang="fr-FR" b="1" i="1" kern="0" dirty="0" smtClean="0">
                <a:solidFill>
                  <a:srgbClr val="002060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LOCT + textes d’application</a:t>
            </a:r>
          </a:p>
        </p:txBody>
      </p:sp>
      <p:sp>
        <p:nvSpPr>
          <p:cNvPr id="36" name="Parchemin vertical 35"/>
          <p:cNvSpPr/>
          <p:nvPr/>
        </p:nvSpPr>
        <p:spPr>
          <a:xfrm>
            <a:off x="4203385" y="839933"/>
            <a:ext cx="1854237" cy="785339"/>
          </a:xfrm>
          <a:prstGeom prst="verticalScroll">
            <a:avLst>
              <a:gd name="adj" fmla="val 17117"/>
            </a:avLst>
          </a:prstGeom>
          <a:solidFill>
            <a:srgbClr val="D6A300"/>
          </a:solidFill>
          <a:ln w="6350">
            <a:solidFill>
              <a:srgbClr val="9A75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>
              <a:defRPr/>
            </a:pPr>
            <a:r>
              <a:rPr lang="fr-FR" b="1" kern="0" dirty="0" smtClean="0">
                <a:solidFill>
                  <a:schemeClr val="bg1"/>
                </a:solidFill>
                <a:latin typeface="ITC Avant Garde Demi" panose="020B0702020203020204" pitchFamily="34" charset="0"/>
                <a:cs typeface="Sakkal Majalla" panose="02000000000000000000" pitchFamily="2" charset="-78"/>
              </a:rPr>
              <a:t>Constitution </a:t>
            </a:r>
          </a:p>
          <a:p>
            <a:pPr algn="ctr" defTabSz="914099">
              <a:defRPr/>
            </a:pPr>
            <a:r>
              <a:rPr lang="fr-FR" sz="2000" b="1" kern="0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1992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7" name="Parchemin vertical 36"/>
          <p:cNvSpPr/>
          <p:nvPr/>
        </p:nvSpPr>
        <p:spPr>
          <a:xfrm>
            <a:off x="1115206" y="1316345"/>
            <a:ext cx="1854237" cy="785339"/>
          </a:xfrm>
          <a:prstGeom prst="verticalScroll">
            <a:avLst>
              <a:gd name="adj" fmla="val 17117"/>
            </a:avLst>
          </a:prstGeom>
          <a:solidFill>
            <a:srgbClr val="D6A300"/>
          </a:solidFill>
          <a:ln w="6350">
            <a:solidFill>
              <a:srgbClr val="9A75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>
              <a:defRPr/>
            </a:pPr>
            <a:r>
              <a:rPr lang="fr-FR" b="1" kern="0" dirty="0" smtClean="0">
                <a:solidFill>
                  <a:schemeClr val="bg1"/>
                </a:solidFill>
                <a:latin typeface="ITC Avant Garde Demi" panose="020B0702020203020204" pitchFamily="34" charset="0"/>
                <a:cs typeface="Sakkal Majalla" panose="02000000000000000000" pitchFamily="2" charset="-78"/>
              </a:rPr>
              <a:t>Constitution </a:t>
            </a:r>
          </a:p>
          <a:p>
            <a:pPr algn="ctr" defTabSz="914099">
              <a:defRPr/>
            </a:pPr>
            <a:r>
              <a:rPr lang="fr-FR" sz="2000" b="1" kern="0" dirty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1962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8" name="Parchemin vertical 37"/>
          <p:cNvSpPr/>
          <p:nvPr/>
        </p:nvSpPr>
        <p:spPr>
          <a:xfrm>
            <a:off x="9967353" y="975379"/>
            <a:ext cx="1854237" cy="785339"/>
          </a:xfrm>
          <a:prstGeom prst="verticalScroll">
            <a:avLst>
              <a:gd name="adj" fmla="val 17117"/>
            </a:avLst>
          </a:prstGeom>
          <a:solidFill>
            <a:srgbClr val="D6A300"/>
          </a:solidFill>
          <a:ln w="6350">
            <a:solidFill>
              <a:srgbClr val="9A75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>
              <a:defRPr/>
            </a:pPr>
            <a:r>
              <a:rPr lang="fr-FR" b="1" kern="0" dirty="0" smtClean="0">
                <a:solidFill>
                  <a:schemeClr val="bg1"/>
                </a:solidFill>
                <a:latin typeface="ITC Avant Garde Demi" panose="020B0702020203020204" pitchFamily="34" charset="0"/>
                <a:cs typeface="Sakkal Majalla" panose="02000000000000000000" pitchFamily="2" charset="-78"/>
              </a:rPr>
              <a:t>Constitution </a:t>
            </a:r>
          </a:p>
          <a:p>
            <a:pPr algn="ctr" defTabSz="914099">
              <a:defRPr/>
            </a:pPr>
            <a:r>
              <a:rPr lang="fr-FR" sz="2000" b="1" kern="0" smtClean="0">
                <a:solidFill>
                  <a:schemeClr val="bg1"/>
                </a:solidFill>
                <a:latin typeface="Trebuchet MS" panose="020B0603020202020204" pitchFamily="34" charset="0"/>
                <a:cs typeface="Sakkal Majalla" panose="02000000000000000000" pitchFamily="2" charset="-78"/>
              </a:rPr>
              <a:t>2011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9230" y="2235551"/>
            <a:ext cx="2286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latin typeface="Candara" pitchFamily="34" charset="0"/>
              </a:rPr>
              <a:t>1</a:t>
            </a:r>
            <a:r>
              <a:rPr lang="fr-FR" b="1" i="1" baseline="30000" dirty="0">
                <a:latin typeface="Candara" pitchFamily="34" charset="0"/>
              </a:rPr>
              <a:t>ère</a:t>
            </a:r>
            <a:r>
              <a:rPr lang="fr-FR" b="1" i="1" dirty="0">
                <a:latin typeface="Candara" pitchFamily="34" charset="0"/>
              </a:rPr>
              <a:t> étape: </a:t>
            </a:r>
            <a:endParaRPr lang="fr-FR" b="1" i="1" dirty="0" smtClean="0">
              <a:latin typeface="Candara" pitchFamily="34" charset="0"/>
            </a:endParaRPr>
          </a:p>
          <a:p>
            <a:pPr algn="ctr"/>
            <a:r>
              <a:rPr lang="fr-FR" i="1" dirty="0" smtClean="0">
                <a:latin typeface="Candara" pitchFamily="34" charset="0"/>
              </a:rPr>
              <a:t>départ </a:t>
            </a:r>
            <a:r>
              <a:rPr lang="fr-FR" i="1" dirty="0">
                <a:latin typeface="Candara" pitchFamily="34" charset="0"/>
              </a:rPr>
              <a:t>du processus de décentralisation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46952" y="1660678"/>
            <a:ext cx="25171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fr-FR" b="1" i="1" dirty="0">
                <a:latin typeface="Candara" pitchFamily="34" charset="0"/>
              </a:rPr>
              <a:t>2</a:t>
            </a:r>
            <a:r>
              <a:rPr lang="fr-FR" b="1" i="1" baseline="30000" dirty="0">
                <a:latin typeface="Candara" pitchFamily="34" charset="0"/>
              </a:rPr>
              <a:t>ème</a:t>
            </a:r>
            <a:r>
              <a:rPr lang="fr-FR" b="1" i="1" dirty="0">
                <a:latin typeface="Candara" pitchFamily="34" charset="0"/>
              </a:rPr>
              <a:t> étape: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fr-FR" i="1" dirty="0">
                <a:latin typeface="Candara" pitchFamily="34" charset="0"/>
              </a:rPr>
              <a:t>1</a:t>
            </a:r>
            <a:r>
              <a:rPr lang="fr-FR" i="1" baseline="30000" dirty="0">
                <a:latin typeface="Candara" pitchFamily="34" charset="0"/>
              </a:rPr>
              <a:t>er</a:t>
            </a:r>
            <a:r>
              <a:rPr lang="fr-FR" i="1" dirty="0">
                <a:latin typeface="Candara" pitchFamily="34" charset="0"/>
              </a:rPr>
              <a:t> </a:t>
            </a:r>
            <a:r>
              <a:rPr lang="fr-FR" i="1" baseline="30000" dirty="0">
                <a:latin typeface="Candara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acte</a:t>
            </a:r>
            <a:r>
              <a:rPr lang="fr-FR" i="1" baseline="30000" dirty="0">
                <a:latin typeface="Candara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de</a:t>
            </a:r>
            <a:r>
              <a:rPr lang="fr-FR" i="1" baseline="30000" dirty="0">
                <a:latin typeface="Candara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réforme</a:t>
            </a:r>
            <a:r>
              <a:rPr lang="fr-FR" i="1" baseline="30000" dirty="0">
                <a:latin typeface="Candara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de la décentralisation+</a:t>
            </a:r>
            <a:r>
              <a:rPr lang="fr-FR" i="1" baseline="30000" dirty="0">
                <a:latin typeface="Candara" pitchFamily="34" charset="0"/>
              </a:rPr>
              <a:t>  </a:t>
            </a:r>
            <a:r>
              <a:rPr lang="fr-FR" i="1" dirty="0">
                <a:latin typeface="Candara" pitchFamily="34" charset="0"/>
              </a:rPr>
              <a:t>constitution Région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57798" y="1040869"/>
            <a:ext cx="230339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fr-FR" b="1" i="1" dirty="0">
                <a:latin typeface="Candara" pitchFamily="34" charset="0"/>
              </a:rPr>
              <a:t>3</a:t>
            </a:r>
            <a:r>
              <a:rPr lang="fr-FR" b="1" i="1" baseline="30000" dirty="0">
                <a:latin typeface="Candara" pitchFamily="34" charset="0"/>
              </a:rPr>
              <a:t>ème</a:t>
            </a:r>
            <a:r>
              <a:rPr lang="fr-FR" b="1" i="1" dirty="0">
                <a:latin typeface="Candara" pitchFamily="34" charset="0"/>
              </a:rPr>
              <a:t> étape: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fr-FR" i="1" dirty="0">
                <a:latin typeface="Candara" pitchFamily="34" charset="0"/>
              </a:rPr>
              <a:t>2</a:t>
            </a:r>
            <a:r>
              <a:rPr lang="fr-FR" i="1" baseline="30000" dirty="0">
                <a:latin typeface="Candara" pitchFamily="34" charset="0"/>
              </a:rPr>
              <a:t>ème</a:t>
            </a:r>
            <a:r>
              <a:rPr lang="fr-FR" i="1" dirty="0">
                <a:latin typeface="Candara" pitchFamily="34" charset="0"/>
              </a:rPr>
              <a:t> réforme adoption charte communale + Loi </a:t>
            </a:r>
            <a:r>
              <a:rPr lang="fr-FR" i="1" dirty="0" err="1">
                <a:latin typeface="Candara" pitchFamily="34" charset="0"/>
              </a:rPr>
              <a:t>Pref</a:t>
            </a:r>
            <a:r>
              <a:rPr lang="fr-FR" i="1" dirty="0">
                <a:latin typeface="Candara" pitchFamily="34" charset="0"/>
              </a:rPr>
              <a:t>/</a:t>
            </a:r>
            <a:r>
              <a:rPr lang="fr-FR" i="1" dirty="0" err="1">
                <a:latin typeface="Candara" pitchFamily="34" charset="0"/>
              </a:rPr>
              <a:t>Prov</a:t>
            </a:r>
            <a:endParaRPr lang="fr-FR" i="1" dirty="0">
              <a:latin typeface="Candar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78545" y="5495853"/>
            <a:ext cx="22705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fr-FR" b="1" i="1" dirty="0">
                <a:latin typeface="Candara" pitchFamily="34" charset="0"/>
              </a:rPr>
              <a:t>4</a:t>
            </a:r>
            <a:r>
              <a:rPr lang="fr-FR" b="1" i="1" baseline="30000" dirty="0">
                <a:latin typeface="Candara" pitchFamily="34" charset="0"/>
              </a:rPr>
              <a:t>ème</a:t>
            </a:r>
            <a:r>
              <a:rPr lang="fr-FR" b="1" i="1" dirty="0">
                <a:latin typeface="Candara" pitchFamily="34" charset="0"/>
              </a:rPr>
              <a:t> étape: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latin typeface="Candara" pitchFamily="34" charset="0"/>
              </a:rPr>
              <a:t>Constitutionnalisation</a:t>
            </a:r>
            <a:r>
              <a:rPr lang="fr-FR" dirty="0">
                <a:latin typeface="Trebuchet MS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de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i="1" dirty="0">
                <a:latin typeface="Candara" pitchFamily="34" charset="0"/>
              </a:rPr>
              <a:t>la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i="1" dirty="0" smtClean="0">
                <a:latin typeface="Candara" pitchFamily="34" charset="0"/>
              </a:rPr>
              <a:t>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90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/>
      <p:bldP spid="26" grpId="0" animBg="1"/>
      <p:bldP spid="30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Architecture territoriale du Royaume</a:t>
            </a:r>
            <a:endParaRPr lang="fr-FR" altLang="fr-FR" sz="44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343472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7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7" name="Légende encadrée avec une bordure 1 6"/>
          <p:cNvSpPr/>
          <p:nvPr/>
        </p:nvSpPr>
        <p:spPr>
          <a:xfrm>
            <a:off x="2699277" y="5245262"/>
            <a:ext cx="2286000" cy="957944"/>
          </a:xfrm>
          <a:prstGeom prst="accentBorderCallout1">
            <a:avLst>
              <a:gd name="adj1" fmla="val -3815"/>
              <a:gd name="adj2" fmla="val -5081"/>
              <a:gd name="adj3" fmla="val -148441"/>
              <a:gd name="adj4" fmla="val 62744"/>
            </a:avLst>
          </a:prstGeom>
          <a:solidFill>
            <a:srgbClr val="FBE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Préfecture Casablanca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=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08</a:t>
            </a:r>
            <a:r>
              <a:rPr lang="fr-FR" sz="1400" dirty="0" smtClean="0">
                <a:solidFill>
                  <a:srgbClr val="002060"/>
                </a:solidFill>
              </a:rPr>
              <a:t> Préfectures d’Arrondissements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788657">
            <a:off x="8969947" y="3875705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06</a:t>
            </a:r>
            <a:r>
              <a:rPr lang="fr-FR" sz="1200" dirty="0" smtClean="0">
                <a:solidFill>
                  <a:schemeClr val="bg1"/>
                </a:solidFill>
              </a:rPr>
              <a:t> Communes à 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Arrondissements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" name="Légende encadrée avec une bordure 1 8"/>
          <p:cNvSpPr/>
          <p:nvPr/>
        </p:nvSpPr>
        <p:spPr>
          <a:xfrm>
            <a:off x="8840652" y="5281037"/>
            <a:ext cx="1908628" cy="957944"/>
          </a:xfrm>
          <a:prstGeom prst="accentBorderCallout1">
            <a:avLst>
              <a:gd name="adj1" fmla="val -3815"/>
              <a:gd name="adj2" fmla="val -5081"/>
              <a:gd name="adj3" fmla="val -61565"/>
              <a:gd name="adj4" fmla="val 381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Arrondissements: pas de personnalité morale</a:t>
            </a:r>
            <a:endParaRPr lang="fr-FR" sz="1400" dirty="0">
              <a:solidFill>
                <a:srgbClr val="00206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457175" y="1304218"/>
            <a:ext cx="2053780" cy="1090091"/>
            <a:chOff x="1397800" y="1304218"/>
            <a:chExt cx="2053780" cy="1090091"/>
          </a:xfrm>
        </p:grpSpPr>
        <p:sp>
          <p:nvSpPr>
            <p:cNvPr id="11" name="Rectangle 10"/>
            <p:cNvSpPr/>
            <p:nvPr/>
          </p:nvSpPr>
          <p:spPr>
            <a:xfrm>
              <a:off x="1978895" y="1304218"/>
              <a:ext cx="8915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678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régionaux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38 %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314950" y="1439181"/>
            <a:ext cx="2053780" cy="1090091"/>
            <a:chOff x="1397800" y="1304218"/>
            <a:chExt cx="2053780" cy="1090091"/>
          </a:xfrm>
        </p:grpSpPr>
        <p:sp>
          <p:nvSpPr>
            <p:cNvPr id="14" name="Rectangle 13"/>
            <p:cNvSpPr/>
            <p:nvPr/>
          </p:nvSpPr>
          <p:spPr>
            <a:xfrm>
              <a:off x="1861074" y="1304218"/>
              <a:ext cx="11272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1363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préf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/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prov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04 %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6" name="Accolade fermante 15"/>
          <p:cNvSpPr/>
          <p:nvPr/>
        </p:nvSpPr>
        <p:spPr>
          <a:xfrm rot="16741196">
            <a:off x="5054013" y="1870846"/>
            <a:ext cx="393962" cy="1832991"/>
          </a:xfrm>
          <a:prstGeom prst="rightBrace">
            <a:avLst>
              <a:gd name="adj1" fmla="val 22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7952079" y="2023956"/>
            <a:ext cx="2053780" cy="1090091"/>
            <a:chOff x="1397800" y="1304218"/>
            <a:chExt cx="2053780" cy="1090091"/>
          </a:xfrm>
        </p:grpSpPr>
        <p:sp>
          <p:nvSpPr>
            <p:cNvPr id="18" name="Rectangle 17"/>
            <p:cNvSpPr/>
            <p:nvPr/>
          </p:nvSpPr>
          <p:spPr>
            <a:xfrm>
              <a:off x="1743254" y="1304218"/>
              <a:ext cx="13628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30663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communaux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21 %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20" name="Accolade fermante 19"/>
          <p:cNvSpPr/>
          <p:nvPr/>
        </p:nvSpPr>
        <p:spPr>
          <a:xfrm rot="16741196">
            <a:off x="8691141" y="2447773"/>
            <a:ext cx="393962" cy="1832991"/>
          </a:xfrm>
          <a:prstGeom prst="rightBrace">
            <a:avLst>
              <a:gd name="adj1" fmla="val 22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rot="18934307">
            <a:off x="10316232" y="3683507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b="1" dirty="0" err="1" smtClean="0">
                <a:solidFill>
                  <a:srgbClr val="C00000"/>
                </a:solidFill>
                <a:latin typeface="Open Sans" panose="020B0606030504020204" pitchFamily="34" charset="0"/>
              </a:rPr>
              <a:t>Unité</a:t>
            </a:r>
            <a:r>
              <a:rPr lang="en-US" sz="16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 de la Ville</a:t>
            </a:r>
            <a:endParaRPr lang="en-GB" sz="1600" b="1" dirty="0">
              <a:solidFill>
                <a:srgbClr val="C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2" name="Picture 2" descr="https://www.collectivites-territoriales.gov.ma/themes/custom/pnct/img/reg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39" y="3575942"/>
            <a:ext cx="1219051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collectivites-territoriales.gov.ma/themes/custom/pnct/img/provin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9" y="3891454"/>
            <a:ext cx="1144294" cy="11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www.collectivites-territoriales.gov.ma/themes/custom/pnct/img/commun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2" y="4423472"/>
            <a:ext cx="1145382" cy="96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Diagram group"/>
          <p:cNvGrpSpPr/>
          <p:nvPr/>
        </p:nvGrpSpPr>
        <p:grpSpPr>
          <a:xfrm>
            <a:off x="1757414" y="2564440"/>
            <a:ext cx="1947233" cy="1099214"/>
            <a:chOff x="3948" y="1631399"/>
            <a:chExt cx="1947233" cy="1099214"/>
          </a:xfrm>
          <a:scene3d>
            <a:camera prst="isometricOffAxis2Left" zoom="95000"/>
            <a:lightRig rig="flat" dir="t"/>
          </a:scene3d>
        </p:grpSpPr>
        <p:grpSp>
          <p:nvGrpSpPr>
            <p:cNvPr id="26" name="Groupe 25"/>
            <p:cNvGrpSpPr/>
            <p:nvPr/>
          </p:nvGrpSpPr>
          <p:grpSpPr>
            <a:xfrm>
              <a:off x="3948" y="1631399"/>
              <a:ext cx="1484171" cy="1099214"/>
              <a:chOff x="3948" y="1631399"/>
              <a:chExt cx="1484171" cy="1099214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948" y="1631399"/>
                <a:ext cx="1484171" cy="1099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ZoneTexte 30"/>
              <p:cNvSpPr txBox="1"/>
              <p:nvPr/>
            </p:nvSpPr>
            <p:spPr>
              <a:xfrm>
                <a:off x="36143" y="1663594"/>
                <a:ext cx="1419781" cy="10348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200" b="1" kern="1200" dirty="0" smtClean="0"/>
                  <a:t>12</a:t>
                </a:r>
                <a:r>
                  <a:rPr lang="fr-FR" sz="3200" kern="1200" dirty="0" smtClean="0"/>
                  <a:t> </a:t>
                </a:r>
                <a:r>
                  <a:rPr lang="fr-FR" sz="2400" kern="1200" dirty="0" smtClean="0"/>
                  <a:t>Régions</a:t>
                </a:r>
                <a:endParaRPr lang="fr-FR" sz="3200" kern="1200" dirty="0"/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1636537" y="1996969"/>
              <a:ext cx="314644" cy="368074"/>
              <a:chOff x="1636537" y="1996969"/>
              <a:chExt cx="314644" cy="368074"/>
            </a:xfrm>
          </p:grpSpPr>
          <p:sp>
            <p:nvSpPr>
              <p:cNvPr id="28" name="Flèche droite 27"/>
              <p:cNvSpPr/>
              <p:nvPr/>
            </p:nvSpPr>
            <p:spPr>
              <a:xfrm>
                <a:off x="1636537" y="1996969"/>
                <a:ext cx="314644" cy="36807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52400" extrusionH="1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lèche droite 6"/>
              <p:cNvSpPr txBox="1"/>
              <p:nvPr/>
            </p:nvSpPr>
            <p:spPr>
              <a:xfrm>
                <a:off x="1636537" y="2070584"/>
                <a:ext cx="220251" cy="220844"/>
              </a:xfrm>
              <a:prstGeom prst="rect">
                <a:avLst/>
              </a:prstGeom>
              <a:sp3d z="-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600" kern="1200"/>
              </a:p>
            </p:txBody>
          </p:sp>
        </p:grpSp>
      </p:grpSp>
      <p:grpSp>
        <p:nvGrpSpPr>
          <p:cNvPr id="32" name="Diagram group"/>
          <p:cNvGrpSpPr/>
          <p:nvPr/>
        </p:nvGrpSpPr>
        <p:grpSpPr>
          <a:xfrm>
            <a:off x="3522962" y="2879893"/>
            <a:ext cx="1947233" cy="1099214"/>
            <a:chOff x="2081788" y="1631399"/>
            <a:chExt cx="1947233" cy="1099214"/>
          </a:xfrm>
          <a:scene3d>
            <a:camera prst="isometricOffAxis2Left" zoom="95000"/>
            <a:lightRig rig="flat" dir="t"/>
          </a:scene3d>
        </p:grpSpPr>
        <p:grpSp>
          <p:nvGrpSpPr>
            <p:cNvPr id="33" name="Groupe 32"/>
            <p:cNvGrpSpPr/>
            <p:nvPr/>
          </p:nvGrpSpPr>
          <p:grpSpPr>
            <a:xfrm>
              <a:off x="2081788" y="1631399"/>
              <a:ext cx="1484171" cy="1099214"/>
              <a:chOff x="2081788" y="1631399"/>
              <a:chExt cx="1484171" cy="1099214"/>
            </a:xfrm>
          </p:grpSpPr>
          <p:sp>
            <p:nvSpPr>
              <p:cNvPr id="37" name="Rectangle à coins arrondis 36"/>
              <p:cNvSpPr/>
              <p:nvPr/>
            </p:nvSpPr>
            <p:spPr>
              <a:xfrm>
                <a:off x="2081788" y="1631399"/>
                <a:ext cx="1484171" cy="1099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76561"/>
                  <a:satOff val="-1098"/>
                  <a:lumOff val="6404"/>
                  <a:alphaOff val="0"/>
                </a:schemeClr>
              </a:fillRef>
              <a:effectRef idx="0">
                <a:schemeClr val="accent1">
                  <a:shade val="80000"/>
                  <a:hueOff val="76561"/>
                  <a:satOff val="-1098"/>
                  <a:lumOff val="64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ZoneTexte 37"/>
              <p:cNvSpPr txBox="1"/>
              <p:nvPr/>
            </p:nvSpPr>
            <p:spPr>
              <a:xfrm>
                <a:off x="2113983" y="1663594"/>
                <a:ext cx="1419781" cy="10348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400" b="1" kern="1200" dirty="0" smtClean="0"/>
                  <a:t>13</a:t>
                </a:r>
                <a:r>
                  <a:rPr lang="fr-FR" sz="2400" kern="1200" dirty="0" smtClean="0"/>
                  <a:t> </a:t>
                </a:r>
                <a:r>
                  <a:rPr lang="fr-FR" sz="1800" kern="1200" dirty="0" smtClean="0"/>
                  <a:t>Préfectures</a:t>
                </a:r>
                <a:endParaRPr lang="fr-FR" sz="2400" kern="1200" dirty="0"/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3714377" y="1996969"/>
              <a:ext cx="314644" cy="368074"/>
              <a:chOff x="3714377" y="1996969"/>
              <a:chExt cx="314644" cy="368074"/>
            </a:xfrm>
          </p:grpSpPr>
          <p:sp>
            <p:nvSpPr>
              <p:cNvPr id="35" name="Flèche droite 34"/>
              <p:cNvSpPr/>
              <p:nvPr/>
            </p:nvSpPr>
            <p:spPr>
              <a:xfrm>
                <a:off x="3714377" y="1996969"/>
                <a:ext cx="314644" cy="36807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52400" extrusionH="1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shade val="90000"/>
                  <a:hueOff val="102101"/>
                  <a:satOff val="-1418"/>
                  <a:lumOff val="7651"/>
                  <a:alphaOff val="0"/>
                </a:schemeClr>
              </a:lnRef>
              <a:fillRef idx="1">
                <a:schemeClr val="accent1">
                  <a:shade val="90000"/>
                  <a:hueOff val="102101"/>
                  <a:satOff val="-1418"/>
                  <a:lumOff val="7651"/>
                  <a:alphaOff val="0"/>
                </a:schemeClr>
              </a:fillRef>
              <a:effectRef idx="0">
                <a:schemeClr val="accent1">
                  <a:shade val="90000"/>
                  <a:hueOff val="102101"/>
                  <a:satOff val="-1418"/>
                  <a:lumOff val="76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lèche droite 6"/>
              <p:cNvSpPr txBox="1"/>
              <p:nvPr/>
            </p:nvSpPr>
            <p:spPr>
              <a:xfrm>
                <a:off x="3714377" y="2070584"/>
                <a:ext cx="220251" cy="220844"/>
              </a:xfrm>
              <a:prstGeom prst="rect">
                <a:avLst/>
              </a:prstGeom>
              <a:sp3d z="-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500" kern="1200"/>
              </a:p>
            </p:txBody>
          </p:sp>
        </p:grpSp>
      </p:grpSp>
      <p:grpSp>
        <p:nvGrpSpPr>
          <p:cNvPr id="39" name="Diagram group"/>
          <p:cNvGrpSpPr/>
          <p:nvPr/>
        </p:nvGrpSpPr>
        <p:grpSpPr>
          <a:xfrm rot="251667">
            <a:off x="5304938" y="3204785"/>
            <a:ext cx="1947233" cy="1099214"/>
            <a:chOff x="4159628" y="1631399"/>
            <a:chExt cx="1947233" cy="1099214"/>
          </a:xfrm>
          <a:scene3d>
            <a:camera prst="isometricOffAxis2Left" zoom="95000"/>
            <a:lightRig rig="flat" dir="t"/>
          </a:scene3d>
        </p:grpSpPr>
        <p:grpSp>
          <p:nvGrpSpPr>
            <p:cNvPr id="40" name="Groupe 39"/>
            <p:cNvGrpSpPr/>
            <p:nvPr/>
          </p:nvGrpSpPr>
          <p:grpSpPr>
            <a:xfrm>
              <a:off x="4159628" y="1631399"/>
              <a:ext cx="1484171" cy="1099214"/>
              <a:chOff x="4159628" y="1631399"/>
              <a:chExt cx="1484171" cy="1099214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4159628" y="1631399"/>
                <a:ext cx="1484171" cy="1099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fillRef>
              <a:effectRef idx="0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ZoneTexte 46"/>
              <p:cNvSpPr txBox="1"/>
              <p:nvPr/>
            </p:nvSpPr>
            <p:spPr>
              <a:xfrm>
                <a:off x="4191823" y="1663594"/>
                <a:ext cx="1419781" cy="10348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b="1" kern="1200" dirty="0" smtClean="0"/>
                  <a:t>62</a:t>
                </a:r>
                <a:r>
                  <a:rPr lang="fr-FR" sz="2800" kern="1200" dirty="0" smtClean="0"/>
                  <a:t> </a:t>
                </a:r>
                <a:r>
                  <a:rPr lang="fr-FR" sz="2000" kern="1200" dirty="0" smtClean="0"/>
                  <a:t>Provinces</a:t>
                </a:r>
                <a:endParaRPr lang="fr-FR" sz="2800" kern="1200" dirty="0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5792217" y="1996969"/>
              <a:ext cx="314644" cy="368074"/>
              <a:chOff x="5792217" y="1996969"/>
              <a:chExt cx="314644" cy="368074"/>
            </a:xfrm>
          </p:grpSpPr>
          <p:sp>
            <p:nvSpPr>
              <p:cNvPr id="42" name="Flèche droite 41"/>
              <p:cNvSpPr/>
              <p:nvPr/>
            </p:nvSpPr>
            <p:spPr>
              <a:xfrm>
                <a:off x="5792217" y="1996969"/>
                <a:ext cx="314644" cy="36807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52400" extrusionH="1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shade val="90000"/>
                  <a:hueOff val="204201"/>
                  <a:satOff val="-2837"/>
                  <a:lumOff val="15303"/>
                  <a:alphaOff val="0"/>
                </a:schemeClr>
              </a:lnRef>
              <a:fillRef idx="1">
                <a:schemeClr val="accent1">
                  <a:shade val="90000"/>
                  <a:hueOff val="204201"/>
                  <a:satOff val="-2837"/>
                  <a:lumOff val="15303"/>
                  <a:alphaOff val="0"/>
                </a:schemeClr>
              </a:fillRef>
              <a:effectRef idx="0">
                <a:schemeClr val="accent1">
                  <a:shade val="90000"/>
                  <a:hueOff val="204201"/>
                  <a:satOff val="-2837"/>
                  <a:lumOff val="1530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Flèche droite 6"/>
              <p:cNvSpPr txBox="1"/>
              <p:nvPr/>
            </p:nvSpPr>
            <p:spPr>
              <a:xfrm>
                <a:off x="5792217" y="2070584"/>
                <a:ext cx="220251" cy="220844"/>
              </a:xfrm>
              <a:prstGeom prst="rect">
                <a:avLst/>
              </a:prstGeom>
              <a:sp3d z="-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500" kern="1200"/>
              </a:p>
            </p:txBody>
          </p:sp>
        </p:grpSp>
      </p:grpSp>
      <p:grpSp>
        <p:nvGrpSpPr>
          <p:cNvPr id="48" name="Diagram group"/>
          <p:cNvGrpSpPr/>
          <p:nvPr/>
        </p:nvGrpSpPr>
        <p:grpSpPr>
          <a:xfrm>
            <a:off x="7028639" y="3539922"/>
            <a:ext cx="1950330" cy="1099214"/>
            <a:chOff x="6237468" y="1631399"/>
            <a:chExt cx="1950330" cy="1099214"/>
          </a:xfrm>
          <a:scene3d>
            <a:camera prst="isometricOffAxis2Left" zoom="95000"/>
            <a:lightRig rig="flat" dir="t"/>
          </a:scene3d>
        </p:grpSpPr>
        <p:grpSp>
          <p:nvGrpSpPr>
            <p:cNvPr id="49" name="Groupe 48"/>
            <p:cNvGrpSpPr/>
            <p:nvPr/>
          </p:nvGrpSpPr>
          <p:grpSpPr>
            <a:xfrm>
              <a:off x="6237468" y="1631399"/>
              <a:ext cx="1484171" cy="1099214"/>
              <a:chOff x="6237468" y="1631399"/>
              <a:chExt cx="1484171" cy="1099214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6237468" y="1631399"/>
                <a:ext cx="1484171" cy="1099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29684"/>
                  <a:satOff val="-3294"/>
                  <a:lumOff val="19211"/>
                  <a:alphaOff val="0"/>
                </a:schemeClr>
              </a:fillRef>
              <a:effectRef idx="0">
                <a:schemeClr val="accent1">
                  <a:shade val="80000"/>
                  <a:hueOff val="229684"/>
                  <a:satOff val="-3294"/>
                  <a:lumOff val="1921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ZoneTexte 53"/>
              <p:cNvSpPr txBox="1"/>
              <p:nvPr/>
            </p:nvSpPr>
            <p:spPr>
              <a:xfrm>
                <a:off x="6269663" y="1663594"/>
                <a:ext cx="1419781" cy="10348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400" b="1" kern="1200" dirty="0" smtClean="0"/>
                  <a:t>1503</a:t>
                </a:r>
                <a:r>
                  <a:rPr lang="fr-FR" sz="2400" kern="1200" dirty="0" smtClean="0"/>
                  <a:t> </a:t>
                </a:r>
                <a:r>
                  <a:rPr lang="fr-FR" sz="2000" kern="1200" dirty="0" smtClean="0"/>
                  <a:t>C</a:t>
                </a:r>
                <a:r>
                  <a:rPr lang="fr-FR" sz="1800" kern="1200" dirty="0" smtClean="0"/>
                  <a:t>ommunes</a:t>
                </a:r>
                <a:endParaRPr lang="fr-FR" sz="2000" kern="1200" dirty="0"/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7871026" y="2012748"/>
              <a:ext cx="316772" cy="368074"/>
              <a:chOff x="7871026" y="2012748"/>
              <a:chExt cx="316772" cy="368074"/>
            </a:xfrm>
          </p:grpSpPr>
          <p:sp>
            <p:nvSpPr>
              <p:cNvPr id="51" name="Flèche droite 50"/>
              <p:cNvSpPr/>
              <p:nvPr/>
            </p:nvSpPr>
            <p:spPr>
              <a:xfrm rot="51662">
                <a:off x="7871026" y="2012748"/>
                <a:ext cx="316772" cy="36807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52400" extrusionH="1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shade val="90000"/>
                  <a:hueOff val="306302"/>
                  <a:satOff val="-4255"/>
                  <a:lumOff val="22954"/>
                  <a:alphaOff val="0"/>
                </a:schemeClr>
              </a:lnRef>
              <a:fillRef idx="1">
                <a:schemeClr val="accent1">
                  <a:shade val="90000"/>
                  <a:hueOff val="306302"/>
                  <a:satOff val="-4255"/>
                  <a:lumOff val="22954"/>
                  <a:alphaOff val="0"/>
                </a:schemeClr>
              </a:fillRef>
              <a:effectRef idx="0">
                <a:schemeClr val="accent1">
                  <a:shade val="90000"/>
                  <a:hueOff val="306302"/>
                  <a:satOff val="-4255"/>
                  <a:lumOff val="2295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Flèche droite 6"/>
              <p:cNvSpPr txBox="1"/>
              <p:nvPr/>
            </p:nvSpPr>
            <p:spPr>
              <a:xfrm rot="51662">
                <a:off x="7871031" y="2085649"/>
                <a:ext cx="221740" cy="220844"/>
              </a:xfrm>
              <a:prstGeom prst="rect">
                <a:avLst/>
              </a:prstGeom>
              <a:sp3d z="-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500" kern="1200"/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8788374" y="3722129"/>
            <a:ext cx="1613900" cy="1099214"/>
            <a:chOff x="8817259" y="3790263"/>
            <a:chExt cx="1613900" cy="1099214"/>
          </a:xfrm>
        </p:grpSpPr>
        <p:grpSp>
          <p:nvGrpSpPr>
            <p:cNvPr id="61" name="Diagram group"/>
            <p:cNvGrpSpPr/>
            <p:nvPr/>
          </p:nvGrpSpPr>
          <p:grpSpPr>
            <a:xfrm>
              <a:off x="8817259" y="3790263"/>
              <a:ext cx="1549519" cy="1099214"/>
              <a:chOff x="8319257" y="1663178"/>
              <a:chExt cx="1549519" cy="1099214"/>
            </a:xfrm>
            <a:scene3d>
              <a:camera prst="isometricOffAxis2Left" zoom="95000"/>
              <a:lightRig rig="flat" dir="t"/>
            </a:scene3d>
          </p:grpSpPr>
          <p:grpSp>
            <p:nvGrpSpPr>
              <p:cNvPr id="62" name="Groupe 61"/>
              <p:cNvGrpSpPr/>
              <p:nvPr/>
            </p:nvGrpSpPr>
            <p:grpSpPr>
              <a:xfrm>
                <a:off x="8319257" y="1663178"/>
                <a:ext cx="1549519" cy="1099214"/>
                <a:chOff x="8319257" y="1663178"/>
                <a:chExt cx="1549519" cy="1099214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8319257" y="1663178"/>
                  <a:ext cx="1549519" cy="1099214"/>
                </a:xfrm>
                <a:prstGeom prst="roundRect">
                  <a:avLst>
                    <a:gd name="adj" fmla="val 10000"/>
                  </a:avLst>
                </a:prstGeom>
                <a:sp3d extrusionH="381000" contourW="38100" prstMaterial="matte">
                  <a:contourClr>
                    <a:schemeClr val="lt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80000"/>
                    <a:hueOff val="306246"/>
                    <a:satOff val="-4392"/>
                    <a:lumOff val="25615"/>
                    <a:alphaOff val="0"/>
                  </a:schemeClr>
                </a:fillRef>
                <a:effectRef idx="0">
                  <a:schemeClr val="accent1">
                    <a:shade val="80000"/>
                    <a:hueOff val="306246"/>
                    <a:satOff val="-4392"/>
                    <a:lumOff val="2561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8351452" y="1695373"/>
                  <a:ext cx="1485129" cy="103482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9070" tIns="179070" rIns="179070" bIns="179070" numCol="1" spcCol="1270" anchor="ctr" anchorCtr="0">
                  <a:noAutofit/>
                </a:bodyPr>
                <a:lstStyle/>
                <a:p>
                  <a:pPr lvl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4700" kern="1200"/>
                </a:p>
              </p:txBody>
            </p:sp>
          </p:grpSp>
        </p:grpSp>
        <p:sp>
          <p:nvSpPr>
            <p:cNvPr id="65" name="Rectangle 64"/>
            <p:cNvSpPr/>
            <p:nvPr/>
          </p:nvSpPr>
          <p:spPr>
            <a:xfrm rot="788657">
              <a:off x="9020195" y="4028095"/>
              <a:ext cx="1410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06</a:t>
              </a:r>
              <a:r>
                <a:rPr lang="fr-FR" sz="1200" dirty="0" smtClean="0">
                  <a:solidFill>
                    <a:schemeClr val="bg1"/>
                  </a:solidFill>
                </a:rPr>
                <a:t> Communes à </a:t>
              </a:r>
            </a:p>
            <a:p>
              <a:r>
                <a:rPr lang="fr-FR" sz="1200" dirty="0" smtClean="0">
                  <a:solidFill>
                    <a:schemeClr val="bg1"/>
                  </a:solidFill>
                </a:rPr>
                <a:t>Arrondissements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Architecture territoriale du Royaume</a:t>
            </a:r>
            <a:endParaRPr lang="fr-FR" altLang="fr-FR" sz="44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343472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8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007054"/>
              </p:ext>
            </p:extLst>
          </p:nvPr>
        </p:nvGraphicFramePr>
        <p:xfrm>
          <a:off x="1129902" y="1500246"/>
          <a:ext cx="9868777" cy="436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Légende encadrée avec une bordure 1 6"/>
          <p:cNvSpPr/>
          <p:nvPr/>
        </p:nvSpPr>
        <p:spPr>
          <a:xfrm>
            <a:off x="2699277" y="5245262"/>
            <a:ext cx="2286000" cy="957944"/>
          </a:xfrm>
          <a:prstGeom prst="accentBorderCallout1">
            <a:avLst>
              <a:gd name="adj1" fmla="val -3815"/>
              <a:gd name="adj2" fmla="val -5081"/>
              <a:gd name="adj3" fmla="val -148441"/>
              <a:gd name="adj4" fmla="val 62744"/>
            </a:avLst>
          </a:prstGeom>
          <a:solidFill>
            <a:srgbClr val="FBE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Préfecture Casablanca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=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08</a:t>
            </a:r>
            <a:r>
              <a:rPr lang="fr-FR" sz="1400" dirty="0" smtClean="0">
                <a:solidFill>
                  <a:srgbClr val="002060"/>
                </a:solidFill>
              </a:rPr>
              <a:t> Préfectures d’Arrondissements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788657">
            <a:off x="8969947" y="3875705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06</a:t>
            </a:r>
            <a:r>
              <a:rPr lang="fr-FR" sz="1200" dirty="0" smtClean="0">
                <a:solidFill>
                  <a:schemeClr val="bg1"/>
                </a:solidFill>
              </a:rPr>
              <a:t> Communes à 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Arrondissements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" name="Légende encadrée avec une bordure 1 8"/>
          <p:cNvSpPr/>
          <p:nvPr/>
        </p:nvSpPr>
        <p:spPr>
          <a:xfrm>
            <a:off x="8840652" y="5281037"/>
            <a:ext cx="1908628" cy="957944"/>
          </a:xfrm>
          <a:prstGeom prst="accentBorderCallout1">
            <a:avLst>
              <a:gd name="adj1" fmla="val -3815"/>
              <a:gd name="adj2" fmla="val -5081"/>
              <a:gd name="adj3" fmla="val -61565"/>
              <a:gd name="adj4" fmla="val 381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Arrondissements: pas de personnalité morale</a:t>
            </a:r>
            <a:endParaRPr lang="fr-FR" sz="1400" dirty="0">
              <a:solidFill>
                <a:srgbClr val="00206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457175" y="1304218"/>
            <a:ext cx="2053780" cy="1090091"/>
            <a:chOff x="1397800" y="1304218"/>
            <a:chExt cx="2053780" cy="1090091"/>
          </a:xfrm>
        </p:grpSpPr>
        <p:sp>
          <p:nvSpPr>
            <p:cNvPr id="11" name="Rectangle 10"/>
            <p:cNvSpPr/>
            <p:nvPr/>
          </p:nvSpPr>
          <p:spPr>
            <a:xfrm>
              <a:off x="1978895" y="1304218"/>
              <a:ext cx="8915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678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régionaux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38 %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314950" y="1439181"/>
            <a:ext cx="2053780" cy="1090091"/>
            <a:chOff x="1397800" y="1304218"/>
            <a:chExt cx="2053780" cy="1090091"/>
          </a:xfrm>
        </p:grpSpPr>
        <p:sp>
          <p:nvSpPr>
            <p:cNvPr id="14" name="Rectangle 13"/>
            <p:cNvSpPr/>
            <p:nvPr/>
          </p:nvSpPr>
          <p:spPr>
            <a:xfrm>
              <a:off x="1861074" y="1304218"/>
              <a:ext cx="11272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1363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préf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/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prov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04 %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6" name="Accolade fermante 15"/>
          <p:cNvSpPr/>
          <p:nvPr/>
        </p:nvSpPr>
        <p:spPr>
          <a:xfrm rot="16741196">
            <a:off x="5054013" y="1870846"/>
            <a:ext cx="393962" cy="1832991"/>
          </a:xfrm>
          <a:prstGeom prst="rightBrace">
            <a:avLst>
              <a:gd name="adj1" fmla="val 22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7952079" y="2023956"/>
            <a:ext cx="2053780" cy="1090091"/>
            <a:chOff x="1397800" y="1304218"/>
            <a:chExt cx="2053780" cy="1090091"/>
          </a:xfrm>
        </p:grpSpPr>
        <p:sp>
          <p:nvSpPr>
            <p:cNvPr id="18" name="Rectangle 17"/>
            <p:cNvSpPr/>
            <p:nvPr/>
          </p:nvSpPr>
          <p:spPr>
            <a:xfrm>
              <a:off x="1743254" y="1304218"/>
              <a:ext cx="13628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srgbClr val="00B050"/>
                  </a:solidFill>
                  <a:latin typeface="Open Sans" panose="020B0606030504020204" pitchFamily="34" charset="0"/>
                </a:rPr>
                <a:t>30663</a:t>
              </a:r>
              <a:endParaRPr lang="en-GB" sz="2800" b="1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97800" y="1809534"/>
              <a:ext cx="2053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Élus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communaux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dont</a:t>
              </a:r>
              <a:r>
                <a:rPr lang="en-US" sz="1600" b="1" dirty="0" smtClean="0">
                  <a:solidFill>
                    <a:srgbClr val="0070C0"/>
                  </a:solidFill>
                  <a:latin typeface="Open Sans" panose="020B0606030504020204" pitchFamily="34" charset="0"/>
                </a:rPr>
                <a:t> 21 % femmes</a:t>
              </a:r>
              <a:endParaRPr lang="en-GB" sz="1600" b="1" dirty="0">
                <a:solidFill>
                  <a:srgbClr val="0070C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20" name="Accolade fermante 19"/>
          <p:cNvSpPr/>
          <p:nvPr/>
        </p:nvSpPr>
        <p:spPr>
          <a:xfrm rot="16741196">
            <a:off x="8691141" y="2447773"/>
            <a:ext cx="393962" cy="1832991"/>
          </a:xfrm>
          <a:prstGeom prst="rightBrace">
            <a:avLst>
              <a:gd name="adj1" fmla="val 22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rot="18934307">
            <a:off x="10316232" y="3683507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b="1" dirty="0" err="1" smtClean="0">
                <a:solidFill>
                  <a:srgbClr val="C00000"/>
                </a:solidFill>
                <a:latin typeface="Open Sans" panose="020B0606030504020204" pitchFamily="34" charset="0"/>
              </a:rPr>
              <a:t>Unité</a:t>
            </a:r>
            <a:r>
              <a:rPr lang="en-US" sz="16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 de la Ville</a:t>
            </a:r>
            <a:endParaRPr lang="en-GB" sz="1600" b="1" dirty="0">
              <a:solidFill>
                <a:srgbClr val="C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2" name="Picture 2" descr="https://www.collectivites-territoriales.gov.ma/themes/custom/pnct/img/region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39" y="3575942"/>
            <a:ext cx="1219051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collectivites-territoriales.gov.ma/themes/custom/pnct/img/province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9" y="3891454"/>
            <a:ext cx="1144294" cy="11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www.collectivites-territoriales.gov.ma/themes/custom/pnct/img/commune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2" y="4423472"/>
            <a:ext cx="1145382" cy="96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bar7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22" y="669292"/>
            <a:ext cx="7848600" cy="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71213" y="46108"/>
            <a:ext cx="9678837" cy="6674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Organisation du Conseils des CT</a:t>
            </a:r>
            <a:endParaRPr lang="fr-FR" altLang="fr-FR" sz="32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2501" y="6343472"/>
            <a:ext cx="403538" cy="365125"/>
          </a:xfrm>
        </p:spPr>
        <p:txBody>
          <a:bodyPr/>
          <a:lstStyle/>
          <a:p>
            <a:pPr algn="ctr"/>
            <a:fld id="{70418C00-B9EB-41B3-9B47-41BEF7EC569C}" type="slidenum">
              <a:rPr lang="fr-FR" sz="1600">
                <a:solidFill>
                  <a:srgbClr val="103A1A"/>
                </a:solidFill>
                <a:latin typeface="Arial" panose="020B0604020202020204" pitchFamily="34" charset="0"/>
              </a:rPr>
              <a:pPr algn="ctr"/>
              <a:t>9</a:t>
            </a:fld>
            <a:endParaRPr lang="fr-FR" sz="1600" dirty="0">
              <a:solidFill>
                <a:srgbClr val="103A1A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88" y="967362"/>
            <a:ext cx="11065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2060"/>
                </a:solidFill>
                <a:latin typeface="Candara" pitchFamily="34" charset="0"/>
              </a:rPr>
              <a:t>Le 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nombre </a:t>
            </a:r>
            <a:r>
              <a:rPr lang="fr-FR" b="1" dirty="0" smtClean="0">
                <a:solidFill>
                  <a:srgbClr val="002060"/>
                </a:solidFill>
                <a:latin typeface="Candara" pitchFamily="34" charset="0"/>
              </a:rPr>
              <a:t>des membres  des conseils 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des CT est déterminé suivant le nombre de la population de la </a:t>
            </a:r>
            <a:r>
              <a:rPr lang="fr-FR" b="1" dirty="0" smtClean="0">
                <a:solidFill>
                  <a:srgbClr val="002060"/>
                </a:solidFill>
                <a:latin typeface="Candara" pitchFamily="34" charset="0"/>
              </a:rPr>
              <a:t>région</a:t>
            </a:r>
            <a:endParaRPr lang="fr-FR" b="1" dirty="0">
              <a:solidFill>
                <a:srgbClr val="002060"/>
              </a:solidFill>
              <a:latin typeface="Candara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4810"/>
              </p:ext>
            </p:extLst>
          </p:nvPr>
        </p:nvGraphicFramePr>
        <p:xfrm>
          <a:off x="1189393" y="1582535"/>
          <a:ext cx="2474321" cy="201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321">
                  <a:extLst>
                    <a:ext uri="{9D8B030D-6E8A-4147-A177-3AD203B41FA5}">
                      <a16:colId xmlns:a16="http://schemas.microsoft.com/office/drawing/2014/main" val="2158452661"/>
                    </a:ext>
                  </a:extLst>
                </a:gridCol>
              </a:tblGrid>
              <a:tr h="329741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1" kern="1200" dirty="0" smtClean="0">
                          <a:solidFill>
                            <a:schemeClr val="lt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CT</a:t>
                      </a:r>
                      <a:endParaRPr lang="fr-FR" sz="1800" b="1" i="1" kern="1200" dirty="0">
                        <a:solidFill>
                          <a:schemeClr val="lt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99937"/>
                  </a:ext>
                </a:extLst>
              </a:tr>
              <a:tr h="569143">
                <a:tc>
                  <a:txBody>
                    <a:bodyPr/>
                    <a:lstStyle/>
                    <a:p>
                      <a:r>
                        <a:rPr lang="fr-FR" sz="1800" b="1" i="1" kern="1200" dirty="0" smtClean="0">
                          <a:solidFill>
                            <a:srgbClr val="002060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Communes</a:t>
                      </a:r>
                      <a:endParaRPr lang="fr-FR" sz="1800" b="1" i="1" kern="1200" dirty="0">
                        <a:solidFill>
                          <a:srgbClr val="002060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704036"/>
                  </a:ext>
                </a:extLst>
              </a:tr>
              <a:tr h="569143">
                <a:tc>
                  <a:txBody>
                    <a:bodyPr/>
                    <a:lstStyle/>
                    <a:p>
                      <a:r>
                        <a:rPr lang="fr-FR" sz="1800" b="1" i="1" kern="1200" dirty="0" err="1" smtClean="0">
                          <a:solidFill>
                            <a:srgbClr val="002060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Pref</a:t>
                      </a:r>
                      <a:r>
                        <a:rPr lang="fr-FR" sz="1800" b="1" i="1" kern="1200" dirty="0" smtClean="0">
                          <a:solidFill>
                            <a:srgbClr val="002060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1" i="1" kern="1200" dirty="0" err="1" smtClean="0">
                          <a:solidFill>
                            <a:srgbClr val="002060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Prov</a:t>
                      </a:r>
                      <a:endParaRPr lang="fr-FR" sz="1800" b="1" i="1" kern="1200" dirty="0">
                        <a:solidFill>
                          <a:srgbClr val="002060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729093"/>
                  </a:ext>
                </a:extLst>
              </a:tr>
              <a:tr h="514939">
                <a:tc>
                  <a:txBody>
                    <a:bodyPr/>
                    <a:lstStyle/>
                    <a:p>
                      <a:r>
                        <a:rPr lang="fr-FR" sz="1800" b="1" i="1" kern="1200" dirty="0" smtClean="0">
                          <a:solidFill>
                            <a:srgbClr val="002060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Région</a:t>
                      </a:r>
                      <a:endParaRPr lang="fr-FR" sz="1800" b="1" i="1" kern="1200" dirty="0">
                        <a:solidFill>
                          <a:srgbClr val="002060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2045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38383"/>
              </p:ext>
            </p:extLst>
          </p:nvPr>
        </p:nvGraphicFramePr>
        <p:xfrm>
          <a:off x="3707009" y="1582535"/>
          <a:ext cx="7412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699">
                  <a:extLst>
                    <a:ext uri="{9D8B030D-6E8A-4147-A177-3AD203B41FA5}">
                      <a16:colId xmlns:a16="http://schemas.microsoft.com/office/drawing/2014/main" val="639734560"/>
                    </a:ext>
                  </a:extLst>
                </a:gridCol>
                <a:gridCol w="2470699">
                  <a:extLst>
                    <a:ext uri="{9D8B030D-6E8A-4147-A177-3AD203B41FA5}">
                      <a16:colId xmlns:a16="http://schemas.microsoft.com/office/drawing/2014/main" val="1652224488"/>
                    </a:ext>
                  </a:extLst>
                </a:gridCol>
                <a:gridCol w="2470699">
                  <a:extLst>
                    <a:ext uri="{9D8B030D-6E8A-4147-A177-3AD203B41FA5}">
                      <a16:colId xmlns:a16="http://schemas.microsoft.com/office/drawing/2014/main" val="3666314536"/>
                    </a:ext>
                  </a:extLst>
                </a:gridCol>
              </a:tblGrid>
              <a:tr h="329741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latin typeface="Candara" pitchFamily="34" charset="0"/>
                        </a:rPr>
                        <a:t>Nombre</a:t>
                      </a:r>
                      <a:endParaRPr lang="fr-FR" sz="1800" b="1" i="1" kern="1200" dirty="0">
                        <a:solidFill>
                          <a:schemeClr val="lt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kern="1200" dirty="0" smtClean="0">
                          <a:solidFill>
                            <a:schemeClr val="lt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Mode scrutin</a:t>
                      </a:r>
                      <a:r>
                        <a:rPr lang="fr-FR" sz="1800" i="1" dirty="0" smtClean="0">
                          <a:latin typeface="Candara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Durée du mandat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807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48407"/>
              </p:ext>
            </p:extLst>
          </p:nvPr>
        </p:nvGraphicFramePr>
        <p:xfrm>
          <a:off x="6168055" y="1948295"/>
          <a:ext cx="2474321" cy="165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321">
                  <a:extLst>
                    <a:ext uri="{9D8B030D-6E8A-4147-A177-3AD203B41FA5}">
                      <a16:colId xmlns:a16="http://schemas.microsoft.com/office/drawing/2014/main" val="565017828"/>
                    </a:ext>
                  </a:extLst>
                </a:gridCol>
              </a:tblGrid>
              <a:tr h="569143"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kern="1200" dirty="0" smtClean="0">
                          <a:solidFill>
                            <a:schemeClr val="dk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Scrutin universel direct </a:t>
                      </a:r>
                      <a:endParaRPr lang="fr-FR" sz="1600" b="0" i="1" kern="1200" dirty="0">
                        <a:solidFill>
                          <a:schemeClr val="dk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48414"/>
                  </a:ext>
                </a:extLst>
              </a:tr>
              <a:tr h="569143">
                <a:tc>
                  <a:txBody>
                    <a:bodyPr/>
                    <a:lstStyle/>
                    <a:p>
                      <a:pPr algn="ctr"/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Scrutin universel indirect </a:t>
                      </a:r>
                      <a:endParaRPr lang="fr-FR" sz="1600" i="1" kern="1200" dirty="0">
                        <a:solidFill>
                          <a:schemeClr val="dk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046073"/>
                  </a:ext>
                </a:extLst>
              </a:tr>
              <a:tr h="514939">
                <a:tc>
                  <a:txBody>
                    <a:bodyPr/>
                    <a:lstStyle/>
                    <a:p>
                      <a:pPr algn="ctr"/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Scrutin universel direct </a:t>
                      </a:r>
                      <a:endParaRPr lang="fr-FR" sz="1600" i="1" kern="1200" dirty="0">
                        <a:solidFill>
                          <a:schemeClr val="dk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48924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94793"/>
              </p:ext>
            </p:extLst>
          </p:nvPr>
        </p:nvGraphicFramePr>
        <p:xfrm>
          <a:off x="3699207" y="1936103"/>
          <a:ext cx="2474321" cy="165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321">
                  <a:extLst>
                    <a:ext uri="{9D8B030D-6E8A-4147-A177-3AD203B41FA5}">
                      <a16:colId xmlns:a16="http://schemas.microsoft.com/office/drawing/2014/main" val="2016944908"/>
                    </a:ext>
                  </a:extLst>
                </a:gridCol>
              </a:tblGrid>
              <a:tr h="569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varie entre  </a:t>
                      </a:r>
                      <a:r>
                        <a:rPr lang="fr-FR" sz="1800" b="1" i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11</a:t>
                      </a:r>
                      <a:r>
                        <a:rPr lang="fr-FR" sz="1800" b="0" i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et 61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66948"/>
                  </a:ext>
                </a:extLst>
              </a:tr>
              <a:tr h="569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dirty="0" smtClean="0">
                          <a:latin typeface="Candara" pitchFamily="34" charset="0"/>
                        </a:rPr>
                        <a:t>varie entre </a:t>
                      </a:r>
                      <a:r>
                        <a:rPr lang="fr-FR" sz="1800" b="1" i="1" dirty="0" smtClean="0">
                          <a:latin typeface="Candara" pitchFamily="34" charset="0"/>
                        </a:rPr>
                        <a:t>11</a:t>
                      </a:r>
                      <a:r>
                        <a:rPr lang="fr-FR" sz="1800" i="1" dirty="0" smtClean="0">
                          <a:latin typeface="Candara" pitchFamily="34" charset="0"/>
                        </a:rPr>
                        <a:t> et </a:t>
                      </a:r>
                      <a:r>
                        <a:rPr lang="fr-FR" sz="1800" b="1" i="1" dirty="0" smtClean="0">
                          <a:latin typeface="Candara" pitchFamily="34" charset="0"/>
                        </a:rPr>
                        <a:t>33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814387"/>
                  </a:ext>
                </a:extLst>
              </a:tr>
              <a:tr h="514939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latin typeface="Candara" pitchFamily="34" charset="0"/>
                        </a:rPr>
                        <a:t>varie entre </a:t>
                      </a:r>
                      <a:r>
                        <a:rPr lang="fr-FR" sz="1600" b="1" i="1" dirty="0" smtClean="0">
                          <a:latin typeface="Candara" pitchFamily="34" charset="0"/>
                        </a:rPr>
                        <a:t>33</a:t>
                      </a:r>
                      <a:r>
                        <a:rPr lang="fr-FR" sz="1600" i="1" dirty="0" smtClean="0">
                          <a:latin typeface="Candara" pitchFamily="34" charset="0"/>
                        </a:rPr>
                        <a:t> et </a:t>
                      </a:r>
                      <a:r>
                        <a:rPr lang="fr-FR" sz="1600" b="1" i="1" dirty="0" smtClean="0">
                          <a:latin typeface="Candara" pitchFamily="34" charset="0"/>
                        </a:rPr>
                        <a:t>75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73708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78486"/>
              </p:ext>
            </p:extLst>
          </p:nvPr>
        </p:nvGraphicFramePr>
        <p:xfrm>
          <a:off x="8655372" y="1937758"/>
          <a:ext cx="2474321" cy="165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321">
                  <a:extLst>
                    <a:ext uri="{9D8B030D-6E8A-4147-A177-3AD203B41FA5}">
                      <a16:colId xmlns:a16="http://schemas.microsoft.com/office/drawing/2014/main" val="1113157911"/>
                    </a:ext>
                  </a:extLst>
                </a:gridCol>
              </a:tblGrid>
              <a:tr h="165322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Six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524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371213" y="4054337"/>
            <a:ext cx="10151480" cy="202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fr-FR" b="1" i="1" dirty="0">
                <a:solidFill>
                  <a:srgbClr val="002060"/>
                </a:solidFill>
                <a:latin typeface="Candara" panose="020E0502030303020204" pitchFamily="34" charset="0"/>
              </a:rPr>
              <a:t>Les organes du </a:t>
            </a:r>
            <a:r>
              <a:rPr lang="fr-FR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conseil des CT  </a:t>
            </a:r>
            <a:r>
              <a:rPr lang="fr-FR" b="1" i="1" dirty="0">
                <a:solidFill>
                  <a:srgbClr val="002060"/>
                </a:solidFill>
                <a:latin typeface="Candara" panose="020E0502030303020204" pitchFamily="34" charset="0"/>
              </a:rPr>
              <a:t>sont constitués :</a:t>
            </a:r>
          </a:p>
          <a:p>
            <a:pPr lvl="0" algn="just">
              <a:lnSpc>
                <a:spcPct val="130000"/>
              </a:lnSpc>
            </a:pPr>
            <a:endParaRPr lang="fr-FR" sz="1100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450850" lvl="0" indent="-2730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fr-FR" b="1" i="1" dirty="0">
                <a:latin typeface="Candara" panose="020E0502030303020204" pitchFamily="34" charset="0"/>
              </a:rPr>
              <a:t>du bureau</a:t>
            </a:r>
            <a:r>
              <a:rPr lang="fr-FR" i="1" dirty="0">
                <a:latin typeface="Candara" panose="020E0502030303020204" pitchFamily="34" charset="0"/>
              </a:rPr>
              <a:t> : président et vice-présidents </a:t>
            </a:r>
            <a:r>
              <a:rPr lang="fr-FR" sz="1200" i="1" dirty="0" smtClean="0">
                <a:solidFill>
                  <a:srgbClr val="1903BD"/>
                </a:solidFill>
                <a:latin typeface="Candara" panose="020E0502030303020204" pitchFamily="34" charset="0"/>
              </a:rPr>
              <a:t> </a:t>
            </a:r>
            <a:endParaRPr lang="fr-FR" i="1" dirty="0">
              <a:solidFill>
                <a:srgbClr val="1903BD"/>
              </a:solidFill>
              <a:latin typeface="Candara" panose="020E0502030303020204" pitchFamily="34" charset="0"/>
            </a:endParaRPr>
          </a:p>
          <a:p>
            <a:pPr marL="450850" lvl="0" indent="-2730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fr-FR" b="1" i="1" dirty="0">
                <a:latin typeface="Candara" panose="020E0502030303020204" pitchFamily="34" charset="0"/>
              </a:rPr>
              <a:t>des organes auxiliaires : </a:t>
            </a:r>
            <a:r>
              <a:rPr lang="fr-FR" b="1" i="1" dirty="0" smtClean="0">
                <a:latin typeface="Candara" panose="020E0502030303020204" pitchFamily="34" charset="0"/>
              </a:rPr>
              <a:t>Commissions </a:t>
            </a:r>
            <a:r>
              <a:rPr lang="fr-FR" b="1" i="1" dirty="0">
                <a:latin typeface="Candara" panose="020E0502030303020204" pitchFamily="34" charset="0"/>
              </a:rPr>
              <a:t>permanentes  </a:t>
            </a:r>
            <a:r>
              <a:rPr lang="fr-FR" b="1" i="1" dirty="0" smtClean="0">
                <a:latin typeface="Candara" panose="020E0502030303020204" pitchFamily="34" charset="0"/>
              </a:rPr>
              <a:t>+ Un </a:t>
            </a:r>
            <a:r>
              <a:rPr lang="fr-FR" b="1" i="1" dirty="0">
                <a:latin typeface="Candara" panose="020E0502030303020204" pitchFamily="34" charset="0"/>
              </a:rPr>
              <a:t>secrétaire du conseil et son adjoint</a:t>
            </a:r>
          </a:p>
          <a:p>
            <a:pPr marL="368300" indent="-368300" algn="just" defTabSz="355600"/>
            <a:endParaRPr lang="fr-FR" i="1" dirty="0" smtClean="0">
              <a:latin typeface="Candara" panose="020E0502030303020204" pitchFamily="34" charset="0"/>
            </a:endParaRPr>
          </a:p>
          <a:p>
            <a:pPr marL="368300" indent="-368300" algn="just" defTabSz="355600">
              <a:lnSpc>
                <a:spcPct val="130000"/>
              </a:lnSpc>
            </a:pPr>
            <a:r>
              <a:rPr lang="fr-FR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Possibilité </a:t>
            </a:r>
            <a:r>
              <a:rPr lang="fr-FR" b="1" i="1" dirty="0">
                <a:solidFill>
                  <a:srgbClr val="002060"/>
                </a:solidFill>
                <a:latin typeface="Candara" panose="020E0502030303020204" pitchFamily="34" charset="0"/>
              </a:rPr>
              <a:t>de former des groupes de conseillers</a:t>
            </a:r>
          </a:p>
        </p:txBody>
      </p:sp>
    </p:spTree>
    <p:extLst>
      <p:ext uri="{BB962C8B-B14F-4D97-AF65-F5344CB8AC3E}">
        <p14:creationId xmlns:p14="http://schemas.microsoft.com/office/powerpoint/2010/main" val="2707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25171</TotalTime>
  <Words>3718</Words>
  <Application>Microsoft Office PowerPoint</Application>
  <PresentationFormat>Grand écran</PresentationFormat>
  <Paragraphs>503</Paragraphs>
  <Slides>37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37</vt:i4>
      </vt:variant>
    </vt:vector>
  </HeadingPairs>
  <TitlesOfParts>
    <vt:vector size="63" baseType="lpstr">
      <vt:lpstr>맑은 고딕</vt:lpstr>
      <vt:lpstr>Arial</vt:lpstr>
      <vt:lpstr>Arial Unicode MS</vt:lpstr>
      <vt:lpstr>Bahnschrift</vt:lpstr>
      <vt:lpstr>Book Antiqua</vt:lpstr>
      <vt:lpstr>Calibri</vt:lpstr>
      <vt:lpstr>Calibri Light</vt:lpstr>
      <vt:lpstr>Calisto MT</vt:lpstr>
      <vt:lpstr>Candara</vt:lpstr>
      <vt:lpstr>Century Gothic</vt:lpstr>
      <vt:lpstr>ITC Avant Garde Demi</vt:lpstr>
      <vt:lpstr>Noto Sans</vt:lpstr>
      <vt:lpstr>Open Sans</vt:lpstr>
      <vt:lpstr>Sakkal Majalla</vt:lpstr>
      <vt:lpstr>Segoe</vt:lpstr>
      <vt:lpstr>Symbol</vt:lpstr>
      <vt:lpstr>Times New Roman</vt:lpstr>
      <vt:lpstr>Trebuchet MS</vt:lpstr>
      <vt:lpstr>Wingdings</vt:lpstr>
      <vt:lpstr>Wingdings 2</vt:lpstr>
      <vt:lpstr>Wingdings 3</vt:lpstr>
      <vt:lpstr>Cover and End Slide Master</vt:lpstr>
      <vt:lpstr>Contents Slide Master</vt:lpstr>
      <vt:lpstr>1_Contents Slide Master</vt:lpstr>
      <vt:lpstr>Thème Office</vt:lpstr>
      <vt:lpstr>1_Cover and End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Abrat Aziz</cp:lastModifiedBy>
  <cp:revision>975</cp:revision>
  <cp:lastPrinted>2022-06-06T08:13:27Z</cp:lastPrinted>
  <dcterms:created xsi:type="dcterms:W3CDTF">2020-03-30T10:46:09Z</dcterms:created>
  <dcterms:modified xsi:type="dcterms:W3CDTF">2023-03-08T09:14:36Z</dcterms:modified>
</cp:coreProperties>
</file>